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notesMasterIdLst>
    <p:notesMasterId r:id="rId16"/>
  </p:notesMasterIdLst>
  <p:handoutMasterIdLst>
    <p:handoutMasterId r:id="rId17"/>
  </p:handoutMasterIdLst>
  <p:sldIdLst>
    <p:sldId id="286" r:id="rId2"/>
    <p:sldId id="948" r:id="rId3"/>
    <p:sldId id="950" r:id="rId4"/>
    <p:sldId id="957" r:id="rId5"/>
    <p:sldId id="982" r:id="rId6"/>
    <p:sldId id="983" r:id="rId7"/>
    <p:sldId id="984" r:id="rId8"/>
    <p:sldId id="985" r:id="rId9"/>
    <p:sldId id="965" r:id="rId10"/>
    <p:sldId id="961" r:id="rId11"/>
    <p:sldId id="962" r:id="rId12"/>
    <p:sldId id="963" r:id="rId13"/>
    <p:sldId id="964" r:id="rId14"/>
    <p:sldId id="956" r:id="rId15"/>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C6900"/>
    <a:srgbClr val="5B9BD5"/>
    <a:srgbClr val="E7E7E7"/>
    <a:srgbClr val="1F4E79"/>
    <a:srgbClr val="0070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204" autoAdjust="0"/>
    <p:restoredTop sz="83871" autoAdjust="0"/>
  </p:normalViewPr>
  <p:slideViewPr>
    <p:cSldViewPr snapToGrid="0">
      <p:cViewPr>
        <p:scale>
          <a:sx n="70" d="100"/>
          <a:sy n="70" d="100"/>
        </p:scale>
        <p:origin x="-936" y="-168"/>
      </p:cViewPr>
      <p:guideLst>
        <p:guide orient="horz" pos="2160"/>
        <p:guide pos="3840"/>
      </p:guideLst>
    </p:cSldViewPr>
  </p:slideViewPr>
  <p:outlineViewPr>
    <p:cViewPr>
      <p:scale>
        <a:sx n="33" d="100"/>
        <a:sy n="33" d="100"/>
      </p:scale>
      <p:origin x="0" y="-7834"/>
    </p:cViewPr>
  </p:outlineViewPr>
  <p:notesTextViewPr>
    <p:cViewPr>
      <p:scale>
        <a:sx n="1" d="1"/>
        <a:sy n="1" d="1"/>
      </p:scale>
      <p:origin x="0" y="0"/>
    </p:cViewPr>
  </p:notesTextViewPr>
  <p:sorterViewPr>
    <p:cViewPr>
      <p:scale>
        <a:sx n="90" d="100"/>
        <a:sy n="90" d="100"/>
      </p:scale>
      <p:origin x="0" y="-1363"/>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094" cy="500754"/>
          </a:xfrm>
          <a:prstGeom prst="rect">
            <a:avLst/>
          </a:prstGeom>
        </p:spPr>
        <p:txBody>
          <a:bodyPr vert="horz" lIns="93653" tIns="46826" rIns="93653" bIns="46826" rtlCol="0"/>
          <a:lstStyle>
            <a:lvl1pPr algn="l">
              <a:defRPr sz="1200"/>
            </a:lvl1pPr>
          </a:lstStyle>
          <a:p>
            <a:endParaRPr lang="en-US"/>
          </a:p>
        </p:txBody>
      </p:sp>
      <p:sp>
        <p:nvSpPr>
          <p:cNvPr id="3" name="Date Placeholder 2"/>
          <p:cNvSpPr>
            <a:spLocks noGrp="1"/>
          </p:cNvSpPr>
          <p:nvPr>
            <p:ph type="dt" sz="quarter" idx="1"/>
          </p:nvPr>
        </p:nvSpPr>
        <p:spPr>
          <a:xfrm>
            <a:off x="3903108" y="0"/>
            <a:ext cx="2985093" cy="500754"/>
          </a:xfrm>
          <a:prstGeom prst="rect">
            <a:avLst/>
          </a:prstGeom>
        </p:spPr>
        <p:txBody>
          <a:bodyPr vert="horz" lIns="93653" tIns="46826" rIns="93653" bIns="46826" rtlCol="0"/>
          <a:lstStyle>
            <a:lvl1pPr algn="r">
              <a:defRPr sz="1200"/>
            </a:lvl1pPr>
          </a:lstStyle>
          <a:p>
            <a:fld id="{1F96A970-9070-4819-B5B8-EC4CA69674F3}" type="datetimeFigureOut">
              <a:rPr lang="en-US" smtClean="0"/>
              <a:pPr/>
              <a:t>30-Mar-19</a:t>
            </a:fld>
            <a:endParaRPr lang="en-US"/>
          </a:p>
        </p:txBody>
      </p:sp>
      <p:sp>
        <p:nvSpPr>
          <p:cNvPr id="4" name="Footer Placeholder 3"/>
          <p:cNvSpPr>
            <a:spLocks noGrp="1"/>
          </p:cNvSpPr>
          <p:nvPr>
            <p:ph type="ftr" sz="quarter" idx="2"/>
          </p:nvPr>
        </p:nvSpPr>
        <p:spPr>
          <a:xfrm>
            <a:off x="0" y="9519426"/>
            <a:ext cx="2985094" cy="500754"/>
          </a:xfrm>
          <a:prstGeom prst="rect">
            <a:avLst/>
          </a:prstGeom>
        </p:spPr>
        <p:txBody>
          <a:bodyPr vert="horz" lIns="93653" tIns="46826" rIns="93653" bIns="46826" rtlCol="0" anchor="b"/>
          <a:lstStyle>
            <a:lvl1pPr algn="l">
              <a:defRPr sz="1200"/>
            </a:lvl1pPr>
          </a:lstStyle>
          <a:p>
            <a:endParaRPr lang="en-US"/>
          </a:p>
        </p:txBody>
      </p:sp>
      <p:sp>
        <p:nvSpPr>
          <p:cNvPr id="5" name="Slide Number Placeholder 4"/>
          <p:cNvSpPr>
            <a:spLocks noGrp="1"/>
          </p:cNvSpPr>
          <p:nvPr>
            <p:ph type="sldNum" sz="quarter" idx="3"/>
          </p:nvPr>
        </p:nvSpPr>
        <p:spPr>
          <a:xfrm>
            <a:off x="3903108" y="9519426"/>
            <a:ext cx="2985093" cy="500754"/>
          </a:xfrm>
          <a:prstGeom prst="rect">
            <a:avLst/>
          </a:prstGeom>
        </p:spPr>
        <p:txBody>
          <a:bodyPr vert="horz" lIns="93653" tIns="46826" rIns="93653" bIns="46826" rtlCol="0" anchor="b"/>
          <a:lstStyle>
            <a:lvl1pPr algn="r">
              <a:defRPr sz="1200"/>
            </a:lvl1pPr>
          </a:lstStyle>
          <a:p>
            <a:fld id="{411698A9-00E9-47DD-BAD2-77A85601E036}" type="slidenum">
              <a:rPr lang="en-US" smtClean="0"/>
              <a:pPr/>
              <a:t>‹#›</a:t>
            </a:fld>
            <a:endParaRPr lang="en-US"/>
          </a:p>
        </p:txBody>
      </p:sp>
    </p:spTree>
    <p:extLst>
      <p:ext uri="{BB962C8B-B14F-4D97-AF65-F5344CB8AC3E}">
        <p14:creationId xmlns="" xmlns:p14="http://schemas.microsoft.com/office/powerpoint/2010/main" val="631380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85559" cy="502833"/>
          </a:xfrm>
          <a:prstGeom prst="rect">
            <a:avLst/>
          </a:prstGeom>
        </p:spPr>
        <p:txBody>
          <a:bodyPr vert="horz" lIns="95735" tIns="47868" rIns="95735" bIns="47868" rtlCol="0"/>
          <a:lstStyle>
            <a:lvl1pPr algn="l">
              <a:defRPr sz="1200"/>
            </a:lvl1pPr>
          </a:lstStyle>
          <a:p>
            <a:endParaRPr lang="en-GB" dirty="0"/>
          </a:p>
        </p:txBody>
      </p:sp>
      <p:sp>
        <p:nvSpPr>
          <p:cNvPr id="3" name="Date Placeholder 2"/>
          <p:cNvSpPr>
            <a:spLocks noGrp="1"/>
          </p:cNvSpPr>
          <p:nvPr>
            <p:ph type="dt" idx="1"/>
          </p:nvPr>
        </p:nvSpPr>
        <p:spPr>
          <a:xfrm>
            <a:off x="3902601" y="2"/>
            <a:ext cx="2985559" cy="502833"/>
          </a:xfrm>
          <a:prstGeom prst="rect">
            <a:avLst/>
          </a:prstGeom>
        </p:spPr>
        <p:txBody>
          <a:bodyPr vert="horz" lIns="95735" tIns="47868" rIns="95735" bIns="47868" rtlCol="0"/>
          <a:lstStyle>
            <a:lvl1pPr algn="r">
              <a:defRPr sz="1200"/>
            </a:lvl1pPr>
          </a:lstStyle>
          <a:p>
            <a:fld id="{65A738D2-44FB-4F8B-BEC3-B01CA560A1FC}" type="datetimeFigureOut">
              <a:rPr lang="en-GB" smtClean="0"/>
              <a:pPr/>
              <a:t>30/03/2019</a:t>
            </a:fld>
            <a:endParaRPr lang="en-GB" dirty="0"/>
          </a:p>
        </p:txBody>
      </p:sp>
      <p:sp>
        <p:nvSpPr>
          <p:cNvPr id="4" name="Slide Image Placeholder 3"/>
          <p:cNvSpPr>
            <a:spLocks noGrp="1" noRot="1" noChangeAspect="1"/>
          </p:cNvSpPr>
          <p:nvPr>
            <p:ph type="sldImg" idx="2"/>
          </p:nvPr>
        </p:nvSpPr>
        <p:spPr>
          <a:xfrm>
            <a:off x="441325" y="1252538"/>
            <a:ext cx="6008688" cy="3381375"/>
          </a:xfrm>
          <a:prstGeom prst="rect">
            <a:avLst/>
          </a:prstGeom>
          <a:noFill/>
          <a:ln w="12700">
            <a:solidFill>
              <a:prstClr val="black"/>
            </a:solidFill>
          </a:ln>
        </p:spPr>
        <p:txBody>
          <a:bodyPr vert="horz" lIns="95735" tIns="47868" rIns="95735" bIns="47868" rtlCol="0" anchor="ctr"/>
          <a:lstStyle/>
          <a:p>
            <a:endParaRPr lang="en-GB" dirty="0"/>
          </a:p>
        </p:txBody>
      </p:sp>
      <p:sp>
        <p:nvSpPr>
          <p:cNvPr id="5" name="Notes Placeholder 4"/>
          <p:cNvSpPr>
            <a:spLocks noGrp="1"/>
          </p:cNvSpPr>
          <p:nvPr>
            <p:ph type="body" sz="quarter" idx="3"/>
          </p:nvPr>
        </p:nvSpPr>
        <p:spPr>
          <a:xfrm>
            <a:off x="688976" y="4823034"/>
            <a:ext cx="5511800" cy="3946119"/>
          </a:xfrm>
          <a:prstGeom prst="rect">
            <a:avLst/>
          </a:prstGeom>
        </p:spPr>
        <p:txBody>
          <a:bodyPr vert="horz" lIns="95735" tIns="47868" rIns="95735" bIns="478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519058"/>
            <a:ext cx="2985559" cy="502832"/>
          </a:xfrm>
          <a:prstGeom prst="rect">
            <a:avLst/>
          </a:prstGeom>
        </p:spPr>
        <p:txBody>
          <a:bodyPr vert="horz" lIns="95735" tIns="47868" rIns="95735" bIns="4786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601" y="9519058"/>
            <a:ext cx="2985559" cy="502832"/>
          </a:xfrm>
          <a:prstGeom prst="rect">
            <a:avLst/>
          </a:prstGeom>
        </p:spPr>
        <p:txBody>
          <a:bodyPr vert="horz" lIns="95735" tIns="47868" rIns="95735" bIns="47868" rtlCol="0" anchor="b"/>
          <a:lstStyle>
            <a:lvl1pPr algn="r">
              <a:defRPr sz="1200"/>
            </a:lvl1pPr>
          </a:lstStyle>
          <a:p>
            <a:fld id="{AAFAF83A-6515-4224-B91D-3E0829C3D42F}" type="slidenum">
              <a:rPr lang="en-GB" smtClean="0"/>
              <a:pPr/>
              <a:t>‹#›</a:t>
            </a:fld>
            <a:endParaRPr lang="en-GB" dirty="0"/>
          </a:p>
        </p:txBody>
      </p:sp>
    </p:spTree>
    <p:extLst>
      <p:ext uri="{BB962C8B-B14F-4D97-AF65-F5344CB8AC3E}">
        <p14:creationId xmlns="" xmlns:p14="http://schemas.microsoft.com/office/powerpoint/2010/main" val="2959326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AFAF83A-6515-4224-B91D-3E0829C3D42F}" type="slidenum">
              <a:rPr lang="en-GB" smtClean="0"/>
              <a:pPr/>
              <a:t>1</a:t>
            </a:fld>
            <a:endParaRPr lang="en-GB" dirty="0"/>
          </a:p>
        </p:txBody>
      </p:sp>
    </p:spTree>
    <p:extLst>
      <p:ext uri="{BB962C8B-B14F-4D97-AF65-F5344CB8AC3E}">
        <p14:creationId xmlns="" xmlns:p14="http://schemas.microsoft.com/office/powerpoint/2010/main" val="84543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AFAF83A-6515-4224-B91D-3E0829C3D42F}"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AFAF83A-6515-4224-B91D-3E0829C3D42F}" type="slidenum">
              <a:rPr lang="en-GB" smtClean="0"/>
              <a:pPr/>
              <a:t>14</a:t>
            </a:fld>
            <a:endParaRPr lang="en-GB" dirty="0"/>
          </a:p>
        </p:txBody>
      </p:sp>
    </p:spTree>
    <p:extLst>
      <p:ext uri="{BB962C8B-B14F-4D97-AF65-F5344CB8AC3E}">
        <p14:creationId xmlns="" xmlns:p14="http://schemas.microsoft.com/office/powerpoint/2010/main" val="371074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8BA6796-5CFB-44A4-A200-2F31628B5FA2}"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335336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BA0D05-87D3-44B2-AF53-7446344247B8}"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207755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226332-8BB5-4C74-A361-527804C2B72E}"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278329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51F0E5-57AD-488D-B2EE-B81CF0AF8835}"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256673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0" name="Rectangle 9"/>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B7E237-697C-4E62-B4A1-30CB61B08EFB}" type="datetime1">
              <a:rPr lang="en-US" smtClean="0"/>
              <a:pPr/>
              <a:t>30-Mar-19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2695232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0369056-A10C-4BFB-837E-83BE0ABC735E}" type="datetime1">
              <a:rPr lang="en-US" smtClean="0"/>
              <a:pPr/>
              <a:t>30-Mar-19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2646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Rectangle 10"/>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8A45430-807A-4508-8A5B-06FB8EC5865D}" type="datetime1">
              <a:rPr lang="en-US" smtClean="0"/>
              <a:pPr/>
              <a:t>30-Mar-19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425222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Rectangle 6"/>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8C08D01-4BB5-4E58-86C0-4F7C7CDE7498}" type="datetime1">
              <a:rPr lang="en-US" smtClean="0"/>
              <a:pPr/>
              <a:t>30-Mar-19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1739697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Rectangle 5"/>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Date Placeholder 1"/>
          <p:cNvSpPr>
            <a:spLocks noGrp="1"/>
          </p:cNvSpPr>
          <p:nvPr>
            <p:ph type="dt" sz="half" idx="10"/>
          </p:nvPr>
        </p:nvSpPr>
        <p:spPr/>
        <p:txBody>
          <a:bodyPr/>
          <a:lstStyle/>
          <a:p>
            <a:fld id="{E20335D7-5E87-4264-8752-6A0832295612}" type="datetime1">
              <a:rPr lang="en-US" smtClean="0"/>
              <a:pPr/>
              <a:t>30-Mar-19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201103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125EF-FA6A-49E1-AA25-168B80809E60}" type="datetime1">
              <a:rPr lang="en-US" smtClean="0"/>
              <a:pPr/>
              <a:t>30-Mar-19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2525070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95795" y="87085"/>
            <a:ext cx="12000411" cy="66794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p:cNvSpPr/>
          <p:nvPr userDrawn="1"/>
        </p:nvSpPr>
        <p:spPr>
          <a:xfrm>
            <a:off x="209006" y="209006"/>
            <a:ext cx="11800114" cy="643563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80DF68-9397-4E92-93A8-20BE7385907A}" type="datetime1">
              <a:rPr lang="en-US" smtClean="0"/>
              <a:pPr/>
              <a:t>30-Mar-19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3796455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7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BA726-1846-43BF-9A69-563E5656B93D}" type="datetime1">
              <a:rPr lang="en-US" smtClean="0"/>
              <a:pPr/>
              <a:t>30-Mar-19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 xmlns:p14="http://schemas.microsoft.com/office/powerpoint/2010/main" val="390971300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875" y="563014"/>
            <a:ext cx="10696575" cy="3287847"/>
          </a:xfrm>
        </p:spPr>
        <p:txBody>
          <a:bodyPr anchor="ctr">
            <a:noAutofit/>
          </a:bodyPr>
          <a:lstStyle/>
          <a:p>
            <a:r>
              <a:rPr lang="en-US" sz="2800" dirty="0">
                <a:latin typeface="Times New Roman" pitchFamily="18" charset="0"/>
                <a:cs typeface="Times New Roman" pitchFamily="18" charset="0"/>
              </a:rPr>
              <a:t>Deendayal Antyodaya Yojana</a:t>
            </a:r>
            <a:r>
              <a:rPr lang="en-IN" sz="2800" dirty="0">
                <a:latin typeface="Times New Roman" pitchFamily="18" charset="0"/>
                <a:cs typeface="Times New Roman" pitchFamily="18" charset="0"/>
              </a:rPr>
              <a:t/>
            </a:r>
            <a:br>
              <a:rPr lang="en-IN" sz="2800" dirty="0">
                <a:latin typeface="Times New Roman" pitchFamily="18" charset="0"/>
                <a:cs typeface="Times New Roman" pitchFamily="18" charset="0"/>
              </a:rPr>
            </a:br>
            <a:r>
              <a:rPr lang="en-IN" sz="2800" dirty="0">
                <a:latin typeface="Times New Roman" pitchFamily="18" charset="0"/>
                <a:cs typeface="Times New Roman" pitchFamily="18" charset="0"/>
              </a:rPr>
              <a:t>National Urban Livelihoods Mission</a:t>
            </a:r>
            <a:br>
              <a:rPr lang="en-IN" sz="2800" dirty="0">
                <a:latin typeface="Times New Roman" pitchFamily="18" charset="0"/>
                <a:cs typeface="Times New Roman" pitchFamily="18" charset="0"/>
              </a:rPr>
            </a:br>
            <a:r>
              <a:rPr lang="en-IN" sz="2800" dirty="0">
                <a:latin typeface="Times New Roman" pitchFamily="18" charset="0"/>
                <a:cs typeface="Times New Roman" pitchFamily="18" charset="0"/>
              </a:rPr>
              <a:t>Bihar</a:t>
            </a:r>
            <a:r>
              <a:rPr lang="en-IN" sz="2600" dirty="0">
                <a:latin typeface="Times New Roman" pitchFamily="18" charset="0"/>
                <a:cs typeface="Times New Roman" pitchFamily="18" charset="0"/>
              </a:rPr>
              <a:t/>
            </a:r>
            <a:br>
              <a:rPr lang="en-IN" sz="2600" dirty="0">
                <a:latin typeface="Times New Roman" pitchFamily="18" charset="0"/>
                <a:cs typeface="Times New Roman" pitchFamily="18" charset="0"/>
              </a:rPr>
            </a:br>
            <a:r>
              <a:rPr lang="en-IN" sz="2600" dirty="0" smtClean="0">
                <a:latin typeface="Times New Roman" pitchFamily="18" charset="0"/>
                <a:cs typeface="Times New Roman" pitchFamily="18" charset="0"/>
              </a:rPr>
              <a:t/>
            </a:r>
            <a:br>
              <a:rPr lang="en-IN" sz="2600" dirty="0" smtClean="0">
                <a:latin typeface="Times New Roman" pitchFamily="18" charset="0"/>
                <a:cs typeface="Times New Roman" pitchFamily="18" charset="0"/>
              </a:rPr>
            </a:b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r>
              <a:rPr lang="en-IN" sz="2800" b="1" u="sng" dirty="0" smtClean="0">
                <a:latin typeface="Times New Roman" pitchFamily="18" charset="0"/>
                <a:cs typeface="Times New Roman" pitchFamily="18" charset="0"/>
              </a:rPr>
              <a:t>City Mission Manager Review Meeting</a:t>
            </a:r>
            <a:endParaRPr lang="en-GB" sz="2600" b="1"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882292" y="4039573"/>
            <a:ext cx="10696575" cy="156656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Vision EIS Consulting Pvt. Ltd. </a:t>
            </a:r>
          </a:p>
          <a:p>
            <a:r>
              <a:rPr lang="en-US" sz="2800" dirty="0" smtClean="0">
                <a:latin typeface="Times New Roman" pitchFamily="18" charset="0"/>
                <a:cs typeface="Times New Roman" pitchFamily="18" charset="0"/>
              </a:rPr>
              <a:t>(Project Management Consultant)</a:t>
            </a:r>
          </a:p>
          <a:p>
            <a:r>
              <a:rPr lang="en-US" sz="2800" dirty="0" smtClean="0">
                <a:latin typeface="Times New Roman" pitchFamily="18" charset="0"/>
                <a:cs typeface="Times New Roman" pitchFamily="18" charset="0"/>
              </a:rPr>
              <a:t>for</a:t>
            </a:r>
          </a:p>
          <a:p>
            <a:r>
              <a:rPr lang="en-US" sz="2800" dirty="0" smtClean="0">
                <a:latin typeface="Times New Roman" pitchFamily="18" charset="0"/>
                <a:cs typeface="Times New Roman" pitchFamily="18" charset="0"/>
              </a:rPr>
              <a:t>Urban Development and Housing Department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Government of Bihar</a:t>
            </a:r>
          </a:p>
          <a:p>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pPr algn="r"/>
            <a:r>
              <a:rPr lang="en-US" sz="2400" dirty="0" smtClean="0">
                <a:latin typeface="Times New Roman" pitchFamily="18" charset="0"/>
                <a:cs typeface="Times New Roman" pitchFamily="18" charset="0"/>
              </a:rPr>
              <a:t>Date: 30</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March </a:t>
            </a:r>
            <a:r>
              <a:rPr lang="en-GB" sz="2400" dirty="0" smtClean="0">
                <a:latin typeface="Times New Roman" panose="02020603050405020304" pitchFamily="18" charset="0"/>
                <a:cs typeface="Times New Roman" panose="02020603050405020304" pitchFamily="18" charset="0"/>
              </a:rPr>
              <a:t>2019</a:t>
            </a:r>
            <a:endParaRPr lang="en-US" sz="2400" b="1" dirty="0"/>
          </a:p>
        </p:txBody>
      </p:sp>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89610" y="334413"/>
            <a:ext cx="989419" cy="989419"/>
          </a:xfrm>
          <a:prstGeom prst="rect">
            <a:avLst/>
          </a:prstGeom>
        </p:spPr>
      </p:pic>
      <p:pic>
        <p:nvPicPr>
          <p:cNvPr id="9" name="Picture 8"/>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0521476" y="387797"/>
            <a:ext cx="1132764" cy="438631"/>
          </a:xfrm>
          <a:prstGeom prst="rect">
            <a:avLst/>
          </a:prstGeom>
        </p:spPr>
      </p:pic>
    </p:spTree>
    <p:extLst>
      <p:ext uri="{BB962C8B-B14F-4D97-AF65-F5344CB8AC3E}">
        <p14:creationId xmlns="" xmlns:p14="http://schemas.microsoft.com/office/powerpoint/2010/main" val="1043128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10</a:t>
            </a:fld>
            <a:endParaRPr lang="en-US" dirty="0"/>
          </a:p>
        </p:txBody>
      </p:sp>
      <p:sp>
        <p:nvSpPr>
          <p:cNvPr id="5" name="Rectangle 4"/>
          <p:cNvSpPr/>
          <p:nvPr/>
        </p:nvSpPr>
        <p:spPr>
          <a:xfrm>
            <a:off x="536120" y="214317"/>
            <a:ext cx="11179629" cy="400110"/>
          </a:xfrm>
          <a:prstGeom prst="rect">
            <a:avLst/>
          </a:prstGeom>
        </p:spPr>
        <p:txBody>
          <a:bodyPr wrap="square">
            <a:spAutoFit/>
          </a:bodyPr>
          <a:lstStyle/>
          <a:p>
            <a:pPr algn="ctr"/>
            <a:r>
              <a:rPr lang="en-US" sz="2000" b="1" u="sng" dirty="0" smtClean="0">
                <a:latin typeface="Georgia" pitchFamily="18" charset="0"/>
              </a:rPr>
              <a:t>Table 1: Status on New SUH sanctioned under DAY-NULM</a:t>
            </a:r>
            <a:endParaRPr lang="en-US" sz="2000" u="sng" dirty="0"/>
          </a:p>
        </p:txBody>
      </p:sp>
      <p:graphicFrame>
        <p:nvGraphicFramePr>
          <p:cNvPr id="9" name="Table 8"/>
          <p:cNvGraphicFramePr>
            <a:graphicFrameLocks noGrp="1"/>
          </p:cNvGraphicFramePr>
          <p:nvPr/>
        </p:nvGraphicFramePr>
        <p:xfrm>
          <a:off x="400049" y="620484"/>
          <a:ext cx="11372851" cy="5680833"/>
        </p:xfrm>
        <a:graphic>
          <a:graphicData uri="http://schemas.openxmlformats.org/drawingml/2006/table">
            <a:tbl>
              <a:tblPr/>
              <a:tblGrid>
                <a:gridCol w="869412"/>
                <a:gridCol w="1897955"/>
                <a:gridCol w="2582875"/>
                <a:gridCol w="6022609"/>
              </a:tblGrid>
              <a:tr h="288947">
                <a:tc>
                  <a:txBody>
                    <a:bodyPr/>
                    <a:lstStyle/>
                    <a:p>
                      <a:pPr algn="ctr" fontAlgn="ctr"/>
                      <a:r>
                        <a:rPr lang="en-IN" sz="1800" b="1" i="0" u="none" strike="noStrike" dirty="0" err="1">
                          <a:solidFill>
                            <a:srgbClr val="000000"/>
                          </a:solidFill>
                          <a:latin typeface="Times New Roman"/>
                        </a:rPr>
                        <a:t>Sl</a:t>
                      </a:r>
                      <a:r>
                        <a:rPr lang="en-IN" sz="1800" b="1" i="0" u="none" strike="noStrike" dirty="0">
                          <a:solidFill>
                            <a:srgbClr val="000000"/>
                          </a:solidFill>
                          <a:latin typeface="Times New Roman"/>
                        </a:rPr>
                        <a:t> No:</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IN" sz="1800" b="1" i="0" u="none" strike="noStrike">
                          <a:solidFill>
                            <a:srgbClr val="000000"/>
                          </a:solidFill>
                          <a:latin typeface="Times New Roman"/>
                        </a:rPr>
                        <a:t>Name of ULB</a:t>
                      </a:r>
                      <a:endParaRPr lang="en-US" sz="18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IN" sz="1800" b="1" i="0" u="none" strike="noStrike" dirty="0">
                          <a:solidFill>
                            <a:srgbClr val="000000"/>
                          </a:solidFill>
                          <a:latin typeface="Times New Roman"/>
                        </a:rPr>
                        <a:t>No. of SUH sanctioned</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IN" sz="1800" b="1" i="0" u="none" strike="noStrike" dirty="0">
                          <a:solidFill>
                            <a:srgbClr val="000000"/>
                          </a:solidFill>
                          <a:latin typeface="Times New Roman"/>
                        </a:rPr>
                        <a:t>Status - 2019</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r>
              <a:tr h="304955">
                <a:tc gridSpan="4">
                  <a:txBody>
                    <a:bodyPr/>
                    <a:lstStyle/>
                    <a:p>
                      <a:pPr algn="ctr" fontAlgn="ctr"/>
                      <a:r>
                        <a:rPr lang="en-US" sz="1800" b="1" i="0" u="none" strike="noStrike" dirty="0">
                          <a:solidFill>
                            <a:srgbClr val="000000"/>
                          </a:solidFill>
                          <a:latin typeface="Times New Roman" pitchFamily="18" charset="0"/>
                          <a:cs typeface="Times New Roman" pitchFamily="18" charset="0"/>
                        </a:rPr>
                        <a:t>SUH to be made Operational: </a:t>
                      </a:r>
                      <a:r>
                        <a:rPr lang="en-US" sz="1800" b="1" i="0" u="none" strike="noStrike" dirty="0" smtClean="0">
                          <a:solidFill>
                            <a:srgbClr val="000000"/>
                          </a:solidFill>
                          <a:latin typeface="Times New Roman" pitchFamily="18" charset="0"/>
                          <a:cs typeface="Times New Roman" pitchFamily="18" charset="0"/>
                        </a:rPr>
                        <a:t>09</a:t>
                      </a:r>
                      <a:endParaRPr lang="en-US" sz="18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2973">
                <a:tc>
                  <a:txBody>
                    <a:bodyPr/>
                    <a:lstStyle/>
                    <a:p>
                      <a:pPr algn="ctr" fontAlgn="ctr"/>
                      <a:r>
                        <a:rPr lang="en-IN" sz="1600" b="1" i="0" u="none" strike="noStrike" dirty="0" smtClean="0">
                          <a:solidFill>
                            <a:srgbClr val="000000"/>
                          </a:solidFill>
                          <a:latin typeface="Times New Roman" pitchFamily="18" charset="0"/>
                          <a:cs typeface="Times New Roman" pitchFamily="18" charset="0"/>
                        </a:rPr>
                        <a:t>22</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a:solidFill>
                            <a:srgbClr val="000000"/>
                          </a:solidFill>
                          <a:latin typeface="Times New Roman" pitchFamily="18" charset="0"/>
                          <a:cs typeface="Times New Roman" pitchFamily="18" charset="0"/>
                        </a:rPr>
                        <a:t>Chhapra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a:solidFill>
                            <a:srgbClr val="000000"/>
                          </a:solidFill>
                          <a:latin typeface="Times New Roman" pitchFamily="18" charset="0"/>
                          <a:cs typeface="Times New Roman" pitchFamily="18" charset="0"/>
                        </a:rPr>
                        <a:t>Construction </a:t>
                      </a:r>
                      <a:r>
                        <a:rPr lang="en-IN" sz="1600" b="1" i="0" u="none" strike="noStrike" dirty="0" smtClean="0">
                          <a:solidFill>
                            <a:srgbClr val="000000"/>
                          </a:solidFill>
                          <a:latin typeface="Times New Roman" pitchFamily="18" charset="0"/>
                          <a:cs typeface="Times New Roman" pitchFamily="18" charset="0"/>
                        </a:rPr>
                        <a:t>Completed. To be made operational by 15</a:t>
                      </a:r>
                      <a:r>
                        <a:rPr lang="en-IN" sz="1600" b="1" i="0" u="none" strike="noStrike" baseline="30000" dirty="0" smtClean="0">
                          <a:solidFill>
                            <a:srgbClr val="000000"/>
                          </a:solidFill>
                          <a:latin typeface="Times New Roman" pitchFamily="18" charset="0"/>
                          <a:cs typeface="Times New Roman" pitchFamily="18" charset="0"/>
                        </a:rPr>
                        <a:t>th</a:t>
                      </a:r>
                      <a:r>
                        <a:rPr lang="en-IN" sz="1600" b="1" i="0" u="none" strike="noStrike" dirty="0" smtClean="0">
                          <a:solidFill>
                            <a:srgbClr val="000000"/>
                          </a:solidFill>
                          <a:latin typeface="Times New Roman" pitchFamily="18" charset="0"/>
                          <a:cs typeface="Times New Roman" pitchFamily="18" charset="0"/>
                        </a:rPr>
                        <a:t> April 2019.</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52973">
                <a:tc>
                  <a:txBody>
                    <a:bodyPr/>
                    <a:lstStyle/>
                    <a:p>
                      <a:pPr algn="ctr" fontAlgn="ctr"/>
                      <a:r>
                        <a:rPr lang="en-IN" sz="1600" b="1" i="0" u="none" strike="noStrike" dirty="0" smtClean="0">
                          <a:solidFill>
                            <a:srgbClr val="000000"/>
                          </a:solidFill>
                          <a:latin typeface="Times New Roman" pitchFamily="18" charset="0"/>
                          <a:cs typeface="Times New Roman" pitchFamily="18" charset="0"/>
                        </a:rPr>
                        <a:t>23</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a:solidFill>
                            <a:srgbClr val="000000"/>
                          </a:solidFill>
                          <a:latin typeface="Times New Roman" pitchFamily="18" charset="0"/>
                          <a:cs typeface="Times New Roman" pitchFamily="18" charset="0"/>
                        </a:rPr>
                        <a:t>Darbhanga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a:solidFill>
                            <a:srgbClr val="000000"/>
                          </a:solidFill>
                          <a:latin typeface="Times New Roman" pitchFamily="18" charset="0"/>
                          <a:cs typeface="Times New Roman" pitchFamily="18" charset="0"/>
                        </a:rPr>
                        <a:t>Construction </a:t>
                      </a:r>
                      <a:r>
                        <a:rPr lang="en-IN" sz="1600" b="1" i="0" u="none" strike="noStrike" dirty="0" smtClean="0">
                          <a:solidFill>
                            <a:srgbClr val="000000"/>
                          </a:solidFill>
                          <a:latin typeface="Times New Roman" pitchFamily="18" charset="0"/>
                          <a:cs typeface="Times New Roman" pitchFamily="18" charset="0"/>
                        </a:rPr>
                        <a:t>Completed.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52973">
                <a:tc>
                  <a:txBody>
                    <a:bodyPr/>
                    <a:lstStyle/>
                    <a:p>
                      <a:pPr algn="ctr" fontAlgn="b"/>
                      <a:r>
                        <a:rPr lang="en-IN" sz="1600" b="1" i="0" u="none" strike="noStrike" dirty="0" smtClean="0">
                          <a:solidFill>
                            <a:srgbClr val="000000"/>
                          </a:solidFill>
                          <a:latin typeface="Times New Roman" pitchFamily="18" charset="0"/>
                          <a:cs typeface="Times New Roman" pitchFamily="18" charset="0"/>
                        </a:rPr>
                        <a:t>24</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Jehanabad</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smtClean="0">
                          <a:solidFill>
                            <a:srgbClr val="000000"/>
                          </a:solidFill>
                          <a:latin typeface="Times New Roman" pitchFamily="18" charset="0"/>
                          <a:cs typeface="Times New Roman" pitchFamily="18" charset="0"/>
                        </a:rPr>
                        <a:t>Construction Completed.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52973">
                <a:tc>
                  <a:txBody>
                    <a:bodyPr/>
                    <a:lstStyle/>
                    <a:p>
                      <a:pPr algn="ctr" fontAlgn="b"/>
                      <a:r>
                        <a:rPr lang="en-IN" sz="1600" b="1" i="0" u="none" strike="noStrike" dirty="0">
                          <a:solidFill>
                            <a:srgbClr val="000000"/>
                          </a:solidFill>
                          <a:latin typeface="Times New Roman" pitchFamily="18" charset="0"/>
                          <a:cs typeface="Times New Roman" pitchFamily="18" charset="0"/>
                        </a:rPr>
                        <a:t>25</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dirty="0" err="1">
                          <a:solidFill>
                            <a:srgbClr val="000000"/>
                          </a:solidFill>
                          <a:latin typeface="Times New Roman" pitchFamily="18" charset="0"/>
                          <a:cs typeface="Times New Roman" pitchFamily="18" charset="0"/>
                        </a:rPr>
                        <a:t>Jamui</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smtClean="0">
                          <a:solidFill>
                            <a:srgbClr val="000000"/>
                          </a:solidFill>
                          <a:latin typeface="Times New Roman" pitchFamily="18" charset="0"/>
                          <a:cs typeface="Times New Roman" pitchFamily="18" charset="0"/>
                        </a:rPr>
                        <a:t>Construction Completed.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168579">
                <a:tc>
                  <a:txBody>
                    <a:bodyPr/>
                    <a:lstStyle/>
                    <a:p>
                      <a:pPr algn="ctr" fontAlgn="b"/>
                      <a:r>
                        <a:rPr lang="en-US" sz="1600" b="1" i="0" u="none" strike="noStrike" dirty="0">
                          <a:solidFill>
                            <a:srgbClr val="000000"/>
                          </a:solidFill>
                          <a:latin typeface="Times New Roman" pitchFamily="18" charset="0"/>
                          <a:cs typeface="Times New Roman" pitchFamily="18" charset="0"/>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Amarpur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smtClean="0">
                          <a:solidFill>
                            <a:srgbClr val="000000"/>
                          </a:solidFill>
                          <a:latin typeface="Times New Roman" pitchFamily="18" charset="0"/>
                          <a:cs typeface="Times New Roman" pitchFamily="18" charset="0"/>
                        </a:rPr>
                        <a:t>Construction Completed.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52973">
                <a:tc>
                  <a:txBody>
                    <a:bodyPr/>
                    <a:lstStyle/>
                    <a:p>
                      <a:pPr algn="ctr" fontAlgn="b"/>
                      <a:r>
                        <a:rPr lang="en-US" sz="1600" b="1" i="0" u="none" strike="noStrike" dirty="0">
                          <a:solidFill>
                            <a:srgbClr val="000000"/>
                          </a:solidFill>
                          <a:latin typeface="Times New Roman" pitchFamily="18" charset="0"/>
                          <a:cs typeface="Times New Roman" pitchFamily="18" charset="0"/>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Sultanganj</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smtClean="0">
                          <a:solidFill>
                            <a:srgbClr val="000000"/>
                          </a:solidFill>
                          <a:latin typeface="Times New Roman" pitchFamily="18" charset="0"/>
                          <a:cs typeface="Times New Roman" pitchFamily="18" charset="0"/>
                        </a:rPr>
                        <a:t>Construction Completed.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52973">
                <a:tc>
                  <a:txBody>
                    <a:bodyPr/>
                    <a:lstStyle/>
                    <a:p>
                      <a:pPr algn="ctr" fontAlgn="b"/>
                      <a:r>
                        <a:rPr lang="en-US" sz="1600" b="1" i="0" u="none" strike="noStrike" dirty="0">
                          <a:solidFill>
                            <a:srgbClr val="000000"/>
                          </a:solidFill>
                          <a:latin typeface="Times New Roman" pitchFamily="18" charset="0"/>
                          <a:cs typeface="Times New Roman" pitchFamily="18" charset="0"/>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Naugachia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smtClean="0">
                          <a:solidFill>
                            <a:srgbClr val="000000"/>
                          </a:solidFill>
                          <a:latin typeface="Times New Roman" pitchFamily="18" charset="0"/>
                          <a:cs typeface="Times New Roman" pitchFamily="18" charset="0"/>
                        </a:rPr>
                        <a:t>Construction Completed.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498280">
                <a:tc>
                  <a:txBody>
                    <a:bodyPr/>
                    <a:lstStyle/>
                    <a:p>
                      <a:pPr algn="ctr" fontAlgn="ctr"/>
                      <a:r>
                        <a:rPr lang="en-IN" sz="1600" b="1" i="0" u="none" strike="noStrike" dirty="0" smtClean="0">
                          <a:solidFill>
                            <a:srgbClr val="000000"/>
                          </a:solidFill>
                          <a:latin typeface="Times New Roman" pitchFamily="18" charset="0"/>
                          <a:cs typeface="Times New Roman" pitchFamily="18" charset="0"/>
                        </a:rPr>
                        <a:t>29</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dirty="0" err="1">
                          <a:solidFill>
                            <a:srgbClr val="000000"/>
                          </a:solidFill>
                          <a:latin typeface="Times New Roman" pitchFamily="18" charset="0"/>
                          <a:cs typeface="Times New Roman" pitchFamily="18" charset="0"/>
                        </a:rPr>
                        <a:t>Katihar</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pitchFamily="18" charset="0"/>
                          <a:cs typeface="Times New Roman" pitchFamily="18" charset="0"/>
                        </a:rPr>
                        <a:t>Construction Completed. </a:t>
                      </a:r>
                      <a:r>
                        <a:rPr lang="en-IN" sz="1600" b="1" i="0" u="none" strike="noStrike" kern="1200" baseline="0" dirty="0" smtClean="0">
                          <a:solidFill>
                            <a:srgbClr val="000000"/>
                          </a:solidFill>
                          <a:latin typeface="Times New Roman" pitchFamily="18" charset="0"/>
                          <a:cs typeface="Times New Roman" pitchFamily="18" charset="0"/>
                        </a:rPr>
                        <a:t>Plumbing &amp; Electrification work is pending. Tender to float.</a:t>
                      </a:r>
                      <a:endParaRPr lang="en-US" sz="1600" b="1"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498280">
                <a:tc>
                  <a:txBody>
                    <a:bodyPr/>
                    <a:lstStyle/>
                    <a:p>
                      <a:pPr algn="ctr" fontAlgn="ctr"/>
                      <a:r>
                        <a:rPr lang="en-IN" sz="1600" b="1" i="0" u="none" strike="noStrike" dirty="0" smtClean="0">
                          <a:solidFill>
                            <a:srgbClr val="000000"/>
                          </a:solidFill>
                          <a:latin typeface="Times New Roman" pitchFamily="18" charset="0"/>
                          <a:cs typeface="Times New Roman" pitchFamily="18" charset="0"/>
                        </a:rPr>
                        <a:t>30</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Madhubani</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pitchFamily="18" charset="0"/>
                          <a:cs typeface="Times New Roman" pitchFamily="18" charset="0"/>
                        </a:rPr>
                        <a:t>Construction Completed. </a:t>
                      </a:r>
                      <a:r>
                        <a:rPr lang="en-IN" sz="1600" b="1" i="0" u="none" strike="noStrike" kern="1200" baseline="0" dirty="0" smtClean="0">
                          <a:solidFill>
                            <a:srgbClr val="000000"/>
                          </a:solidFill>
                          <a:latin typeface="Times New Roman" pitchFamily="18" charset="0"/>
                          <a:cs typeface="Times New Roman" pitchFamily="18" charset="0"/>
                        </a:rPr>
                        <a:t>Plumbing &amp; Electrification work is pending. Tender to float.</a:t>
                      </a:r>
                      <a:endParaRPr lang="en-US" sz="1600" b="1" i="0" u="none" strike="noStrike" dirty="0">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04955">
                <a:tc gridSpan="4">
                  <a:txBody>
                    <a:bodyPr/>
                    <a:lstStyle/>
                    <a:p>
                      <a:pPr algn="ctr" fontAlgn="ctr"/>
                      <a:r>
                        <a:rPr lang="en-US" sz="1800" b="1" i="0" u="none" strike="noStrike" dirty="0">
                          <a:solidFill>
                            <a:srgbClr val="000000"/>
                          </a:solidFill>
                          <a:latin typeface="Times New Roman" pitchFamily="18" charset="0"/>
                          <a:cs typeface="Times New Roman" pitchFamily="18" charset="0"/>
                        </a:rPr>
                        <a:t>SUH under Construction: </a:t>
                      </a:r>
                      <a:r>
                        <a:rPr lang="en-US" sz="1800" b="1" i="0" u="none" strike="noStrike" dirty="0" smtClean="0">
                          <a:solidFill>
                            <a:srgbClr val="000000"/>
                          </a:solidFill>
                          <a:latin typeface="Times New Roman" pitchFamily="18" charset="0"/>
                          <a:cs typeface="Times New Roman" pitchFamily="18" charset="0"/>
                        </a:rPr>
                        <a:t>07</a:t>
                      </a:r>
                      <a:endParaRPr lang="en-US" sz="18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98280">
                <a:tc>
                  <a:txBody>
                    <a:bodyPr/>
                    <a:lstStyle/>
                    <a:p>
                      <a:pPr algn="ctr" fontAlgn="ctr"/>
                      <a:r>
                        <a:rPr lang="en-IN" sz="1600" b="1" i="0" u="none" strike="noStrike" dirty="0" smtClean="0">
                          <a:solidFill>
                            <a:srgbClr val="000000"/>
                          </a:solidFill>
                          <a:latin typeface="Times New Roman" pitchFamily="18" charset="0"/>
                          <a:cs typeface="Times New Roman" pitchFamily="18" charset="0"/>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Khagaria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kern="1200" dirty="0" smtClean="0">
                          <a:solidFill>
                            <a:srgbClr val="000000"/>
                          </a:solidFill>
                          <a:latin typeface="Times New Roman" pitchFamily="18" charset="0"/>
                          <a:cs typeface="Times New Roman" pitchFamily="18" charset="0"/>
                        </a:rPr>
                        <a:t>Near</a:t>
                      </a:r>
                      <a:r>
                        <a:rPr lang="en-IN" sz="1600" b="1" i="0" u="none" strike="noStrike" kern="1200" baseline="0" dirty="0" smtClean="0">
                          <a:solidFill>
                            <a:srgbClr val="000000"/>
                          </a:solidFill>
                          <a:latin typeface="Times New Roman" pitchFamily="18" charset="0"/>
                          <a:cs typeface="Times New Roman" pitchFamily="18" charset="0"/>
                        </a:rPr>
                        <a:t> completion.  Plaster, whitewash &amp; electrification works</a:t>
                      </a:r>
                    </a:p>
                    <a:p>
                      <a:pPr algn="l" fontAlgn="b"/>
                      <a:r>
                        <a:rPr lang="en-IN" sz="1600" b="1" i="0" u="none" strike="noStrike" kern="1200" baseline="0" dirty="0" smtClean="0">
                          <a:solidFill>
                            <a:srgbClr val="000000"/>
                          </a:solidFill>
                          <a:latin typeface="Times New Roman" pitchFamily="18" charset="0"/>
                          <a:cs typeface="Times New Roman" pitchFamily="18" charset="0"/>
                        </a:rPr>
                        <a:t>are pending.</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52973">
                <a:tc>
                  <a:txBody>
                    <a:bodyPr/>
                    <a:lstStyle/>
                    <a:p>
                      <a:pPr algn="ctr" fontAlgn="ctr"/>
                      <a:r>
                        <a:rPr lang="en-IN" sz="1600" b="1" i="0" u="none" strike="noStrike" dirty="0" smtClean="0">
                          <a:solidFill>
                            <a:srgbClr val="000000"/>
                          </a:solidFill>
                          <a:latin typeface="Times New Roman" pitchFamily="18" charset="0"/>
                          <a:cs typeface="Times New Roman" pitchFamily="18" charset="0"/>
                        </a:rPr>
                        <a:t>32</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dirty="0" err="1">
                          <a:solidFill>
                            <a:srgbClr val="000000"/>
                          </a:solidFill>
                          <a:latin typeface="Times New Roman" pitchFamily="18" charset="0"/>
                          <a:cs typeface="Times New Roman" pitchFamily="18" charset="0"/>
                        </a:rPr>
                        <a:t>Samastipur</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kern="1200" dirty="0" smtClean="0">
                          <a:solidFill>
                            <a:srgbClr val="000000"/>
                          </a:solidFill>
                          <a:latin typeface="Times New Roman" pitchFamily="18" charset="0"/>
                          <a:cs typeface="Times New Roman" pitchFamily="18" charset="0"/>
                        </a:rPr>
                        <a:t>Constructed till 1</a:t>
                      </a:r>
                      <a:r>
                        <a:rPr lang="en-IN" sz="1600" b="1" i="0" u="none" strike="noStrike" kern="1200" baseline="30000" dirty="0" smtClean="0">
                          <a:solidFill>
                            <a:srgbClr val="000000"/>
                          </a:solidFill>
                          <a:latin typeface="Times New Roman" pitchFamily="18" charset="0"/>
                          <a:cs typeface="Times New Roman" pitchFamily="18" charset="0"/>
                        </a:rPr>
                        <a:t>st</a:t>
                      </a:r>
                      <a:r>
                        <a:rPr lang="en-IN" sz="1600" b="1" i="0" u="none" strike="noStrike" kern="1200" dirty="0" smtClean="0">
                          <a:solidFill>
                            <a:srgbClr val="000000"/>
                          </a:solidFill>
                          <a:latin typeface="Times New Roman" pitchFamily="18" charset="0"/>
                          <a:cs typeface="Times New Roman" pitchFamily="18" charset="0"/>
                        </a:rPr>
                        <a:t> Floor.</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52973">
                <a:tc>
                  <a:txBody>
                    <a:bodyPr/>
                    <a:lstStyle/>
                    <a:p>
                      <a:pPr algn="ctr" fontAlgn="ctr"/>
                      <a:r>
                        <a:rPr lang="en-IN" sz="1600" b="1" i="0" u="none" strike="noStrike" dirty="0" smtClean="0">
                          <a:solidFill>
                            <a:srgbClr val="000000"/>
                          </a:solidFill>
                          <a:latin typeface="Times New Roman" pitchFamily="18" charset="0"/>
                          <a:cs typeface="Times New Roman" pitchFamily="18" charset="0"/>
                        </a:rPr>
                        <a:t>33</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dirty="0" err="1">
                          <a:solidFill>
                            <a:srgbClr val="000000"/>
                          </a:solidFill>
                          <a:latin typeface="Times New Roman" pitchFamily="18" charset="0"/>
                          <a:cs typeface="Times New Roman" pitchFamily="18" charset="0"/>
                        </a:rPr>
                        <a:t>Sheohar</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kern="1200" dirty="0" smtClean="0">
                          <a:solidFill>
                            <a:srgbClr val="000000"/>
                          </a:solidFill>
                          <a:latin typeface="Times New Roman" pitchFamily="18" charset="0"/>
                          <a:cs typeface="Times New Roman" pitchFamily="18" charset="0"/>
                        </a:rPr>
                        <a:t>1</a:t>
                      </a:r>
                      <a:r>
                        <a:rPr lang="en-IN" sz="1600" b="1" i="0" u="none" strike="noStrike" kern="1200" baseline="30000" dirty="0" smtClean="0">
                          <a:solidFill>
                            <a:srgbClr val="000000"/>
                          </a:solidFill>
                          <a:latin typeface="Times New Roman" pitchFamily="18" charset="0"/>
                          <a:cs typeface="Times New Roman" pitchFamily="18" charset="0"/>
                        </a:rPr>
                        <a:t>st</a:t>
                      </a:r>
                      <a:r>
                        <a:rPr lang="en-IN" sz="1600" b="1" i="0" u="none" strike="noStrike" kern="1200" dirty="0" smtClean="0">
                          <a:solidFill>
                            <a:srgbClr val="000000"/>
                          </a:solidFill>
                          <a:latin typeface="Times New Roman" pitchFamily="18" charset="0"/>
                          <a:cs typeface="Times New Roman" pitchFamily="18" charset="0"/>
                        </a:rPr>
                        <a:t> Floor construction under</a:t>
                      </a:r>
                      <a:r>
                        <a:rPr lang="en-IN" sz="1600" b="1" i="0" u="none" strike="noStrike" kern="1200" baseline="0" dirty="0" smtClean="0">
                          <a:solidFill>
                            <a:srgbClr val="000000"/>
                          </a:solidFill>
                          <a:latin typeface="Times New Roman" pitchFamily="18" charset="0"/>
                          <a:cs typeface="Times New Roman" pitchFamily="18" charset="0"/>
                        </a:rPr>
                        <a:t> process.</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52973">
                <a:tc>
                  <a:txBody>
                    <a:bodyPr/>
                    <a:lstStyle/>
                    <a:p>
                      <a:pPr algn="ctr" fontAlgn="ctr"/>
                      <a:r>
                        <a:rPr lang="en-US" sz="1600" b="1" i="0" u="none" strike="noStrike" dirty="0">
                          <a:solidFill>
                            <a:srgbClr val="000000"/>
                          </a:solidFill>
                          <a:latin typeface="Times New Roman" pitchFamily="18" charset="0"/>
                          <a:cs typeface="Times New Roman" pitchFamily="18" charset="0"/>
                        </a:rPr>
                        <a:t>34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Lalganj</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pitchFamily="18" charset="0"/>
                          <a:cs typeface="Times New Roman" pitchFamily="18" charset="0"/>
                        </a:rPr>
                        <a:t>Only</a:t>
                      </a:r>
                      <a:r>
                        <a:rPr lang="en-US" sz="1600" b="1" i="0" u="none" strike="noStrike" baseline="0" dirty="0" smtClean="0">
                          <a:solidFill>
                            <a:srgbClr val="000000"/>
                          </a:solidFill>
                          <a:latin typeface="Times New Roman" pitchFamily="18" charset="0"/>
                          <a:cs typeface="Times New Roman" pitchFamily="18" charset="0"/>
                        </a:rPr>
                        <a:t> structure is made ready. Contractor is working in slow pace.</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52973">
                <a:tc>
                  <a:txBody>
                    <a:bodyPr/>
                    <a:lstStyle/>
                    <a:p>
                      <a:pPr algn="ctr" fontAlgn="ctr"/>
                      <a:r>
                        <a:rPr lang="en-US" sz="1600" b="1" i="0" u="none" strike="noStrike">
                          <a:solidFill>
                            <a:srgbClr val="000000"/>
                          </a:solidFill>
                          <a:latin typeface="Times New Roman" pitchFamily="18" charset="0"/>
                          <a:cs typeface="Times New Roman" pitchFamily="18" charset="0"/>
                        </a:rPr>
                        <a:t>35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Gogri Jamalpur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kern="1200" dirty="0" smtClean="0">
                          <a:solidFill>
                            <a:srgbClr val="000000"/>
                          </a:solidFill>
                          <a:latin typeface="Times New Roman" pitchFamily="18" charset="0"/>
                          <a:cs typeface="Times New Roman" pitchFamily="18" charset="0"/>
                        </a:rPr>
                        <a:t>1</a:t>
                      </a:r>
                      <a:r>
                        <a:rPr lang="en-IN" sz="1600" b="1" i="0" u="none" strike="noStrike" kern="1200" baseline="30000" dirty="0" smtClean="0">
                          <a:solidFill>
                            <a:srgbClr val="000000"/>
                          </a:solidFill>
                          <a:latin typeface="Times New Roman" pitchFamily="18" charset="0"/>
                          <a:cs typeface="Times New Roman" pitchFamily="18" charset="0"/>
                        </a:rPr>
                        <a:t>st</a:t>
                      </a:r>
                      <a:r>
                        <a:rPr lang="en-IN" sz="1600" b="1" i="0" u="none" strike="noStrike" kern="1200" dirty="0" smtClean="0">
                          <a:solidFill>
                            <a:srgbClr val="000000"/>
                          </a:solidFill>
                          <a:latin typeface="Times New Roman" pitchFamily="18" charset="0"/>
                          <a:cs typeface="Times New Roman" pitchFamily="18" charset="0"/>
                        </a:rPr>
                        <a:t> Floor construction completed.</a:t>
                      </a:r>
                      <a:r>
                        <a:rPr lang="en-IN" sz="1600" b="1" i="0" u="none" strike="noStrike" kern="1200" baseline="0" dirty="0" smtClean="0">
                          <a:solidFill>
                            <a:srgbClr val="000000"/>
                          </a:solidFill>
                          <a:latin typeface="Times New Roman" pitchFamily="18" charset="0"/>
                          <a:cs typeface="Times New Roman" pitchFamily="18" charset="0"/>
                        </a:rPr>
                        <a:t> </a:t>
                      </a:r>
                      <a:r>
                        <a:rPr lang="en-US" sz="1600" b="1" i="0" u="none" strike="noStrike" baseline="0" dirty="0" smtClean="0">
                          <a:solidFill>
                            <a:srgbClr val="000000"/>
                          </a:solidFill>
                          <a:latin typeface="Times New Roman" pitchFamily="18" charset="0"/>
                          <a:cs typeface="Times New Roman" pitchFamily="18" charset="0"/>
                        </a:rPr>
                        <a:t>Contractor is working in slow pace.</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52973">
                <a:tc>
                  <a:txBody>
                    <a:bodyPr/>
                    <a:lstStyle/>
                    <a:p>
                      <a:pPr algn="ctr" fontAlgn="ctr"/>
                      <a:r>
                        <a:rPr lang="en-US" sz="1600" b="1" i="0" u="none" strike="noStrike">
                          <a:solidFill>
                            <a:srgbClr val="000000"/>
                          </a:solidFill>
                          <a:latin typeface="Times New Roman" pitchFamily="18" charset="0"/>
                          <a:cs typeface="Times New Roman" pitchFamily="18" charset="0"/>
                        </a:rPr>
                        <a:t>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Warsaliganj</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pitchFamily="18" charset="0"/>
                          <a:cs typeface="Times New Roman" pitchFamily="18" charset="0"/>
                        </a:rPr>
                        <a:t>2</a:t>
                      </a:r>
                      <a:r>
                        <a:rPr lang="en-US" sz="1600" b="1" i="0" u="none" strike="noStrike" baseline="30000" dirty="0" smtClean="0">
                          <a:solidFill>
                            <a:srgbClr val="000000"/>
                          </a:solidFill>
                          <a:latin typeface="Times New Roman" pitchFamily="18" charset="0"/>
                          <a:cs typeface="Times New Roman" pitchFamily="18" charset="0"/>
                        </a:rPr>
                        <a:t>nd</a:t>
                      </a:r>
                      <a:r>
                        <a:rPr lang="en-US" sz="1600" b="1" i="0" u="none" strike="noStrike" dirty="0" smtClean="0">
                          <a:solidFill>
                            <a:srgbClr val="000000"/>
                          </a:solidFill>
                          <a:latin typeface="Times New Roman" pitchFamily="18" charset="0"/>
                          <a:cs typeface="Times New Roman" pitchFamily="18" charset="0"/>
                        </a:rPr>
                        <a:t> Floor construction under process.</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252973">
                <a:tc>
                  <a:txBody>
                    <a:bodyPr/>
                    <a:lstStyle/>
                    <a:p>
                      <a:pPr algn="ctr" fontAlgn="b"/>
                      <a:r>
                        <a:rPr lang="en-US" sz="1600" b="1" i="0" u="none" strike="noStrike">
                          <a:solidFill>
                            <a:srgbClr val="000000"/>
                          </a:solidFill>
                          <a:latin typeface="Times New Roman" pitchFamily="18" charset="0"/>
                          <a:cs typeface="Times New Roman" pitchFamily="18"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err="1">
                          <a:solidFill>
                            <a:srgbClr val="000000"/>
                          </a:solidFill>
                          <a:latin typeface="Times New Roman" pitchFamily="18" charset="0"/>
                          <a:cs typeface="Times New Roman" pitchFamily="18" charset="0"/>
                        </a:rPr>
                        <a:t>Jhajha</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kern="1200" dirty="0" smtClean="0">
                          <a:solidFill>
                            <a:srgbClr val="000000"/>
                          </a:solidFill>
                          <a:latin typeface="Times New Roman" pitchFamily="18" charset="0"/>
                          <a:cs typeface="Times New Roman" pitchFamily="18" charset="0"/>
                        </a:rPr>
                        <a:t>1</a:t>
                      </a:r>
                      <a:r>
                        <a:rPr lang="en-IN" sz="1600" b="1" i="0" u="none" strike="noStrike" kern="1200" baseline="30000" dirty="0" smtClean="0">
                          <a:solidFill>
                            <a:srgbClr val="000000"/>
                          </a:solidFill>
                          <a:latin typeface="Times New Roman" pitchFamily="18" charset="0"/>
                          <a:cs typeface="Times New Roman" pitchFamily="18" charset="0"/>
                        </a:rPr>
                        <a:t>st</a:t>
                      </a:r>
                      <a:r>
                        <a:rPr lang="en-IN" sz="1600" b="1" i="0" u="none" strike="noStrike" kern="1200" dirty="0" smtClean="0">
                          <a:solidFill>
                            <a:srgbClr val="000000"/>
                          </a:solidFill>
                          <a:latin typeface="Times New Roman" pitchFamily="18" charset="0"/>
                          <a:cs typeface="Times New Roman" pitchFamily="18" charset="0"/>
                        </a:rPr>
                        <a:t> Floor construction under process.</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xmlns="" val="1769146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6943" y="234245"/>
            <a:ext cx="11136086" cy="400110"/>
          </a:xfrm>
          <a:prstGeom prst="rect">
            <a:avLst/>
          </a:prstGeom>
        </p:spPr>
        <p:txBody>
          <a:bodyPr wrap="square">
            <a:spAutoFit/>
          </a:bodyPr>
          <a:lstStyle/>
          <a:p>
            <a:pPr algn="ctr"/>
            <a:r>
              <a:rPr lang="en-US" sz="2000" b="1" u="sng" dirty="0">
                <a:latin typeface="Georgia" pitchFamily="18" charset="0"/>
              </a:rPr>
              <a:t>Table 1: Status on </a:t>
            </a:r>
            <a:r>
              <a:rPr lang="en-US" sz="2000" b="1" u="sng" dirty="0" smtClean="0">
                <a:latin typeface="Georgia" pitchFamily="18" charset="0"/>
              </a:rPr>
              <a:t>New </a:t>
            </a:r>
            <a:r>
              <a:rPr lang="en-US" sz="2000" b="1" u="sng" dirty="0">
                <a:latin typeface="Georgia" pitchFamily="18" charset="0"/>
              </a:rPr>
              <a:t>SUH sanctioned under DAY-NULM</a:t>
            </a:r>
            <a:endParaRPr lang="en-US" sz="2000" u="sng" dirty="0"/>
          </a:p>
        </p:txBody>
      </p:sp>
      <p:graphicFrame>
        <p:nvGraphicFramePr>
          <p:cNvPr id="3" name="Table 2"/>
          <p:cNvGraphicFramePr>
            <a:graphicFrameLocks noGrp="1"/>
          </p:cNvGraphicFramePr>
          <p:nvPr/>
        </p:nvGraphicFramePr>
        <p:xfrm>
          <a:off x="400049" y="676271"/>
          <a:ext cx="7372342" cy="5995936"/>
        </p:xfrm>
        <a:graphic>
          <a:graphicData uri="http://schemas.openxmlformats.org/drawingml/2006/table">
            <a:tbl>
              <a:tblPr/>
              <a:tblGrid>
                <a:gridCol w="653629"/>
                <a:gridCol w="1426891"/>
                <a:gridCol w="2189402"/>
                <a:gridCol w="3102420"/>
              </a:tblGrid>
              <a:tr h="337857">
                <a:tc>
                  <a:txBody>
                    <a:bodyPr/>
                    <a:lstStyle/>
                    <a:p>
                      <a:pPr algn="ctr" fontAlgn="ctr"/>
                      <a:r>
                        <a:rPr lang="en-IN" sz="1800" b="1" i="0" u="none" strike="noStrike" dirty="0" err="1">
                          <a:solidFill>
                            <a:srgbClr val="000000"/>
                          </a:solidFill>
                          <a:latin typeface="Times New Roman"/>
                        </a:rPr>
                        <a:t>Sl</a:t>
                      </a:r>
                      <a:r>
                        <a:rPr lang="en-IN" sz="1800" b="1" i="0" u="none" strike="noStrike" dirty="0">
                          <a:solidFill>
                            <a:srgbClr val="000000"/>
                          </a:solidFill>
                          <a:latin typeface="Times New Roman"/>
                        </a:rPr>
                        <a:t> No:</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IN" sz="1800" b="1" i="0" u="none" strike="noStrike">
                          <a:solidFill>
                            <a:srgbClr val="000000"/>
                          </a:solidFill>
                          <a:latin typeface="Times New Roman"/>
                        </a:rPr>
                        <a:t>Name of ULB</a:t>
                      </a:r>
                      <a:endParaRPr lang="en-US" sz="18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IN" sz="1800" b="1" i="0" u="none" strike="noStrike" dirty="0">
                          <a:solidFill>
                            <a:srgbClr val="000000"/>
                          </a:solidFill>
                          <a:latin typeface="Times New Roman"/>
                        </a:rPr>
                        <a:t>No. of SUH sanctioned</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IN" sz="1800" b="1" i="0" u="none" strike="noStrike" dirty="0">
                          <a:solidFill>
                            <a:srgbClr val="000000"/>
                          </a:solidFill>
                          <a:latin typeface="Times New Roman"/>
                        </a:rPr>
                        <a:t>Status - 2019</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r>
              <a:tr h="356575">
                <a:tc gridSpan="4">
                  <a:txBody>
                    <a:bodyPr/>
                    <a:lstStyle/>
                    <a:p>
                      <a:pPr algn="ctr" fontAlgn="ctr"/>
                      <a:r>
                        <a:rPr lang="en-US" sz="1800" b="1" i="0" u="none" strike="noStrike" dirty="0">
                          <a:solidFill>
                            <a:srgbClr val="000000"/>
                          </a:solidFill>
                          <a:latin typeface="Times New Roman" pitchFamily="18" charset="0"/>
                          <a:cs typeface="Times New Roman" pitchFamily="18" charset="0"/>
                        </a:rPr>
                        <a:t>Land identified for Construction of New SUH: </a:t>
                      </a:r>
                      <a:r>
                        <a:rPr lang="en-US" sz="1800" b="1" i="0" u="none" strike="noStrike" dirty="0" smtClean="0">
                          <a:solidFill>
                            <a:srgbClr val="000000"/>
                          </a:solidFill>
                          <a:latin typeface="Times New Roman" pitchFamily="18" charset="0"/>
                          <a:cs typeface="Times New Roman" pitchFamily="18" charset="0"/>
                        </a:rPr>
                        <a:t>07</a:t>
                      </a:r>
                      <a:endParaRPr lang="en-US" sz="18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56575">
                <a:tc>
                  <a:txBody>
                    <a:bodyPr/>
                    <a:lstStyle/>
                    <a:p>
                      <a:pPr algn="ctr" fontAlgn="ctr"/>
                      <a:r>
                        <a:rPr lang="en-US" sz="1600" b="1" i="0" u="none" strike="noStrike">
                          <a:solidFill>
                            <a:srgbClr val="000000"/>
                          </a:solidFill>
                          <a:latin typeface="Times New Roman" pitchFamily="18" charset="0"/>
                          <a:cs typeface="Times New Roman" pitchFamily="18" charset="0"/>
                        </a:rPr>
                        <a:t>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Begusarai</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a:solidFill>
                            <a:srgbClr val="000000"/>
                          </a:solidFill>
                          <a:latin typeface="Times New Roman" pitchFamily="18" charset="0"/>
                          <a:cs typeface="Times New Roman" pitchFamily="18" charset="0"/>
                        </a:rPr>
                        <a:t>Land identified near old bus </a:t>
                      </a:r>
                      <a:r>
                        <a:rPr lang="en-IN" sz="1600" b="1" i="0" u="none" strike="noStrike" dirty="0" smtClean="0">
                          <a:solidFill>
                            <a:srgbClr val="000000"/>
                          </a:solidFill>
                          <a:latin typeface="Times New Roman" pitchFamily="18" charset="0"/>
                          <a:cs typeface="Times New Roman" pitchFamily="18" charset="0"/>
                        </a:rPr>
                        <a:t>stand.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356575">
                <a:tc>
                  <a:txBody>
                    <a:bodyPr/>
                    <a:lstStyle/>
                    <a:p>
                      <a:pPr algn="ctr" fontAlgn="ctr"/>
                      <a:r>
                        <a:rPr lang="en-US" sz="1600" b="1" i="0" u="none" strike="noStrike">
                          <a:solidFill>
                            <a:srgbClr val="000000"/>
                          </a:solidFill>
                          <a:latin typeface="Times New Roman" pitchFamily="18" charset="0"/>
                          <a:cs typeface="Times New Roman" pitchFamily="18" charset="0"/>
                        </a:rPr>
                        <a:t>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Motihari</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a:solidFill>
                            <a:srgbClr val="000000"/>
                          </a:solidFill>
                          <a:latin typeface="Times New Roman" pitchFamily="18" charset="0"/>
                          <a:cs typeface="Times New Roman" pitchFamily="18" charset="0"/>
                        </a:rPr>
                        <a:t>Land identified in </a:t>
                      </a:r>
                      <a:r>
                        <a:rPr lang="en-IN" sz="1600" b="1" i="0" u="none" strike="noStrike" dirty="0" err="1">
                          <a:solidFill>
                            <a:srgbClr val="000000"/>
                          </a:solidFill>
                          <a:latin typeface="Times New Roman" pitchFamily="18" charset="0"/>
                          <a:cs typeface="Times New Roman" pitchFamily="18" charset="0"/>
                        </a:rPr>
                        <a:t>Sadar</a:t>
                      </a:r>
                      <a:r>
                        <a:rPr lang="en-IN" sz="1600" b="1" i="0" u="none" strike="noStrike" dirty="0">
                          <a:solidFill>
                            <a:srgbClr val="000000"/>
                          </a:solidFill>
                          <a:latin typeface="Times New Roman" pitchFamily="18" charset="0"/>
                          <a:cs typeface="Times New Roman" pitchFamily="18" charset="0"/>
                        </a:rPr>
                        <a:t> </a:t>
                      </a:r>
                      <a:r>
                        <a:rPr lang="en-IN" sz="1600" b="1" i="0" u="none" strike="noStrike" dirty="0" smtClean="0">
                          <a:solidFill>
                            <a:srgbClr val="000000"/>
                          </a:solidFill>
                          <a:latin typeface="Times New Roman" pitchFamily="18" charset="0"/>
                          <a:cs typeface="Times New Roman" pitchFamily="18" charset="0"/>
                        </a:rPr>
                        <a:t>hospital.</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356575">
                <a:tc>
                  <a:txBody>
                    <a:bodyPr/>
                    <a:lstStyle/>
                    <a:p>
                      <a:pPr algn="ctr" fontAlgn="ctr"/>
                      <a:r>
                        <a:rPr lang="en-US" sz="1600" b="1" i="0" u="none" strike="noStrike">
                          <a:solidFill>
                            <a:srgbClr val="000000"/>
                          </a:solidFill>
                          <a:latin typeface="Times New Roman" pitchFamily="18" charset="0"/>
                          <a:cs typeface="Times New Roman" pitchFamily="18" charset="0"/>
                        </a:rPr>
                        <a:t>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Siwan</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dirty="0">
                          <a:solidFill>
                            <a:srgbClr val="000000"/>
                          </a:solidFill>
                          <a:latin typeface="Times New Roman" pitchFamily="18" charset="0"/>
                          <a:cs typeface="Times New Roman" pitchFamily="18" charset="0"/>
                        </a:rPr>
                        <a:t>Land identified near old bus </a:t>
                      </a:r>
                      <a:r>
                        <a:rPr lang="en-IN" sz="1600" b="1" i="0" u="none" strike="noStrike" dirty="0" smtClean="0">
                          <a:solidFill>
                            <a:srgbClr val="000000"/>
                          </a:solidFill>
                          <a:latin typeface="Times New Roman" pitchFamily="18" charset="0"/>
                          <a:cs typeface="Times New Roman" pitchFamily="18" charset="0"/>
                        </a:rPr>
                        <a:t>stand.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356575">
                <a:tc>
                  <a:txBody>
                    <a:bodyPr/>
                    <a:lstStyle/>
                    <a:p>
                      <a:pPr algn="ctr" fontAlgn="b"/>
                      <a:r>
                        <a:rPr lang="en-US" sz="1600" b="1" i="0" u="none" strike="noStrike">
                          <a:solidFill>
                            <a:srgbClr val="000000"/>
                          </a:solidFill>
                          <a:latin typeface="Times New Roman" pitchFamily="18" charset="0"/>
                          <a:cs typeface="Times New Roman" pitchFamily="18"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Sasharsa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kern="1200" dirty="0">
                          <a:solidFill>
                            <a:srgbClr val="000000"/>
                          </a:solidFill>
                          <a:latin typeface="Times New Roman" pitchFamily="18" charset="0"/>
                          <a:cs typeface="Times New Roman" pitchFamily="18" charset="0"/>
                        </a:rPr>
                        <a:t>Land </a:t>
                      </a:r>
                      <a:r>
                        <a:rPr lang="en-IN" sz="1600" b="1" i="0" u="none" strike="noStrike" kern="1200" dirty="0" smtClean="0">
                          <a:solidFill>
                            <a:srgbClr val="000000"/>
                          </a:solidFill>
                          <a:latin typeface="Times New Roman" pitchFamily="18" charset="0"/>
                          <a:cs typeface="Times New Roman" pitchFamily="18" charset="0"/>
                        </a:rPr>
                        <a:t>identified.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356575">
                <a:tc>
                  <a:txBody>
                    <a:bodyPr/>
                    <a:lstStyle/>
                    <a:p>
                      <a:pPr algn="ctr" fontAlgn="b"/>
                      <a:r>
                        <a:rPr lang="en-US" sz="1600" b="1" i="0" u="none" strike="noStrike" dirty="0">
                          <a:solidFill>
                            <a:srgbClr val="000000"/>
                          </a:solidFill>
                          <a:latin typeface="Times New Roman" pitchFamily="18" charset="0"/>
                          <a:cs typeface="Times New Roman" pitchFamily="18" charset="0"/>
                        </a:rPr>
                        <a:t>42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Gopalganj</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i="0" u="none" strike="noStrike" kern="1200" dirty="0">
                          <a:solidFill>
                            <a:srgbClr val="000000"/>
                          </a:solidFill>
                          <a:latin typeface="Times New Roman" pitchFamily="18" charset="0"/>
                          <a:cs typeface="Times New Roman" pitchFamily="18" charset="0"/>
                        </a:rPr>
                        <a:t>Land </a:t>
                      </a:r>
                      <a:r>
                        <a:rPr lang="en-IN" sz="1600" b="1" i="0" u="none" strike="noStrike" kern="1200" dirty="0" smtClean="0">
                          <a:solidFill>
                            <a:srgbClr val="000000"/>
                          </a:solidFill>
                          <a:latin typeface="Times New Roman" pitchFamily="18" charset="0"/>
                          <a:cs typeface="Times New Roman" pitchFamily="18" charset="0"/>
                        </a:rPr>
                        <a:t>identified.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356575">
                <a:tc>
                  <a:txBody>
                    <a:bodyPr/>
                    <a:lstStyle/>
                    <a:p>
                      <a:pPr algn="ctr" fontAlgn="ctr"/>
                      <a:r>
                        <a:rPr lang="en-US" sz="1600" b="1" i="0" u="none" strike="noStrike" dirty="0">
                          <a:solidFill>
                            <a:srgbClr val="000000"/>
                          </a:solidFill>
                          <a:latin typeface="Times New Roman" pitchFamily="18" charset="0"/>
                          <a:cs typeface="Times New Roman" pitchFamily="18"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err="1">
                          <a:solidFill>
                            <a:srgbClr val="000000"/>
                          </a:solidFill>
                          <a:latin typeface="Times New Roman" pitchFamily="18" charset="0"/>
                          <a:cs typeface="Times New Roman" pitchFamily="18" charset="0"/>
                        </a:rPr>
                        <a:t>Munger</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1" kern="1200" dirty="0" smtClean="0">
                          <a:solidFill>
                            <a:schemeClr val="tx1"/>
                          </a:solidFill>
                          <a:latin typeface="Times New Roman" pitchFamily="18" charset="0"/>
                          <a:ea typeface="+mn-ea"/>
                          <a:cs typeface="Times New Roman" pitchFamily="18" charset="0"/>
                        </a:rPr>
                        <a:t>Land identified in ward 32 near </a:t>
                      </a:r>
                      <a:r>
                        <a:rPr lang="en-IN" sz="1600" b="1" kern="1200" dirty="0" err="1" smtClean="0">
                          <a:solidFill>
                            <a:schemeClr val="tx1"/>
                          </a:solidFill>
                          <a:latin typeface="Times New Roman" pitchFamily="18" charset="0"/>
                          <a:ea typeface="+mn-ea"/>
                          <a:cs typeface="Times New Roman" pitchFamily="18" charset="0"/>
                        </a:rPr>
                        <a:t>Lallu</a:t>
                      </a:r>
                      <a:r>
                        <a:rPr lang="en-IN" sz="1600" b="1" kern="1200" dirty="0" smtClean="0">
                          <a:solidFill>
                            <a:schemeClr val="tx1"/>
                          </a:solidFill>
                          <a:latin typeface="Times New Roman" pitchFamily="18" charset="0"/>
                          <a:ea typeface="+mn-ea"/>
                          <a:cs typeface="Times New Roman" pitchFamily="18" charset="0"/>
                        </a:rPr>
                        <a:t> </a:t>
                      </a:r>
                      <a:r>
                        <a:rPr lang="en-IN" sz="1600" b="1" kern="1200" dirty="0" err="1" smtClean="0">
                          <a:solidFill>
                            <a:schemeClr val="tx1"/>
                          </a:solidFill>
                          <a:latin typeface="Times New Roman" pitchFamily="18" charset="0"/>
                          <a:ea typeface="+mn-ea"/>
                          <a:cs typeface="Times New Roman" pitchFamily="18" charset="0"/>
                        </a:rPr>
                        <a:t>Pokhar</a:t>
                      </a:r>
                      <a:r>
                        <a:rPr lang="en-IN" sz="1600" b="1" kern="1200" dirty="0" smtClean="0">
                          <a:solidFill>
                            <a:schemeClr val="tx1"/>
                          </a:solidFill>
                          <a:latin typeface="Times New Roman" pitchFamily="18" charset="0"/>
                          <a:ea typeface="+mn-ea"/>
                          <a:cs typeface="Times New Roman" pitchFamily="18" charset="0"/>
                        </a:rPr>
                        <a:t>. NOC awaited.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356575">
                <a:tc>
                  <a:txBody>
                    <a:bodyPr/>
                    <a:lstStyle/>
                    <a:p>
                      <a:pPr algn="ctr" fontAlgn="ctr"/>
                      <a:r>
                        <a:rPr lang="en-US" sz="1600" b="1" i="0" u="none" strike="noStrike" dirty="0" smtClean="0">
                          <a:solidFill>
                            <a:srgbClr val="000000"/>
                          </a:solidFill>
                          <a:latin typeface="Times New Roman" pitchFamily="18" charset="0"/>
                          <a:cs typeface="Times New Roman" pitchFamily="18" charset="0"/>
                        </a:rPr>
                        <a:t>44</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Patna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pitchFamily="18" charset="0"/>
                          <a:cs typeface="Times New Roman" pitchFamily="18" charset="0"/>
                        </a:rPr>
                        <a:t>22 sites have been identified.</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356575">
                <a:tc gridSpan="4">
                  <a:txBody>
                    <a:bodyPr/>
                    <a:lstStyle/>
                    <a:p>
                      <a:pPr algn="ctr" fontAlgn="ctr"/>
                      <a:r>
                        <a:rPr lang="en-US" sz="1800" b="1" i="0" u="none" strike="noStrike" dirty="0">
                          <a:solidFill>
                            <a:srgbClr val="000000"/>
                          </a:solidFill>
                          <a:latin typeface="Times New Roman" pitchFamily="18" charset="0"/>
                          <a:cs typeface="Times New Roman" pitchFamily="18" charset="0"/>
                        </a:rPr>
                        <a:t>Land yet not identified for Construction </a:t>
                      </a:r>
                      <a:r>
                        <a:rPr lang="en-US" sz="1800" b="1" i="0" u="none" strike="noStrike" dirty="0" smtClean="0">
                          <a:solidFill>
                            <a:srgbClr val="000000"/>
                          </a:solidFill>
                          <a:latin typeface="Times New Roman" pitchFamily="18" charset="0"/>
                          <a:cs typeface="Times New Roman" pitchFamily="18" charset="0"/>
                        </a:rPr>
                        <a:t>of </a:t>
                      </a:r>
                      <a:r>
                        <a:rPr lang="en-US" sz="1800" b="1" i="0" u="none" strike="noStrike" dirty="0">
                          <a:solidFill>
                            <a:srgbClr val="000000"/>
                          </a:solidFill>
                          <a:latin typeface="Times New Roman" pitchFamily="18" charset="0"/>
                          <a:cs typeface="Times New Roman" pitchFamily="18" charset="0"/>
                        </a:rPr>
                        <a:t>New SUH: </a:t>
                      </a:r>
                      <a:r>
                        <a:rPr lang="en-US" sz="1800" b="1" i="0" u="none" strike="noStrike" dirty="0" smtClean="0">
                          <a:solidFill>
                            <a:srgbClr val="000000"/>
                          </a:solidFill>
                          <a:latin typeface="Times New Roman" pitchFamily="18" charset="0"/>
                          <a:cs typeface="Times New Roman" pitchFamily="18" charset="0"/>
                        </a:rPr>
                        <a:t>02</a:t>
                      </a:r>
                      <a:endParaRPr lang="en-US" sz="18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56575">
                <a:tc>
                  <a:txBody>
                    <a:bodyPr/>
                    <a:lstStyle/>
                    <a:p>
                      <a:pPr algn="ctr" fontAlgn="ctr"/>
                      <a:r>
                        <a:rPr lang="en-US" sz="1600" b="1" i="0" u="none" strike="noStrike" dirty="0" smtClean="0">
                          <a:solidFill>
                            <a:srgbClr val="000000"/>
                          </a:solidFill>
                          <a:latin typeface="Times New Roman" pitchFamily="18" charset="0"/>
                          <a:cs typeface="Times New Roman" pitchFamily="18" charset="0"/>
                        </a:rPr>
                        <a:t>45</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pitchFamily="18" charset="0"/>
                          <a:cs typeface="Times New Roman" pitchFamily="18" charset="0"/>
                        </a:rPr>
                        <a:t>Aurangabad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Times New Roman" pitchFamily="18" charset="0"/>
                          <a:cs typeface="Times New Roman" pitchFamily="18" charset="0"/>
                        </a:rPr>
                        <a:t>Land Not identified.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356575">
                <a:tc>
                  <a:txBody>
                    <a:bodyPr/>
                    <a:lstStyle/>
                    <a:p>
                      <a:pPr algn="ctr" fontAlgn="b"/>
                      <a:r>
                        <a:rPr lang="en-US" sz="1600" b="1" i="0" u="none" strike="noStrike" dirty="0">
                          <a:solidFill>
                            <a:srgbClr val="000000"/>
                          </a:solidFill>
                          <a:latin typeface="Times New Roman" pitchFamily="18" charset="0"/>
                          <a:cs typeface="Times New Roman" pitchFamily="18" charset="0"/>
                        </a:rPr>
                        <a:t>46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err="1">
                          <a:solidFill>
                            <a:srgbClr val="000000"/>
                          </a:solidFill>
                          <a:latin typeface="Times New Roman" pitchFamily="18" charset="0"/>
                          <a:cs typeface="Times New Roman" pitchFamily="18" charset="0"/>
                        </a:rPr>
                        <a:t>Rajgir</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Times New Roman" pitchFamily="18" charset="0"/>
                          <a:cs typeface="Times New Roman" pitchFamily="18" charset="0"/>
                        </a:rPr>
                        <a:t>NOC awaited.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356575">
                <a:tc gridSpan="4">
                  <a:txBody>
                    <a:bodyPr/>
                    <a:lstStyle/>
                    <a:p>
                      <a:pPr algn="ctr" fontAlgn="b"/>
                      <a:r>
                        <a:rPr lang="en-US" sz="1800" b="1" i="0" u="none" strike="noStrike" kern="1200" dirty="0" smtClean="0">
                          <a:solidFill>
                            <a:srgbClr val="000000"/>
                          </a:solidFill>
                          <a:latin typeface="Times New Roman" pitchFamily="18" charset="0"/>
                          <a:ea typeface="+mn-ea"/>
                          <a:cs typeface="Times New Roman" pitchFamily="18" charset="0"/>
                        </a:rPr>
                        <a:t>Other </a:t>
                      </a:r>
                      <a:r>
                        <a:rPr lang="en-US" sz="1800" b="1" i="0" u="none" strike="noStrike" kern="1200" baseline="0" dirty="0" smtClean="0">
                          <a:solidFill>
                            <a:srgbClr val="000000"/>
                          </a:solidFill>
                          <a:latin typeface="Times New Roman" pitchFamily="18" charset="0"/>
                          <a:ea typeface="+mn-ea"/>
                          <a:cs typeface="Times New Roman" pitchFamily="18" charset="0"/>
                        </a:rPr>
                        <a:t>: 02</a:t>
                      </a:r>
                      <a:endParaRPr lang="en-US" sz="1800" b="1" i="0" u="none" strike="noStrike" kern="1200" dirty="0">
                        <a:solidFill>
                          <a:srgbClr val="000000"/>
                        </a:solidFill>
                        <a:latin typeface="Times New Roman" pitchFamily="18" charset="0"/>
                        <a:ea typeface="+mn-ea"/>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hMerge="1">
                  <a:txBody>
                    <a:bodyPr/>
                    <a:lstStyle/>
                    <a:p>
                      <a:pPr algn="l" fontAlgn="ct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56575">
                <a:tc>
                  <a:txBody>
                    <a:bodyPr/>
                    <a:lstStyle/>
                    <a:p>
                      <a:pPr algn="ctr" fontAlgn="ctr"/>
                      <a:r>
                        <a:rPr lang="en-US" sz="1600" b="1" i="0" u="none" strike="noStrike" dirty="0">
                          <a:solidFill>
                            <a:srgbClr val="000000"/>
                          </a:solidFill>
                          <a:latin typeface="Times New Roman"/>
                        </a:rPr>
                        <a:t>47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a:rPr>
                        <a:t>Bodhgaya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Times New Roman"/>
                        </a:rPr>
                        <a:t>Court case</a:t>
                      </a:r>
                      <a:endParaRPr lang="en-US" sz="16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665476">
                <a:tc>
                  <a:txBody>
                    <a:bodyPr/>
                    <a:lstStyle/>
                    <a:p>
                      <a:pPr algn="ctr" fontAlgn="ctr"/>
                      <a:r>
                        <a:rPr lang="en-US" sz="1600" b="1" i="0" u="none" strike="noStrike">
                          <a:solidFill>
                            <a:srgbClr val="000000"/>
                          </a:solidFill>
                          <a:latin typeface="Times New Roman"/>
                        </a:rPr>
                        <a:t>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0000"/>
                          </a:solidFill>
                          <a:latin typeface="Times New Roman"/>
                        </a:rPr>
                        <a:t>Haweli Kharagpur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a:solidFill>
                            <a:srgbClr val="000000"/>
                          </a:solidFill>
                          <a:latin typeface="Times New Roman"/>
                        </a:rPr>
                        <a:t>Tender Under </a:t>
                      </a:r>
                      <a:r>
                        <a:rPr lang="en-US" sz="1600" b="1" i="0" u="none" strike="noStrike" dirty="0" smtClean="0">
                          <a:solidFill>
                            <a:srgbClr val="000000"/>
                          </a:solidFill>
                          <a:latin typeface="Times New Roman"/>
                        </a:rPr>
                        <a:t>Process. (retendering has</a:t>
                      </a:r>
                      <a:r>
                        <a:rPr lang="en-US" sz="1600" b="1" i="0" u="none" strike="noStrike" baseline="0" dirty="0" smtClean="0">
                          <a:solidFill>
                            <a:srgbClr val="000000"/>
                          </a:solidFill>
                          <a:latin typeface="Times New Roman"/>
                        </a:rPr>
                        <a:t> to be done)</a:t>
                      </a:r>
                      <a:endParaRPr lang="en-US" sz="16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graphicFrame>
        <p:nvGraphicFramePr>
          <p:cNvPr id="4" name="Table 3"/>
          <p:cNvGraphicFramePr>
            <a:graphicFrameLocks noGrp="1"/>
          </p:cNvGraphicFramePr>
          <p:nvPr/>
        </p:nvGraphicFramePr>
        <p:xfrm>
          <a:off x="8001000" y="2333626"/>
          <a:ext cx="3692525" cy="2077412"/>
        </p:xfrm>
        <a:graphic>
          <a:graphicData uri="http://schemas.openxmlformats.org/drawingml/2006/table">
            <a:tbl>
              <a:tblPr/>
              <a:tblGrid>
                <a:gridCol w="2567354"/>
                <a:gridCol w="1125171"/>
              </a:tblGrid>
              <a:tr h="273162">
                <a:tc gridSpan="2">
                  <a:txBody>
                    <a:bodyPr/>
                    <a:lstStyle/>
                    <a:p>
                      <a:pPr algn="ctr" fontAlgn="ctr"/>
                      <a:r>
                        <a:rPr lang="en-US" sz="1600" b="1" i="0" u="sng" strike="noStrike" dirty="0" smtClean="0">
                          <a:solidFill>
                            <a:srgbClr val="000000"/>
                          </a:solidFill>
                          <a:latin typeface="Times New Roman" pitchFamily="18" charset="0"/>
                          <a:cs typeface="Times New Roman" pitchFamily="18" charset="0"/>
                        </a:rPr>
                        <a:t>Summary of </a:t>
                      </a:r>
                      <a:r>
                        <a:rPr lang="en-US" sz="1600" b="1" u="sng" dirty="0" smtClean="0">
                          <a:latin typeface="Georgia" pitchFamily="18" charset="0"/>
                        </a:rPr>
                        <a:t>New SUH sanctioned</a:t>
                      </a:r>
                      <a:r>
                        <a:rPr lang="en-US" sz="1600" b="1" i="0" u="sng" strike="noStrike" dirty="0" smtClean="0">
                          <a:solidFill>
                            <a:srgbClr val="000000"/>
                          </a:solidFill>
                          <a:latin typeface="Times New Roman" pitchFamily="18" charset="0"/>
                          <a:cs typeface="Times New Roman" pitchFamily="18" charset="0"/>
                        </a:rPr>
                        <a:t>:</a:t>
                      </a:r>
                      <a:endParaRPr lang="en-US" sz="1600" b="1" i="0" u="sng" strike="noStrike" dirty="0">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hMerge="1">
                  <a:txBody>
                    <a:bodyPr/>
                    <a:lstStyle/>
                    <a:p>
                      <a:endParaRPr lang="en-US"/>
                    </a:p>
                  </a:txBody>
                  <a:tcPr/>
                </a:tc>
              </a:tr>
              <a:tr h="273162">
                <a:tc>
                  <a:txBody>
                    <a:bodyPr/>
                    <a:lstStyle/>
                    <a:p>
                      <a:pPr algn="l" fontAlgn="ctr"/>
                      <a:r>
                        <a:rPr lang="en-US" sz="1600" b="1" i="0" u="none" strike="noStrike">
                          <a:solidFill>
                            <a:srgbClr val="000000"/>
                          </a:solidFill>
                          <a:latin typeface="Times New Roman" pitchFamily="18" charset="0"/>
                          <a:cs typeface="Times New Roman" pitchFamily="18" charset="0"/>
                        </a:rPr>
                        <a:t>Operational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22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53556">
                <a:tc>
                  <a:txBody>
                    <a:bodyPr/>
                    <a:lstStyle/>
                    <a:p>
                      <a:pPr algn="l" fontAlgn="b"/>
                      <a:r>
                        <a:rPr lang="en-US" sz="1600" b="1" i="0" u="none" strike="noStrike">
                          <a:solidFill>
                            <a:srgbClr val="000000"/>
                          </a:solidFill>
                          <a:latin typeface="Times New Roman" pitchFamily="18" charset="0"/>
                          <a:cs typeface="Times New Roman" pitchFamily="18" charset="0"/>
                        </a:rPr>
                        <a:t>To be made operational</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99"/>
                    </a:solid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0099"/>
                    </a:solidFill>
                  </a:tcPr>
                </a:tc>
              </a:tr>
              <a:tr h="253556">
                <a:tc>
                  <a:txBody>
                    <a:bodyPr/>
                    <a:lstStyle/>
                    <a:p>
                      <a:pPr algn="l" fontAlgn="b"/>
                      <a:r>
                        <a:rPr lang="en-US" sz="1600" b="1" i="0" u="none" strike="noStrike" dirty="0">
                          <a:solidFill>
                            <a:srgbClr val="000000"/>
                          </a:solidFill>
                          <a:latin typeface="Times New Roman" pitchFamily="18" charset="0"/>
                          <a:cs typeface="Times New Roman" pitchFamily="18" charset="0"/>
                        </a:rPr>
                        <a:t>Under Construction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r>
              <a:tr h="253556">
                <a:tc>
                  <a:txBody>
                    <a:bodyPr/>
                    <a:lstStyle/>
                    <a:p>
                      <a:pPr algn="l" fontAlgn="b"/>
                      <a:r>
                        <a:rPr lang="en-US" sz="1600" b="1" i="0" u="none" strike="noStrike">
                          <a:solidFill>
                            <a:srgbClr val="000000"/>
                          </a:solidFill>
                          <a:latin typeface="Times New Roman" pitchFamily="18" charset="0"/>
                          <a:cs typeface="Times New Roman" pitchFamily="18" charset="0"/>
                        </a:rPr>
                        <a:t>Land Identified</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60000"/>
                        <a:lumOff val="40000"/>
                      </a:schemeClr>
                    </a:solidFill>
                  </a:tcPr>
                </a:tc>
              </a:tr>
              <a:tr h="253556">
                <a:tc>
                  <a:txBody>
                    <a:bodyPr/>
                    <a:lstStyle/>
                    <a:p>
                      <a:pPr algn="l" fontAlgn="b"/>
                      <a:r>
                        <a:rPr lang="en-US" sz="1600" b="1" i="0" u="none" strike="noStrike">
                          <a:solidFill>
                            <a:srgbClr val="000000"/>
                          </a:solidFill>
                          <a:latin typeface="Times New Roman" pitchFamily="18" charset="0"/>
                          <a:cs typeface="Times New Roman" pitchFamily="18" charset="0"/>
                        </a:rPr>
                        <a:t>Land Not Identified</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A1E3"/>
                    </a:solid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2</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A1E3"/>
                    </a:solidFill>
                  </a:tcPr>
                </a:tc>
              </a:tr>
              <a:tr h="253556">
                <a:tc>
                  <a:txBody>
                    <a:bodyPr/>
                    <a:lstStyle/>
                    <a:p>
                      <a:pPr algn="l" fontAlgn="b"/>
                      <a:r>
                        <a:rPr lang="en-US" sz="1600" b="1" i="0" u="none" strike="noStrike" dirty="0" smtClean="0">
                          <a:solidFill>
                            <a:srgbClr val="000000"/>
                          </a:solidFill>
                          <a:latin typeface="Times New Roman" pitchFamily="18" charset="0"/>
                          <a:cs typeface="Times New Roman" pitchFamily="18" charset="0"/>
                        </a:rPr>
                        <a:t>Tendering/Court</a:t>
                      </a:r>
                      <a:r>
                        <a:rPr lang="en-US" sz="1600" b="1" i="0" u="none" strike="noStrike" baseline="0" dirty="0" smtClean="0">
                          <a:solidFill>
                            <a:srgbClr val="000000"/>
                          </a:solidFill>
                          <a:latin typeface="Times New Roman" pitchFamily="18" charset="0"/>
                          <a:cs typeface="Times New Roman" pitchFamily="18" charset="0"/>
                        </a:rPr>
                        <a:t> case</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263308">
                <a:tc>
                  <a:txBody>
                    <a:bodyPr/>
                    <a:lstStyle/>
                    <a:p>
                      <a:pPr algn="l" fontAlgn="b"/>
                      <a:r>
                        <a:rPr lang="en-US" sz="1600" b="1" i="0" u="none" strike="noStrike">
                          <a:solidFill>
                            <a:srgbClr val="000000"/>
                          </a:solidFill>
                          <a:latin typeface="Times New Roman" pitchFamily="18" charset="0"/>
                          <a:cs typeface="Times New Roman" pitchFamily="18" charset="0"/>
                        </a:rPr>
                        <a:t>Total</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49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r>
            </a:tbl>
          </a:graphicData>
        </a:graphic>
      </p:graphicFrame>
    </p:spTree>
    <p:extLst>
      <p:ext uri="{BB962C8B-B14F-4D97-AF65-F5344CB8AC3E}">
        <p14:creationId xmlns:p14="http://schemas.microsoft.com/office/powerpoint/2010/main" xmlns="" val="4223928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12</a:t>
            </a:fld>
            <a:endParaRPr lang="en-US" dirty="0"/>
          </a:p>
        </p:txBody>
      </p:sp>
      <p:sp>
        <p:nvSpPr>
          <p:cNvPr id="3" name="Rectangle 2"/>
          <p:cNvSpPr/>
          <p:nvPr/>
        </p:nvSpPr>
        <p:spPr>
          <a:xfrm>
            <a:off x="518615" y="243587"/>
            <a:ext cx="11232107" cy="400110"/>
          </a:xfrm>
          <a:prstGeom prst="rect">
            <a:avLst/>
          </a:prstGeom>
        </p:spPr>
        <p:txBody>
          <a:bodyPr wrap="square">
            <a:spAutoFit/>
          </a:bodyPr>
          <a:lstStyle/>
          <a:p>
            <a:pPr algn="ctr"/>
            <a:r>
              <a:rPr lang="en-US" sz="2000" b="1" u="sng" dirty="0">
                <a:latin typeface="Georgia" pitchFamily="18" charset="0"/>
              </a:rPr>
              <a:t>Table : Status on Existing SUH taken for O&amp;M</a:t>
            </a:r>
            <a:endParaRPr lang="en-US" sz="2000" u="sng" dirty="0">
              <a:latin typeface="Georgia" pitchFamily="18" charset="0"/>
            </a:endParaRPr>
          </a:p>
        </p:txBody>
      </p:sp>
      <p:graphicFrame>
        <p:nvGraphicFramePr>
          <p:cNvPr id="7" name="Table 6"/>
          <p:cNvGraphicFramePr>
            <a:graphicFrameLocks noGrp="1"/>
          </p:cNvGraphicFramePr>
          <p:nvPr/>
        </p:nvGraphicFramePr>
        <p:xfrm>
          <a:off x="772886" y="838199"/>
          <a:ext cx="10668000" cy="5553072"/>
        </p:xfrm>
        <a:graphic>
          <a:graphicData uri="http://schemas.openxmlformats.org/drawingml/2006/table">
            <a:tbl>
              <a:tblPr/>
              <a:tblGrid>
                <a:gridCol w="968828"/>
                <a:gridCol w="1981200"/>
                <a:gridCol w="2579915"/>
                <a:gridCol w="1556657"/>
                <a:gridCol w="3581400"/>
              </a:tblGrid>
              <a:tr h="347067">
                <a:tc>
                  <a:txBody>
                    <a:bodyPr/>
                    <a:lstStyle/>
                    <a:p>
                      <a:pPr algn="ctr" fontAlgn="ctr"/>
                      <a:r>
                        <a:rPr lang="en-US" sz="1800" b="1" i="0" u="none" strike="noStrike" dirty="0">
                          <a:solidFill>
                            <a:srgbClr val="000000"/>
                          </a:solidFill>
                          <a:latin typeface="Times New Roman"/>
                        </a:rPr>
                        <a:t>S. No.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US" sz="1800" b="1" i="0" u="none" strike="noStrike">
                          <a:solidFill>
                            <a:srgbClr val="000000"/>
                          </a:solidFill>
                          <a:latin typeface="Times New Roman"/>
                        </a:rPr>
                        <a:t>Name of ULB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US" sz="1800" b="1" i="0" u="none" strike="noStrike" dirty="0">
                          <a:solidFill>
                            <a:srgbClr val="000000"/>
                          </a:solidFill>
                          <a:latin typeface="Times New Roman"/>
                        </a:rPr>
                        <a:t>Existing SUH (O&amp;M)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US" sz="1800" b="1" i="0" u="none" strike="noStrike" dirty="0" smtClean="0">
                          <a:solidFill>
                            <a:srgbClr val="000000"/>
                          </a:solidFill>
                          <a:latin typeface="Times New Roman"/>
                        </a:rPr>
                        <a:t>Operational</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US" sz="1800" b="1" i="0" u="none" strike="noStrike" dirty="0" smtClean="0">
                          <a:solidFill>
                            <a:srgbClr val="000000"/>
                          </a:solidFill>
                          <a:latin typeface="Times New Roman"/>
                        </a:rPr>
                        <a:t>Remarks</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r>
              <a:tr h="347067">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Arrah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3 </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err="1">
                          <a:solidFill>
                            <a:srgbClr val="000000"/>
                          </a:solidFill>
                          <a:latin typeface="Times New Roman"/>
                        </a:rPr>
                        <a:t>Bettiah</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1</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Bhagalpur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6</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Biharsharif</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2 </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Chhapra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1</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Darbhanga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2</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Gaya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6</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Hajipur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1</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Motihari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1</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err="1">
                          <a:solidFill>
                            <a:srgbClr val="000000"/>
                          </a:solidFill>
                          <a:latin typeface="Times New Roman"/>
                        </a:rPr>
                        <a:t>Muzaffarpur</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9</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Siwan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1   </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Danapur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1</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Dehri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1</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Sheikhpura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1</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47067">
                <a:tc>
                  <a:txBody>
                    <a:bodyPr/>
                    <a:lstStyle/>
                    <a:p>
                      <a:pPr algn="ctr" fontAlgn="ctr"/>
                      <a:r>
                        <a:rPr lang="en-US" sz="1800" b="1" i="0" u="none" strike="noStrike">
                          <a:solidFill>
                            <a:srgbClr val="000000"/>
                          </a:solidFill>
                          <a:latin typeface="Times New Roman"/>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err="1">
                          <a:solidFill>
                            <a:srgbClr val="000000"/>
                          </a:solidFill>
                          <a:latin typeface="Times New Roman"/>
                        </a:rPr>
                        <a:t>Purnia</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2</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6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xmlns="" val="667910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13</a:t>
            </a:fld>
            <a:endParaRPr lang="en-US" dirty="0"/>
          </a:p>
        </p:txBody>
      </p:sp>
      <p:sp>
        <p:nvSpPr>
          <p:cNvPr id="3" name="Rectangle 2"/>
          <p:cNvSpPr/>
          <p:nvPr/>
        </p:nvSpPr>
        <p:spPr>
          <a:xfrm>
            <a:off x="518615" y="382137"/>
            <a:ext cx="11204812" cy="707886"/>
          </a:xfrm>
          <a:prstGeom prst="rect">
            <a:avLst/>
          </a:prstGeom>
        </p:spPr>
        <p:txBody>
          <a:bodyPr wrap="square">
            <a:spAutoFit/>
          </a:bodyPr>
          <a:lstStyle/>
          <a:p>
            <a:pPr algn="ctr"/>
            <a:r>
              <a:rPr lang="en-US" sz="2000" b="1" u="sng" dirty="0">
                <a:latin typeface="Georgia" pitchFamily="18" charset="0"/>
              </a:rPr>
              <a:t>Table : Status on Existing SUH taken for O&amp;M</a:t>
            </a:r>
          </a:p>
          <a:p>
            <a:endParaRPr lang="en-US" sz="2000" dirty="0"/>
          </a:p>
        </p:txBody>
      </p:sp>
      <p:graphicFrame>
        <p:nvGraphicFramePr>
          <p:cNvPr id="8" name="Table 7"/>
          <p:cNvGraphicFramePr>
            <a:graphicFrameLocks noGrp="1"/>
          </p:cNvGraphicFramePr>
          <p:nvPr/>
        </p:nvGraphicFramePr>
        <p:xfrm>
          <a:off x="359229" y="1003406"/>
          <a:ext cx="8403770" cy="4781915"/>
        </p:xfrm>
        <a:graphic>
          <a:graphicData uri="http://schemas.openxmlformats.org/drawingml/2006/table">
            <a:tbl>
              <a:tblPr/>
              <a:tblGrid>
                <a:gridCol w="747366"/>
                <a:gridCol w="1472117"/>
                <a:gridCol w="1484704"/>
                <a:gridCol w="2197620"/>
                <a:gridCol w="2501963"/>
              </a:tblGrid>
              <a:tr h="674870">
                <a:tc>
                  <a:txBody>
                    <a:bodyPr/>
                    <a:lstStyle/>
                    <a:p>
                      <a:pPr algn="ctr" fontAlgn="ctr"/>
                      <a:r>
                        <a:rPr lang="en-US" sz="1800" b="1" i="0" u="none" strike="noStrike" dirty="0" smtClean="0">
                          <a:solidFill>
                            <a:srgbClr val="000000"/>
                          </a:solidFill>
                          <a:latin typeface="Georgia" pitchFamily="18" charset="0"/>
                        </a:rPr>
                        <a:t>Sl. No:</a:t>
                      </a:r>
                      <a:endParaRPr lang="en-US" sz="1800" b="1" i="0" u="none" strike="noStrike" dirty="0">
                        <a:solidFill>
                          <a:srgbClr val="000000"/>
                        </a:solidFill>
                        <a:latin typeface="Georgia"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US" sz="1800" b="1" i="0" u="none" strike="noStrike" dirty="0">
                          <a:solidFill>
                            <a:srgbClr val="000000"/>
                          </a:solidFill>
                          <a:latin typeface="Georgia" pitchFamily="18" charset="0"/>
                        </a:rPr>
                        <a:t>Name of ULB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US" sz="1800" b="1" i="0" u="none" strike="noStrike">
                          <a:solidFill>
                            <a:srgbClr val="000000"/>
                          </a:solidFill>
                          <a:latin typeface="Georgia" pitchFamily="18" charset="0"/>
                        </a:rPr>
                        <a:t>Existing SUH (O&amp;M)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US" sz="1800" b="1" i="0" u="none" strike="noStrike" dirty="0" smtClean="0">
                          <a:solidFill>
                            <a:srgbClr val="000000"/>
                          </a:solidFill>
                          <a:latin typeface="Georgia" pitchFamily="18" charset="0"/>
                        </a:rPr>
                        <a:t>Operational</a:t>
                      </a:r>
                      <a:endParaRPr lang="en-US" sz="1800" b="1" i="0" u="none" strike="noStrike" dirty="0">
                        <a:solidFill>
                          <a:srgbClr val="000000"/>
                        </a:solidFill>
                        <a:latin typeface="Georgia"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US" sz="1800" b="1" i="0" u="none" strike="noStrike" dirty="0">
                          <a:solidFill>
                            <a:srgbClr val="000000"/>
                          </a:solidFill>
                          <a:latin typeface="Georgia" pitchFamily="18" charset="0"/>
                        </a:rPr>
                        <a:t>Remarks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r>
              <a:tr h="358095">
                <a:tc>
                  <a:txBody>
                    <a:bodyPr/>
                    <a:lstStyle/>
                    <a:p>
                      <a:pPr algn="ctr" fontAlgn="ctr"/>
                      <a:r>
                        <a:rPr lang="en-US" sz="1800" b="1" i="0" u="none" strike="noStrike" dirty="0">
                          <a:solidFill>
                            <a:srgbClr val="000000"/>
                          </a:solidFill>
                          <a:latin typeface="Times New Roman"/>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latin typeface="Times New Roman"/>
                        </a:rPr>
                        <a:t>Patna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3 </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en-US" sz="1800" b="1" i="0" u="none" strike="noStrike" dirty="0">
                          <a:solidFill>
                            <a:srgbClr val="000000"/>
                          </a:solidFill>
                          <a:latin typeface="Times New Roman"/>
                        </a:rPr>
                        <a:t> </a:t>
                      </a:r>
                      <a:r>
                        <a:rPr lang="en-US" sz="1800" b="1" i="0" u="none" strike="noStrike" dirty="0" smtClean="0">
                          <a:solidFill>
                            <a:srgbClr val="000000"/>
                          </a:solidFill>
                          <a:latin typeface="Times New Roman"/>
                        </a:rPr>
                        <a:t>10 to be</a:t>
                      </a:r>
                      <a:r>
                        <a:rPr lang="en-US" sz="1800" b="1" i="0" u="none" strike="noStrike" baseline="0" dirty="0" smtClean="0">
                          <a:solidFill>
                            <a:srgbClr val="000000"/>
                          </a:solidFill>
                          <a:latin typeface="Times New Roman"/>
                        </a:rPr>
                        <a:t> refurbished. (PMC  is planning to demolish the dilapidated structures and construct new one.</a:t>
                      </a:r>
                    </a:p>
                    <a:p>
                      <a:pPr algn="l" fontAlgn="ct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743735">
                <a:tc>
                  <a:txBody>
                    <a:bodyPr/>
                    <a:lstStyle/>
                    <a:p>
                      <a:pPr algn="ctr" fontAlgn="ctr"/>
                      <a:r>
                        <a:rPr lang="en-US" sz="1800" b="1" i="0" u="none" strike="noStrike" dirty="0">
                          <a:solidFill>
                            <a:srgbClr val="000000"/>
                          </a:solidFill>
                          <a:latin typeface="Times New Roman"/>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Saharsa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ctr"/>
                      <a:r>
                        <a:rPr lang="en-IN" sz="1800" b="1" i="0" u="none" strike="noStrike" dirty="0" smtClean="0">
                          <a:solidFill>
                            <a:srgbClr val="000000"/>
                          </a:solidFill>
                          <a:latin typeface="Times New Roman"/>
                        </a:rPr>
                        <a:t>01</a:t>
                      </a:r>
                      <a:r>
                        <a:rPr lang="en-IN" sz="1800" b="1" i="0" u="none" strike="noStrike" baseline="0" dirty="0" smtClean="0">
                          <a:solidFill>
                            <a:srgbClr val="000000"/>
                          </a:solidFill>
                          <a:latin typeface="Times New Roman"/>
                        </a:rPr>
                        <a:t> to be refurbished. </a:t>
                      </a:r>
                      <a:r>
                        <a:rPr lang="en-IN" sz="1800" b="1" i="0" u="none" strike="noStrike" dirty="0" smtClean="0">
                          <a:solidFill>
                            <a:srgbClr val="000000"/>
                          </a:solidFill>
                          <a:latin typeface="Times New Roman"/>
                        </a:rPr>
                        <a:t>Tender </a:t>
                      </a:r>
                      <a:r>
                        <a:rPr lang="en-IN" sz="1800" b="1" i="0" u="none" strike="noStrike" dirty="0">
                          <a:solidFill>
                            <a:srgbClr val="000000"/>
                          </a:solidFill>
                          <a:latin typeface="Times New Roman"/>
                        </a:rPr>
                        <a:t>published  by ULB for refurbishment of Shelter</a:t>
                      </a:r>
                      <a:r>
                        <a:rPr lang="en-IN" sz="1800" b="1" i="0" u="none" strike="noStrike" dirty="0" smtClean="0">
                          <a:solidFill>
                            <a:srgbClr val="000000"/>
                          </a:solidFill>
                          <a:latin typeface="Times New Roman"/>
                        </a:rPr>
                        <a:t>.</a:t>
                      </a:r>
                    </a:p>
                    <a:p>
                      <a:pPr algn="l" fontAlgn="ctr"/>
                      <a:endParaRPr lang="en-IN"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358095">
                <a:tc>
                  <a:txBody>
                    <a:bodyPr/>
                    <a:lstStyle/>
                    <a:p>
                      <a:pPr algn="ctr" fontAlgn="ctr"/>
                      <a:r>
                        <a:rPr lang="en-US" sz="1800" b="1" i="0" u="none" strike="noStrike">
                          <a:solidFill>
                            <a:srgbClr val="000000"/>
                          </a:solidFill>
                          <a:latin typeface="Times New Roman"/>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Katihar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l" fontAlgn="ctr"/>
                      <a:r>
                        <a:rPr lang="en-US" sz="1800" b="1" i="0" u="none" strike="noStrike" dirty="0">
                          <a:solidFill>
                            <a:srgbClr val="000000"/>
                          </a:solidFill>
                          <a:latin typeface="Times New Roman"/>
                        </a:rPr>
                        <a:t> </a:t>
                      </a:r>
                      <a:r>
                        <a:rPr lang="en-IN" sz="1800" b="1" i="0" u="none" strike="noStrike" dirty="0" smtClean="0">
                          <a:solidFill>
                            <a:srgbClr val="000000"/>
                          </a:solidFill>
                          <a:latin typeface="Times New Roman"/>
                        </a:rPr>
                        <a:t>01</a:t>
                      </a:r>
                      <a:r>
                        <a:rPr lang="en-IN" sz="1800" b="1" i="0" u="none" strike="noStrike" baseline="0" dirty="0" smtClean="0">
                          <a:solidFill>
                            <a:srgbClr val="000000"/>
                          </a:solidFill>
                          <a:latin typeface="Times New Roman"/>
                        </a:rPr>
                        <a:t> to be refurbished </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358095">
                <a:tc>
                  <a:txBody>
                    <a:bodyPr/>
                    <a:lstStyle/>
                    <a:p>
                      <a:pPr algn="ctr" fontAlgn="ctr"/>
                      <a:r>
                        <a:rPr lang="en-US" sz="1800" b="1" i="0" u="none" strike="noStrike">
                          <a:solidFill>
                            <a:srgbClr val="000000"/>
                          </a:solidFill>
                          <a:latin typeface="Times New Roman"/>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latin typeface="Times New Roman"/>
                        </a:rPr>
                        <a:t>Munger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Times New Roman"/>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latin typeface="Times New Roman"/>
                        </a:rPr>
                        <a:t>2</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58095">
                <a:tc gridSpan="2">
                  <a:txBody>
                    <a:bodyPr/>
                    <a:lstStyle/>
                    <a:p>
                      <a:pPr algn="ctr" fontAlgn="ctr"/>
                      <a:r>
                        <a:rPr lang="en-US" sz="1800" b="1" i="0" u="none" strike="noStrike" dirty="0">
                          <a:solidFill>
                            <a:srgbClr val="000000"/>
                          </a:solidFill>
                          <a:latin typeface="Times New Roman"/>
                        </a:rPr>
                        <a:t> </a:t>
                      </a:r>
                      <a:r>
                        <a:rPr lang="en-US" sz="1800" b="1" i="0" u="none" strike="noStrike" dirty="0" smtClean="0">
                          <a:solidFill>
                            <a:srgbClr val="000000"/>
                          </a:solidFill>
                          <a:latin typeface="Times New Roman"/>
                        </a:rPr>
                        <a:t>Total</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6900"/>
                    </a:solidFill>
                  </a:tcPr>
                </a:tc>
                <a:tc hMerge="1">
                  <a:txBody>
                    <a:bodyPr/>
                    <a:lstStyle/>
                    <a:p>
                      <a:pPr algn="l" fontAlgn="ct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6900"/>
                    </a:solidFill>
                  </a:tcPr>
                </a:tc>
                <a:tc>
                  <a:txBody>
                    <a:bodyPr/>
                    <a:lstStyle/>
                    <a:p>
                      <a:pPr algn="ctr" fontAlgn="ctr"/>
                      <a:r>
                        <a:rPr lang="en-US" sz="1800" b="1" i="0" u="none" strike="noStrike" dirty="0" smtClean="0">
                          <a:solidFill>
                            <a:srgbClr val="000000"/>
                          </a:solidFill>
                          <a:latin typeface="Times New Roman"/>
                        </a:rPr>
                        <a:t>55</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6900"/>
                    </a:solidFill>
                  </a:tcPr>
                </a:tc>
                <a:tc>
                  <a:txBody>
                    <a:bodyPr/>
                    <a:lstStyle/>
                    <a:p>
                      <a:pPr algn="ctr" fontAlgn="ctr"/>
                      <a:r>
                        <a:rPr lang="en-US" sz="1800" b="1" i="0" u="none" strike="noStrike" dirty="0">
                          <a:solidFill>
                            <a:srgbClr val="000000"/>
                          </a:solidFill>
                          <a:latin typeface="Times New Roman"/>
                        </a:rPr>
                        <a:t> </a:t>
                      </a:r>
                      <a:r>
                        <a:rPr lang="en-US" sz="1800" b="1" i="0" u="none" strike="noStrike" dirty="0" smtClean="0">
                          <a:solidFill>
                            <a:srgbClr val="000000"/>
                          </a:solidFill>
                          <a:latin typeface="Times New Roman"/>
                        </a:rPr>
                        <a:t>43</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6900"/>
                    </a:solidFill>
                  </a:tcPr>
                </a:tc>
                <a:tc>
                  <a:txBody>
                    <a:bodyPr/>
                    <a:lstStyle/>
                    <a:p>
                      <a:pPr algn="ctr" fontAlgn="ctr"/>
                      <a:r>
                        <a:rPr lang="en-US" sz="1800" b="1" i="0" u="none" strike="noStrike" dirty="0">
                          <a:solidFill>
                            <a:srgbClr val="000000"/>
                          </a:solidFill>
                          <a:latin typeface="Times New Roman"/>
                        </a:rPr>
                        <a:t> </a:t>
                      </a:r>
                      <a:r>
                        <a:rPr lang="en-US" sz="1800" b="1" i="0" u="none" strike="noStrike" dirty="0" smtClean="0">
                          <a:solidFill>
                            <a:srgbClr val="000000"/>
                          </a:solidFill>
                          <a:latin typeface="Times New Roman"/>
                        </a:rPr>
                        <a:t>12</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6900"/>
                    </a:solidFill>
                  </a:tcPr>
                </a:tc>
              </a:tr>
            </a:tbl>
          </a:graphicData>
        </a:graphic>
      </p:graphicFrame>
      <p:graphicFrame>
        <p:nvGraphicFramePr>
          <p:cNvPr id="9" name="Table 8"/>
          <p:cNvGraphicFramePr>
            <a:graphicFrameLocks noGrp="1"/>
          </p:cNvGraphicFramePr>
          <p:nvPr/>
        </p:nvGraphicFramePr>
        <p:xfrm>
          <a:off x="8937624" y="2276476"/>
          <a:ext cx="2892425" cy="1398296"/>
        </p:xfrm>
        <a:graphic>
          <a:graphicData uri="http://schemas.openxmlformats.org/drawingml/2006/table">
            <a:tbl>
              <a:tblPr/>
              <a:tblGrid>
                <a:gridCol w="1296134"/>
                <a:gridCol w="1596291"/>
              </a:tblGrid>
              <a:tr h="370138">
                <a:tc gridSpan="2">
                  <a:txBody>
                    <a:bodyPr/>
                    <a:lstStyle/>
                    <a:p>
                      <a:pPr algn="ctr" fontAlgn="ctr"/>
                      <a:r>
                        <a:rPr lang="en-US" sz="1400" b="1" i="0" u="none" strike="noStrike" dirty="0">
                          <a:solidFill>
                            <a:srgbClr val="000000"/>
                          </a:solidFill>
                          <a:latin typeface="Times New Roman" pitchFamily="18" charset="0"/>
                          <a:cs typeface="Times New Roman" pitchFamily="18" charset="0"/>
                        </a:rPr>
                        <a:t>Summary:</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hMerge="1">
                  <a:txBody>
                    <a:bodyPr/>
                    <a:lstStyle/>
                    <a:p>
                      <a:endParaRPr lang="en-US"/>
                    </a:p>
                  </a:txBody>
                  <a:tcPr/>
                </a:tc>
              </a:tr>
              <a:tr h="356429">
                <a:tc>
                  <a:txBody>
                    <a:bodyPr/>
                    <a:lstStyle/>
                    <a:p>
                      <a:pPr algn="l" fontAlgn="ctr"/>
                      <a:r>
                        <a:rPr lang="en-US" sz="1400" b="1" i="0" u="none" strike="noStrike">
                          <a:solidFill>
                            <a:srgbClr val="000000"/>
                          </a:solidFill>
                          <a:latin typeface="Times New Roman" pitchFamily="18" charset="0"/>
                          <a:cs typeface="Times New Roman" pitchFamily="18" charset="0"/>
                        </a:rPr>
                        <a:t>Operational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1" i="0" u="none" strike="noStrike" dirty="0" smtClean="0">
                          <a:solidFill>
                            <a:srgbClr val="000000"/>
                          </a:solidFill>
                          <a:latin typeface="Times New Roman" pitchFamily="18" charset="0"/>
                          <a:cs typeface="Times New Roman" pitchFamily="18" charset="0"/>
                        </a:rPr>
                        <a:t>43</a:t>
                      </a:r>
                      <a:endParaRPr lang="en-US" sz="14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29010">
                <a:tc>
                  <a:txBody>
                    <a:bodyPr/>
                    <a:lstStyle/>
                    <a:p>
                      <a:pPr algn="l" fontAlgn="b"/>
                      <a:r>
                        <a:rPr lang="en-US" sz="1400" b="1" i="0" u="none" strike="noStrike">
                          <a:solidFill>
                            <a:srgbClr val="000000"/>
                          </a:solidFill>
                          <a:latin typeface="Times New Roman" pitchFamily="18" charset="0"/>
                          <a:cs typeface="Times New Roman" pitchFamily="18" charset="0"/>
                        </a:rPr>
                        <a:t>Refurbishment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b"/>
                      <a:r>
                        <a:rPr lang="en-US" sz="1400" b="1" i="0" u="none" strike="noStrike" dirty="0" smtClean="0">
                          <a:solidFill>
                            <a:srgbClr val="000000"/>
                          </a:solidFill>
                          <a:latin typeface="Times New Roman" pitchFamily="18" charset="0"/>
                          <a:cs typeface="Times New Roman" pitchFamily="18" charset="0"/>
                        </a:rPr>
                        <a:t>12</a:t>
                      </a:r>
                      <a:endParaRPr lang="en-US" sz="14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r>
              <a:tr h="342719">
                <a:tc>
                  <a:txBody>
                    <a:bodyPr/>
                    <a:lstStyle/>
                    <a:p>
                      <a:pPr algn="l" fontAlgn="b"/>
                      <a:r>
                        <a:rPr lang="en-US" sz="1400" b="1" i="0" u="none" strike="noStrike" dirty="0">
                          <a:solidFill>
                            <a:srgbClr val="000000"/>
                          </a:solidFill>
                          <a:latin typeface="Times New Roman" pitchFamily="18" charset="0"/>
                          <a:cs typeface="Times New Roman" pitchFamily="18" charset="0"/>
                        </a:rPr>
                        <a:t>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fontAlgn="b"/>
                      <a:r>
                        <a:rPr lang="en-US" sz="1400" b="1" i="0" u="none" strike="noStrike" dirty="0" smtClean="0">
                          <a:solidFill>
                            <a:srgbClr val="000000"/>
                          </a:solidFill>
                          <a:latin typeface="Times New Roman" pitchFamily="18" charset="0"/>
                          <a:cs typeface="Times New Roman" pitchFamily="18" charset="0"/>
                        </a:rPr>
                        <a:t>55</a:t>
                      </a:r>
                      <a:endParaRPr lang="en-US" sz="14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bl>
          </a:graphicData>
        </a:graphic>
      </p:graphicFrame>
    </p:spTree>
    <p:extLst>
      <p:ext uri="{BB962C8B-B14F-4D97-AF65-F5344CB8AC3E}">
        <p14:creationId xmlns:p14="http://schemas.microsoft.com/office/powerpoint/2010/main" xmlns="" val="2079398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570" y="2482339"/>
            <a:ext cx="10566400" cy="1247775"/>
          </a:xfrm>
        </p:spPr>
        <p:txBody>
          <a:bodyPr anchor="ctr">
            <a:noAutofit/>
          </a:bodyPr>
          <a:lstStyle/>
          <a:p>
            <a:pPr algn="ctr"/>
            <a:r>
              <a:rPr lang="en-US" sz="9600" dirty="0">
                <a:solidFill>
                  <a:schemeClr val="accent1">
                    <a:lumMod val="50000"/>
                  </a:schemeClr>
                </a:solidFill>
                <a:latin typeface="Times New Roman" panose="02020603050405020304" pitchFamily="18" charset="0"/>
                <a:cs typeface="Times New Roman" panose="02020603050405020304" pitchFamily="18" charset="0"/>
              </a:rPr>
              <a:t>Thank </a:t>
            </a:r>
            <a:r>
              <a:rPr lang="en-US" sz="9600" dirty="0" smtClean="0">
                <a:solidFill>
                  <a:schemeClr val="accent1">
                    <a:lumMod val="50000"/>
                  </a:schemeClr>
                </a:solidFill>
                <a:latin typeface="Times New Roman" panose="02020603050405020304" pitchFamily="18" charset="0"/>
                <a:cs typeface="Times New Roman" panose="02020603050405020304" pitchFamily="18" charset="0"/>
              </a:rPr>
              <a:t>You….</a:t>
            </a:r>
            <a:endParaRPr lang="en-GB" sz="96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a:xfrm>
            <a:off x="11658229" y="6188282"/>
            <a:ext cx="435074" cy="566479"/>
          </a:xfrm>
        </p:spPr>
        <p:txBody>
          <a:bodyPr/>
          <a:lstStyle/>
          <a:p>
            <a:fld id="{48F63A3B-78C7-47BE-AE5E-E10140E04643}" type="slidenum">
              <a:rPr lang="en-US" smtClean="0"/>
              <a:pPr/>
              <a:t>14</a:t>
            </a:fld>
            <a:endParaRPr lang="en-US" dirty="0"/>
          </a:p>
        </p:txBody>
      </p:sp>
      <p:cxnSp>
        <p:nvCxnSpPr>
          <p:cNvPr id="8" name="Straight Connector 7"/>
          <p:cNvCxnSpPr/>
          <p:nvPr/>
        </p:nvCxnSpPr>
        <p:spPr>
          <a:xfrm>
            <a:off x="4937722" y="10929938"/>
            <a:ext cx="3762375"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52651" y="511176"/>
            <a:ext cx="1326320" cy="1326320"/>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9469959" y="491711"/>
            <a:ext cx="2258208" cy="951327"/>
          </a:xfrm>
          <a:prstGeom prst="rect">
            <a:avLst/>
          </a:prstGeom>
        </p:spPr>
      </p:pic>
    </p:spTree>
    <p:extLst>
      <p:ext uri="{BB962C8B-B14F-4D97-AF65-F5344CB8AC3E}">
        <p14:creationId xmlns="" xmlns:p14="http://schemas.microsoft.com/office/powerpoint/2010/main" val="54948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2</a:t>
            </a:fld>
            <a:endParaRPr lang="en-US" dirty="0"/>
          </a:p>
        </p:txBody>
      </p:sp>
      <p:sp>
        <p:nvSpPr>
          <p:cNvPr id="5" name="Title 1"/>
          <p:cNvSpPr>
            <a:spLocks noGrp="1"/>
          </p:cNvSpPr>
          <p:nvPr>
            <p:ph type="title"/>
          </p:nvPr>
        </p:nvSpPr>
        <p:spPr>
          <a:xfrm>
            <a:off x="395785" y="313899"/>
            <a:ext cx="10766946" cy="218364"/>
          </a:xfrm>
        </p:spPr>
        <p:txBody>
          <a:bodyPr>
            <a:noAutofit/>
          </a:bodyPr>
          <a:lstStyle/>
          <a:p>
            <a:pPr algn="ctr"/>
            <a:r>
              <a:rPr lang="en-US" sz="2000" b="1" u="sng" dirty="0" smtClean="0">
                <a:latin typeface="Georgia" pitchFamily="18" charset="0"/>
              </a:rPr>
              <a:t>Points for Discussion:</a:t>
            </a:r>
            <a:endParaRPr lang="en-GB" sz="2000" u="sng" dirty="0">
              <a:latin typeface="Georgia" panose="02040502050405020303" pitchFamily="18"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657783657"/>
              </p:ext>
            </p:extLst>
          </p:nvPr>
        </p:nvGraphicFramePr>
        <p:xfrm>
          <a:off x="342900" y="860068"/>
          <a:ext cx="11315699" cy="4831048"/>
        </p:xfrm>
        <a:graphic>
          <a:graphicData uri="http://schemas.openxmlformats.org/drawingml/2006/table">
            <a:tbl>
              <a:tblPr firstRow="1" firstCol="1" bandRow="1">
                <a:tableStyleId>{6E25E649-3F16-4E02-A733-19D2CDBF48F0}</a:tableStyleId>
              </a:tblPr>
              <a:tblGrid>
                <a:gridCol w="714220">
                  <a:extLst>
                    <a:ext uri="{9D8B030D-6E8A-4147-A177-3AD203B41FA5}">
                      <a16:colId xmlns:a16="http://schemas.microsoft.com/office/drawing/2014/main" xmlns="" val="20000"/>
                    </a:ext>
                  </a:extLst>
                </a:gridCol>
                <a:gridCol w="3337459">
                  <a:extLst>
                    <a:ext uri="{9D8B030D-6E8A-4147-A177-3AD203B41FA5}">
                      <a16:colId xmlns:a16="http://schemas.microsoft.com/office/drawing/2014/main" xmlns="" val="20001"/>
                    </a:ext>
                  </a:extLst>
                </a:gridCol>
                <a:gridCol w="3316406">
                  <a:extLst>
                    <a:ext uri="{9D8B030D-6E8A-4147-A177-3AD203B41FA5}">
                      <a16:colId xmlns:a16="http://schemas.microsoft.com/office/drawing/2014/main" xmlns="" val="20002"/>
                    </a:ext>
                  </a:extLst>
                </a:gridCol>
                <a:gridCol w="3947614">
                  <a:extLst>
                    <a:ext uri="{9D8B030D-6E8A-4147-A177-3AD203B41FA5}">
                      <a16:colId xmlns:a16="http://schemas.microsoft.com/office/drawing/2014/main" xmlns="" val="20003"/>
                    </a:ext>
                  </a:extLst>
                </a:gridCol>
              </a:tblGrid>
              <a:tr h="396519">
                <a:tc>
                  <a:txBody>
                    <a:bodyPr/>
                    <a:lstStyle/>
                    <a:p>
                      <a:pPr algn="ctr">
                        <a:lnSpc>
                          <a:spcPct val="115000"/>
                        </a:lnSpc>
                        <a:spcAft>
                          <a:spcPts val="0"/>
                        </a:spcAft>
                      </a:pPr>
                      <a:r>
                        <a:rPr lang="en-US" sz="1800" dirty="0" err="1" smtClean="0">
                          <a:solidFill>
                            <a:schemeClr val="tx1"/>
                          </a:solidFill>
                          <a:effectLst/>
                          <a:latin typeface="Georgia" pitchFamily="18" charset="0"/>
                        </a:rPr>
                        <a:t>S.No</a:t>
                      </a:r>
                      <a:endParaRPr lang="en-US" sz="1800" dirty="0">
                        <a:solidFill>
                          <a:schemeClr val="tx1"/>
                        </a:solidFill>
                        <a:effectLst/>
                        <a:latin typeface="Georgia" pitchFamily="18" charset="0"/>
                        <a:ea typeface="Calibri"/>
                        <a:cs typeface="Mangal"/>
                      </a:endParaRPr>
                    </a:p>
                  </a:txBody>
                  <a:tcPr marL="50676" marR="506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IN" sz="1800" b="1" kern="1200" dirty="0" smtClean="0">
                          <a:solidFill>
                            <a:schemeClr val="tx1"/>
                          </a:solidFill>
                          <a:latin typeface="Georgia" pitchFamily="18" charset="0"/>
                          <a:ea typeface="+mn-ea"/>
                          <a:cs typeface="+mn-cs"/>
                        </a:rPr>
                        <a:t>Points to Discuss</a:t>
                      </a:r>
                      <a:endParaRPr lang="en-US" sz="1800" dirty="0">
                        <a:solidFill>
                          <a:schemeClr val="tx1"/>
                        </a:solidFill>
                        <a:effectLst/>
                        <a:latin typeface="Georgia" pitchFamily="18" charset="0"/>
                        <a:ea typeface="Calibri"/>
                        <a:cs typeface="Mangal"/>
                      </a:endParaRPr>
                    </a:p>
                  </a:txBody>
                  <a:tcPr marL="50676" marR="506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smtClean="0">
                          <a:solidFill>
                            <a:schemeClr val="tx1"/>
                          </a:solidFill>
                          <a:effectLst/>
                          <a:latin typeface="Georgia" pitchFamily="18" charset="0"/>
                        </a:rPr>
                        <a:t>Comments</a:t>
                      </a:r>
                      <a:endParaRPr lang="en-US" sz="1800" dirty="0">
                        <a:solidFill>
                          <a:schemeClr val="tx1"/>
                        </a:solidFill>
                        <a:effectLst/>
                        <a:latin typeface="Georgia" pitchFamily="18" charset="0"/>
                        <a:ea typeface="Calibri"/>
                        <a:cs typeface="Mangal"/>
                      </a:endParaRPr>
                    </a:p>
                  </a:txBody>
                  <a:tcPr marL="50676" marR="506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sz="1800" dirty="0" smtClean="0">
                          <a:solidFill>
                            <a:schemeClr val="tx1"/>
                          </a:solidFill>
                          <a:effectLst/>
                          <a:latin typeface="Georgia" pitchFamily="18" charset="0"/>
                        </a:rPr>
                        <a:t>Remarks</a:t>
                      </a:r>
                      <a:endParaRPr lang="en-US" sz="1800" dirty="0">
                        <a:solidFill>
                          <a:schemeClr val="tx1"/>
                        </a:solidFill>
                        <a:effectLst/>
                        <a:latin typeface="Georgia" pitchFamily="18" charset="0"/>
                        <a:ea typeface="Calibri"/>
                        <a:cs typeface="Mangal"/>
                      </a:endParaRPr>
                    </a:p>
                  </a:txBody>
                  <a:tcPr marL="50676" marR="506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075629">
                <a:tc>
                  <a:txBody>
                    <a:bodyPr/>
                    <a:lstStyle/>
                    <a:p>
                      <a:pPr algn="ctr">
                        <a:lnSpc>
                          <a:spcPct val="115000"/>
                        </a:lnSpc>
                        <a:spcAft>
                          <a:spcPts val="0"/>
                        </a:spcAft>
                      </a:pPr>
                      <a:r>
                        <a:rPr lang="en-US" sz="1800" dirty="0">
                          <a:solidFill>
                            <a:schemeClr val="tx1"/>
                          </a:solidFill>
                          <a:effectLst/>
                          <a:latin typeface="Georgia" pitchFamily="18" charset="0"/>
                          <a:ea typeface="Calibri"/>
                          <a:cs typeface="Mangal"/>
                        </a:rPr>
                        <a:t>1</a:t>
                      </a:r>
                    </a:p>
                  </a:txBody>
                  <a:tcPr marL="50676" marR="506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tabLst>
                          <a:tab pos="628650" algn="l"/>
                        </a:tabLst>
                      </a:pPr>
                      <a:r>
                        <a:rPr lang="en-GB" sz="1800" dirty="0" smtClean="0">
                          <a:latin typeface="Georgia" pitchFamily="18" charset="0"/>
                          <a:ea typeface="Times New Roman"/>
                          <a:cs typeface="Mangal"/>
                        </a:rPr>
                        <a:t>We were instructed from the department to conduct resurvey in </a:t>
                      </a:r>
                      <a:r>
                        <a:rPr lang="en-GB" sz="1800" dirty="0">
                          <a:latin typeface="Georgia" pitchFamily="18" charset="0"/>
                          <a:ea typeface="Times New Roman"/>
                          <a:cs typeface="Mangal"/>
                        </a:rPr>
                        <a:t>the ULBs within an interval of six months to check the difference in the numbers of homeless population as they are seasonal in nature.</a:t>
                      </a:r>
                      <a:endParaRPr lang="en-US" sz="1800" dirty="0">
                        <a:latin typeface="Georgia" pitchFamily="18" charset="0"/>
                        <a:ea typeface="Calibri"/>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GB" sz="1800" dirty="0">
                          <a:latin typeface="Georgia" pitchFamily="18" charset="0"/>
                          <a:ea typeface="Times New Roman"/>
                          <a:cs typeface="Mangal"/>
                        </a:rPr>
                        <a:t>ULBs </a:t>
                      </a:r>
                      <a:r>
                        <a:rPr lang="en-GB" sz="1800" dirty="0" smtClean="0">
                          <a:latin typeface="Georgia" pitchFamily="18" charset="0"/>
                          <a:ea typeface="Times New Roman"/>
                          <a:cs typeface="Mangal"/>
                        </a:rPr>
                        <a:t>shall arrange to conduct re-survey of homeless at their respective</a:t>
                      </a:r>
                      <a:r>
                        <a:rPr lang="en-GB" sz="1800" baseline="0" dirty="0" smtClean="0">
                          <a:latin typeface="Georgia" pitchFamily="18" charset="0"/>
                          <a:ea typeface="Times New Roman"/>
                          <a:cs typeface="Mangal"/>
                        </a:rPr>
                        <a:t> ULBs and furnish the reports to PMC whenever asked</a:t>
                      </a:r>
                      <a:r>
                        <a:rPr lang="en-GB" sz="1800" dirty="0" smtClean="0">
                          <a:latin typeface="Georgia" pitchFamily="18" charset="0"/>
                          <a:ea typeface="Times New Roman"/>
                          <a:cs typeface="Mangal"/>
                        </a:rPr>
                        <a:t>.</a:t>
                      </a:r>
                      <a:endParaRPr lang="en-US" sz="1800" dirty="0">
                        <a:latin typeface="Georgia" pitchFamily="18" charset="0"/>
                        <a:ea typeface="Calibri"/>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spcBef>
                          <a:spcPts val="0"/>
                        </a:spcBef>
                        <a:spcAft>
                          <a:spcPts val="0"/>
                        </a:spcAft>
                      </a:pPr>
                      <a:r>
                        <a:rPr lang="en-IN" sz="1800" b="1" dirty="0" smtClean="0">
                          <a:latin typeface="Georgia" pitchFamily="18" charset="0"/>
                          <a:ea typeface="Times New Roman"/>
                          <a:cs typeface="Mangal"/>
                        </a:rPr>
                        <a:t>As per the last report furnished to PMC, final </a:t>
                      </a:r>
                      <a:r>
                        <a:rPr lang="en-IN" sz="1800" b="1" dirty="0">
                          <a:latin typeface="Georgia" pitchFamily="18" charset="0"/>
                          <a:ea typeface="Times New Roman"/>
                          <a:cs typeface="Mangal"/>
                        </a:rPr>
                        <a:t>n</a:t>
                      </a:r>
                      <a:r>
                        <a:rPr lang="en-IN" sz="1800" b="1" dirty="0" smtClean="0">
                          <a:latin typeface="Georgia" pitchFamily="18" charset="0"/>
                          <a:ea typeface="Times New Roman"/>
                          <a:cs typeface="Mangal"/>
                        </a:rPr>
                        <a:t>o</a:t>
                      </a:r>
                      <a:r>
                        <a:rPr lang="en-IN" sz="1800" b="1" dirty="0">
                          <a:latin typeface="Georgia" pitchFamily="18" charset="0"/>
                          <a:ea typeface="Times New Roman"/>
                          <a:cs typeface="Mangal"/>
                        </a:rPr>
                        <a:t>. of </a:t>
                      </a:r>
                      <a:r>
                        <a:rPr lang="en-IN" sz="1800" b="1" dirty="0" smtClean="0">
                          <a:latin typeface="Georgia" pitchFamily="18" charset="0"/>
                          <a:ea typeface="Times New Roman"/>
                          <a:cs typeface="Mangal"/>
                        </a:rPr>
                        <a:t>homeless </a:t>
                      </a:r>
                      <a:r>
                        <a:rPr lang="en-IN" sz="1800" b="1" dirty="0">
                          <a:latin typeface="Georgia" pitchFamily="18" charset="0"/>
                          <a:ea typeface="Times New Roman"/>
                          <a:cs typeface="Mangal"/>
                        </a:rPr>
                        <a:t>as per survey is </a:t>
                      </a:r>
                      <a:r>
                        <a:rPr lang="en-IN" sz="1800" b="1" dirty="0" smtClean="0">
                          <a:latin typeface="Georgia" pitchFamily="18" charset="0"/>
                          <a:ea typeface="Times New Roman"/>
                          <a:cs typeface="Mangal"/>
                        </a:rPr>
                        <a:t>10,253</a:t>
                      </a:r>
                      <a:r>
                        <a:rPr lang="en-IN" sz="1800" b="1" dirty="0">
                          <a:latin typeface="Georgia" pitchFamily="18" charset="0"/>
                          <a:ea typeface="Times New Roman"/>
                          <a:cs typeface="Mangal"/>
                        </a:rPr>
                        <a:t>.</a:t>
                      </a:r>
                      <a:endParaRPr lang="en-US" sz="1800" dirty="0">
                        <a:latin typeface="Georgia" pitchFamily="18" charset="0"/>
                        <a:ea typeface="Calibri"/>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358900">
                <a:tc>
                  <a:txBody>
                    <a:bodyPr/>
                    <a:lstStyle/>
                    <a:p>
                      <a:pPr algn="ctr">
                        <a:lnSpc>
                          <a:spcPct val="115000"/>
                        </a:lnSpc>
                        <a:spcAft>
                          <a:spcPts val="0"/>
                        </a:spcAft>
                      </a:pPr>
                      <a:r>
                        <a:rPr lang="en-US" sz="1800" dirty="0">
                          <a:solidFill>
                            <a:schemeClr val="tx1"/>
                          </a:solidFill>
                          <a:effectLst/>
                          <a:latin typeface="Georgia" pitchFamily="18" charset="0"/>
                          <a:ea typeface="Calibri"/>
                          <a:cs typeface="Mangal"/>
                        </a:rPr>
                        <a: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GB" sz="1800" dirty="0" smtClean="0">
                          <a:latin typeface="Georgia" pitchFamily="18" charset="0"/>
                          <a:ea typeface="Times New Roman"/>
                          <a:cs typeface="Mangal"/>
                        </a:rPr>
                        <a:t>We were instructed from the department </a:t>
                      </a:r>
                      <a:r>
                        <a:rPr lang="en-GB" sz="1800" kern="1200" dirty="0" smtClean="0">
                          <a:solidFill>
                            <a:schemeClr val="dk1"/>
                          </a:solidFill>
                          <a:latin typeface="Georgia" pitchFamily="18" charset="0"/>
                          <a:ea typeface="+mn-ea"/>
                          <a:cs typeface="+mn-cs"/>
                        </a:rPr>
                        <a:t>that the shelters at  12 Nagar </a:t>
                      </a:r>
                      <a:r>
                        <a:rPr lang="en-GB" sz="1800" kern="1200" dirty="0" err="1" smtClean="0">
                          <a:solidFill>
                            <a:schemeClr val="dk1"/>
                          </a:solidFill>
                          <a:latin typeface="Georgia" pitchFamily="18" charset="0"/>
                          <a:ea typeface="+mn-ea"/>
                          <a:cs typeface="+mn-cs"/>
                        </a:rPr>
                        <a:t>Nigams</a:t>
                      </a:r>
                      <a:r>
                        <a:rPr lang="en-GB" sz="1800" kern="1200" dirty="0" smtClean="0">
                          <a:solidFill>
                            <a:schemeClr val="dk1"/>
                          </a:solidFill>
                          <a:latin typeface="Georgia" pitchFamily="18" charset="0"/>
                          <a:ea typeface="+mn-ea"/>
                          <a:cs typeface="+mn-cs"/>
                        </a:rPr>
                        <a:t>  and rest ULBs shall be taken up on priority basis for mapping.</a:t>
                      </a:r>
                      <a:endParaRPr lang="en-US" sz="1800" dirty="0">
                        <a:solidFill>
                          <a:schemeClr val="tx1"/>
                        </a:solidFill>
                        <a:effectLst/>
                        <a:latin typeface="Georgia" pitchFamily="18" charset="0"/>
                        <a:ea typeface="Calibri"/>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GB" sz="1800" kern="1200" dirty="0" smtClean="0">
                          <a:solidFill>
                            <a:schemeClr val="dk1"/>
                          </a:solidFill>
                          <a:latin typeface="Georgia" pitchFamily="18" charset="0"/>
                          <a:ea typeface="+mn-ea"/>
                          <a:cs typeface="+mn-cs"/>
                        </a:rPr>
                        <a:t>Mapping of shelters in Nagar </a:t>
                      </a:r>
                      <a:r>
                        <a:rPr lang="en-GB" sz="1800" kern="1200" dirty="0" err="1" smtClean="0">
                          <a:solidFill>
                            <a:schemeClr val="dk1"/>
                          </a:solidFill>
                          <a:latin typeface="Georgia" pitchFamily="18" charset="0"/>
                          <a:ea typeface="+mn-ea"/>
                          <a:cs typeface="+mn-cs"/>
                        </a:rPr>
                        <a:t>Nigams</a:t>
                      </a:r>
                      <a:r>
                        <a:rPr lang="en-GB" sz="1800" kern="1200" dirty="0" smtClean="0">
                          <a:solidFill>
                            <a:schemeClr val="dk1"/>
                          </a:solidFill>
                          <a:latin typeface="Georgia" pitchFamily="18" charset="0"/>
                          <a:ea typeface="+mn-ea"/>
                          <a:cs typeface="+mn-cs"/>
                        </a:rPr>
                        <a:t>  and ULBs have been done by few CMMs and the reports were shared  with PMC.</a:t>
                      </a:r>
                      <a:r>
                        <a:rPr lang="en-GB" sz="1800" kern="1200" baseline="0" dirty="0" smtClean="0">
                          <a:solidFill>
                            <a:schemeClr val="dk1"/>
                          </a:solidFill>
                          <a:latin typeface="Georgia" pitchFamily="18" charset="0"/>
                          <a:ea typeface="+mn-ea"/>
                          <a:cs typeface="+mn-cs"/>
                        </a:rPr>
                        <a:t> Not all CMMs have furnished the data.</a:t>
                      </a:r>
                      <a:endParaRPr lang="en-US" sz="1800" dirty="0">
                        <a:solidFill>
                          <a:schemeClr val="tx1"/>
                        </a:solidFill>
                        <a:effectLst/>
                        <a:latin typeface="Georgia" pitchFamily="18" charset="0"/>
                        <a:ea typeface="Calibri"/>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GB" sz="1800" kern="1200" baseline="0" dirty="0" smtClean="0">
                          <a:solidFill>
                            <a:schemeClr val="dk1"/>
                          </a:solidFill>
                          <a:latin typeface="Georgia" pitchFamily="18" charset="0"/>
                          <a:ea typeface="+mn-ea"/>
                          <a:cs typeface="+mn-cs"/>
                        </a:rPr>
                        <a:t>We have furnished the data to department but few changes in Map Legend has been suggested by them. The same will be shared with CMMs sooner and based on that ULBs having shelters must map them and send us the data by 10</a:t>
                      </a:r>
                      <a:r>
                        <a:rPr lang="en-GB" sz="1800" kern="1200" baseline="30000" dirty="0" smtClean="0">
                          <a:solidFill>
                            <a:schemeClr val="dk1"/>
                          </a:solidFill>
                          <a:latin typeface="Georgia" pitchFamily="18" charset="0"/>
                          <a:ea typeface="+mn-ea"/>
                          <a:cs typeface="+mn-cs"/>
                        </a:rPr>
                        <a:t>th</a:t>
                      </a:r>
                      <a:r>
                        <a:rPr lang="en-GB" sz="1800" kern="1200" baseline="0" dirty="0" smtClean="0">
                          <a:solidFill>
                            <a:schemeClr val="dk1"/>
                          </a:solidFill>
                          <a:latin typeface="Georgia" pitchFamily="18" charset="0"/>
                          <a:ea typeface="+mn-ea"/>
                          <a:cs typeface="+mn-cs"/>
                        </a:rPr>
                        <a:t> April 2019.</a:t>
                      </a:r>
                      <a:endParaRPr lang="en-US" sz="1800" dirty="0" smtClean="0">
                        <a:solidFill>
                          <a:schemeClr val="tx1"/>
                        </a:solidFill>
                        <a:effectLst/>
                        <a:latin typeface="Georgia" pitchFamily="18" charset="0"/>
                        <a:ea typeface="Calibri"/>
                        <a:cs typeface="Mang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 xmlns:p14="http://schemas.microsoft.com/office/powerpoint/2010/main" val="3543330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3</a:t>
            </a:fld>
            <a:endParaRPr lang="en-US" dirty="0"/>
          </a:p>
        </p:txBody>
      </p:sp>
      <p:sp>
        <p:nvSpPr>
          <p:cNvPr id="5" name="Title 1"/>
          <p:cNvSpPr>
            <a:spLocks noGrp="1"/>
          </p:cNvSpPr>
          <p:nvPr>
            <p:ph type="title"/>
          </p:nvPr>
        </p:nvSpPr>
        <p:spPr>
          <a:xfrm>
            <a:off x="423081" y="232012"/>
            <a:ext cx="10766946" cy="436729"/>
          </a:xfrm>
        </p:spPr>
        <p:txBody>
          <a:bodyPr>
            <a:noAutofit/>
          </a:bodyPr>
          <a:lstStyle/>
          <a:p>
            <a:pPr algn="ctr"/>
            <a:r>
              <a:rPr lang="en-US" sz="2000" b="1" u="sng" dirty="0" smtClean="0">
                <a:latin typeface="Georgia" pitchFamily="18" charset="0"/>
              </a:rPr>
              <a:t>Points for Discussion:</a:t>
            </a:r>
            <a:endParaRPr lang="en-GB" sz="2000" u="sng" dirty="0">
              <a:latin typeface="Georgia" panose="02040502050405020303" pitchFamily="18" charset="0"/>
            </a:endParaRPr>
          </a:p>
        </p:txBody>
      </p:sp>
      <p:graphicFrame>
        <p:nvGraphicFramePr>
          <p:cNvPr id="7" name="Table 6"/>
          <p:cNvGraphicFramePr>
            <a:graphicFrameLocks noGrp="1"/>
          </p:cNvGraphicFramePr>
          <p:nvPr/>
        </p:nvGraphicFramePr>
        <p:xfrm>
          <a:off x="559560" y="680988"/>
          <a:ext cx="11218783" cy="5871366"/>
        </p:xfrm>
        <a:graphic>
          <a:graphicData uri="http://schemas.openxmlformats.org/drawingml/2006/table">
            <a:tbl>
              <a:tblPr/>
              <a:tblGrid>
                <a:gridCol w="914399"/>
                <a:gridCol w="3684895"/>
                <a:gridCol w="2988859"/>
                <a:gridCol w="3630630"/>
              </a:tblGrid>
              <a:tr h="290279">
                <a:tc>
                  <a:txBody>
                    <a:bodyPr/>
                    <a:lstStyle/>
                    <a:p>
                      <a:pPr algn="ctr">
                        <a:lnSpc>
                          <a:spcPct val="115000"/>
                        </a:lnSpc>
                        <a:spcAft>
                          <a:spcPts val="0"/>
                        </a:spcAft>
                      </a:pPr>
                      <a:r>
                        <a:rPr lang="en-US" sz="1800" b="1" dirty="0" err="1" smtClean="0">
                          <a:solidFill>
                            <a:schemeClr val="tx1"/>
                          </a:solidFill>
                          <a:effectLst/>
                          <a:latin typeface="Georgia" pitchFamily="18" charset="0"/>
                        </a:rPr>
                        <a:t>S.No</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kern="1200" dirty="0" smtClean="0">
                          <a:solidFill>
                            <a:schemeClr val="tx1"/>
                          </a:solidFill>
                          <a:latin typeface="Georgia" pitchFamily="18" charset="0"/>
                          <a:ea typeface="+mn-ea"/>
                          <a:cs typeface="+mn-cs"/>
                        </a:rPr>
                        <a:t>Points to Discuss</a:t>
                      </a:r>
                      <a:endParaRPr lang="en-US" sz="1800"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Georgia" pitchFamily="18" charset="0"/>
                        </a:rPr>
                        <a:t>Comments</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Georgia" pitchFamily="18" charset="0"/>
                        </a:rPr>
                        <a:t>Remarks</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5299">
                <a:tc>
                  <a:txBody>
                    <a:bodyPr/>
                    <a:lstStyle/>
                    <a:p>
                      <a:pPr algn="ctr">
                        <a:lnSpc>
                          <a:spcPct val="115000"/>
                        </a:lnSpc>
                        <a:spcAft>
                          <a:spcPts val="0"/>
                        </a:spcAft>
                      </a:pPr>
                      <a:r>
                        <a:rPr lang="en-US" sz="1800" b="1" dirty="0">
                          <a:solidFill>
                            <a:schemeClr val="tx1"/>
                          </a:solidFill>
                          <a:effectLst/>
                          <a:latin typeface="Georgia" pitchFamily="18" charset="0"/>
                          <a:ea typeface="Calibri"/>
                          <a:cs typeface="Mangal"/>
                        </a:rPr>
                        <a:t>3</a:t>
                      </a: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800" dirty="0" smtClean="0">
                          <a:latin typeface="Georgia" pitchFamily="18" charset="0"/>
                          <a:ea typeface="Times New Roman"/>
                          <a:cs typeface="Mangal"/>
                        </a:rPr>
                        <a:t>We were instructed from the department </a:t>
                      </a:r>
                      <a:r>
                        <a:rPr lang="en-GB" sz="1800" kern="1200" dirty="0" smtClean="0">
                          <a:solidFill>
                            <a:schemeClr val="dk1"/>
                          </a:solidFill>
                          <a:latin typeface="Georgia" pitchFamily="18" charset="0"/>
                          <a:ea typeface="+mn-ea"/>
                          <a:cs typeface="+mn-cs"/>
                        </a:rPr>
                        <a:t>that </a:t>
                      </a:r>
                      <a:r>
                        <a:rPr lang="en-GB" sz="1800" dirty="0" smtClean="0">
                          <a:latin typeface="Georgia" pitchFamily="18" charset="0"/>
                          <a:ea typeface="Times New Roman"/>
                        </a:rPr>
                        <a:t>Proper </a:t>
                      </a:r>
                      <a:r>
                        <a:rPr lang="en-GB" sz="1800" dirty="0">
                          <a:latin typeface="Georgia" pitchFamily="18" charset="0"/>
                          <a:ea typeface="Times New Roman"/>
                        </a:rPr>
                        <a:t>training and monitoring of the Municipal </a:t>
                      </a:r>
                      <a:r>
                        <a:rPr lang="en-GB" sz="1800" dirty="0" smtClean="0">
                          <a:latin typeface="Georgia" pitchFamily="18" charset="0"/>
                          <a:ea typeface="Times New Roman"/>
                        </a:rPr>
                        <a:t>officials, </a:t>
                      </a:r>
                      <a:r>
                        <a:rPr lang="en-GB" sz="1800" dirty="0">
                          <a:latin typeface="Georgia" pitchFamily="18" charset="0"/>
                          <a:ea typeface="Times New Roman"/>
                        </a:rPr>
                        <a:t>ward councillors and ALOs </a:t>
                      </a:r>
                      <a:r>
                        <a:rPr lang="en-GB" sz="1800" dirty="0" smtClean="0">
                          <a:latin typeface="Georgia" pitchFamily="18" charset="0"/>
                          <a:ea typeface="Times New Roman"/>
                        </a:rPr>
                        <a:t>are </a:t>
                      </a:r>
                      <a:r>
                        <a:rPr lang="en-GB" sz="1800" dirty="0">
                          <a:latin typeface="Georgia" pitchFamily="18" charset="0"/>
                          <a:ea typeface="Times New Roman"/>
                        </a:rPr>
                        <a:t>required for proper functioning of the shelters.</a:t>
                      </a:r>
                      <a:endParaRPr lang="en-US" sz="1800" dirty="0">
                        <a:latin typeface="Georgia" pitchFamily="18" charset="0"/>
                        <a:ea typeface="Calibri"/>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800" dirty="0">
                          <a:latin typeface="Georgia" pitchFamily="18" charset="0"/>
                          <a:ea typeface="Times New Roman"/>
                        </a:rPr>
                        <a:t>Letter has been issued to ULBs in this regard (Letter No. 739 dated 11.03.2019).</a:t>
                      </a:r>
                      <a:endParaRPr lang="en-US" sz="1800" dirty="0">
                        <a:latin typeface="Georgia" pitchFamily="18" charset="0"/>
                        <a:ea typeface="Calibri"/>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800" dirty="0" smtClean="0">
                          <a:solidFill>
                            <a:schemeClr val="tx1"/>
                          </a:solidFill>
                          <a:effectLst/>
                          <a:latin typeface="Georgia" pitchFamily="18" charset="0"/>
                          <a:ea typeface="Calibri"/>
                          <a:cs typeface="Mangal"/>
                        </a:rPr>
                        <a:t>CMMs must ensure that the training</a:t>
                      </a:r>
                      <a:r>
                        <a:rPr lang="en-US" sz="1800" baseline="0" dirty="0" smtClean="0">
                          <a:solidFill>
                            <a:schemeClr val="tx1"/>
                          </a:solidFill>
                          <a:effectLst/>
                          <a:latin typeface="Georgia" pitchFamily="18" charset="0"/>
                          <a:ea typeface="Calibri"/>
                          <a:cs typeface="Mangal"/>
                        </a:rPr>
                        <a:t> has/shall be </a:t>
                      </a:r>
                      <a:r>
                        <a:rPr lang="en-US" sz="1800" baseline="0" dirty="0" err="1" smtClean="0">
                          <a:solidFill>
                            <a:schemeClr val="tx1"/>
                          </a:solidFill>
                          <a:effectLst/>
                          <a:latin typeface="Georgia" pitchFamily="18" charset="0"/>
                          <a:ea typeface="Calibri"/>
                          <a:cs typeface="Mangal"/>
                        </a:rPr>
                        <a:t>organised</a:t>
                      </a:r>
                      <a:r>
                        <a:rPr lang="en-US" sz="1800" baseline="0" dirty="0" smtClean="0">
                          <a:solidFill>
                            <a:schemeClr val="tx1"/>
                          </a:solidFill>
                          <a:effectLst/>
                          <a:latin typeface="Georgia" pitchFamily="18" charset="0"/>
                          <a:ea typeface="Calibri"/>
                          <a:cs typeface="Mangal"/>
                        </a:rPr>
                        <a:t> and  arrange to share the Minutes with PMC.</a:t>
                      </a:r>
                      <a:endParaRPr lang="en-US" sz="1800" dirty="0" smtClean="0">
                        <a:solidFill>
                          <a:schemeClr val="tx1"/>
                        </a:solidFill>
                        <a:effectLst/>
                        <a:latin typeface="Georgia" pitchFamily="18" charset="0"/>
                        <a:ea typeface="Calibri"/>
                        <a:cs typeface="Mangal"/>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64058">
                <a:tc>
                  <a:txBody>
                    <a:bodyPr/>
                    <a:lstStyle/>
                    <a:p>
                      <a:pPr algn="ctr" rtl="0" fontAlgn="t"/>
                      <a:r>
                        <a:rPr lang="en-IN" sz="1800" b="1" i="0" u="none" strike="noStrike" dirty="0" smtClean="0">
                          <a:solidFill>
                            <a:srgbClr val="000000"/>
                          </a:solidFill>
                          <a:latin typeface="Georgia" pitchFamily="18" charset="0"/>
                        </a:rPr>
                        <a:t>4</a:t>
                      </a:r>
                      <a:endParaRPr lang="en-IN" sz="1800" b="1" i="0" u="none" strike="noStrike" dirty="0">
                        <a:solidFill>
                          <a:srgbClr val="000000"/>
                        </a:solidFill>
                        <a:latin typeface="Georgia" pitchFamily="18" charset="0"/>
                      </a:endParaRPr>
                    </a:p>
                  </a:txBody>
                  <a:tcPr marL="7398" marR="7398" marT="7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GB" sz="1800" kern="1200" dirty="0" smtClean="0">
                          <a:solidFill>
                            <a:schemeClr val="tx1"/>
                          </a:solidFill>
                          <a:latin typeface="Georgia" pitchFamily="18" charset="0"/>
                          <a:ea typeface="+mn-ea"/>
                          <a:cs typeface="+mn-cs"/>
                        </a:rPr>
                        <a:t>As operations and management of the shelters were being done by the Area Level Organisations of the local SHGs, it was instructed that timely payment should be made to them so as to avoid any malpractices in the shelters.</a:t>
                      </a: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GB" sz="1800" kern="1200" dirty="0" smtClean="0">
                          <a:solidFill>
                            <a:schemeClr val="tx1"/>
                          </a:solidFill>
                          <a:latin typeface="Georgia" pitchFamily="18" charset="0"/>
                          <a:ea typeface="+mn-ea"/>
                          <a:cs typeface="+mn-cs"/>
                        </a:rPr>
                        <a:t>Letter has been sent to ULBs vide Letter No. </a:t>
                      </a:r>
                      <a:r>
                        <a:rPr lang="en-GB" sz="1800" u="sng" kern="1200" dirty="0" smtClean="0">
                          <a:solidFill>
                            <a:schemeClr val="tx1"/>
                          </a:solidFill>
                          <a:latin typeface="Georgia" pitchFamily="18" charset="0"/>
                          <a:ea typeface="+mn-ea"/>
                          <a:cs typeface="+mn-cs"/>
                        </a:rPr>
                        <a:t>739</a:t>
                      </a:r>
                      <a:r>
                        <a:rPr lang="en-GB" sz="1800" kern="1200" dirty="0" smtClean="0">
                          <a:solidFill>
                            <a:schemeClr val="tx1"/>
                          </a:solidFill>
                          <a:latin typeface="Georgia" pitchFamily="18" charset="0"/>
                          <a:ea typeface="+mn-ea"/>
                          <a:cs typeface="+mn-cs"/>
                        </a:rPr>
                        <a:t> dated 11.03.2019.</a:t>
                      </a:r>
                      <a:endParaRPr lang="en-US" sz="1800" b="0" dirty="0">
                        <a:latin typeface="Georgia" pitchFamily="18" charset="0"/>
                      </a:endParaRP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smtClean="0">
                          <a:solidFill>
                            <a:srgbClr val="000000"/>
                          </a:solidFill>
                          <a:latin typeface="Georgia" pitchFamily="18" charset="0"/>
                        </a:rPr>
                        <a:t>CMMs</a:t>
                      </a:r>
                      <a:r>
                        <a:rPr lang="en-IN" sz="1800" b="0" i="0" u="none" strike="noStrike" baseline="0" dirty="0" smtClean="0">
                          <a:solidFill>
                            <a:srgbClr val="000000"/>
                          </a:solidFill>
                          <a:latin typeface="Georgia" pitchFamily="18" charset="0"/>
                        </a:rPr>
                        <a:t> shall have a check on regular/monthly payment of ALOs. Payments if pending shall be followed up with Municipal Commissioner, EO and ensure it is done, else, the same shall be reported to PMC for further course of actions.</a:t>
                      </a:r>
                      <a:endParaRPr lang="en-IN" sz="1800" b="0" i="0" u="none" strike="noStrike" dirty="0">
                        <a:solidFill>
                          <a:srgbClr val="000000"/>
                        </a:solidFill>
                        <a:latin typeface="Georgia" pitchFamily="18" charset="0"/>
                      </a:endParaRP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2354">
                <a:tc>
                  <a:txBody>
                    <a:bodyPr/>
                    <a:lstStyle/>
                    <a:p>
                      <a:pPr algn="ctr" rtl="0" fontAlgn="t"/>
                      <a:r>
                        <a:rPr lang="en-IN" sz="1800" b="1" i="0" u="none" strike="noStrike" dirty="0" smtClean="0">
                          <a:solidFill>
                            <a:srgbClr val="000000"/>
                          </a:solidFill>
                          <a:latin typeface="Georgia"/>
                        </a:rPr>
                        <a:t>5</a:t>
                      </a:r>
                      <a:endParaRPr lang="en-IN" sz="1800" b="1" i="0" u="none" strike="noStrike" dirty="0">
                        <a:solidFill>
                          <a:srgbClr val="000000"/>
                        </a:solidFill>
                        <a:latin typeface="Georgia"/>
                      </a:endParaRPr>
                    </a:p>
                  </a:txBody>
                  <a:tcPr marL="8952" marR="8952" marT="8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800" dirty="0" smtClean="0">
                          <a:latin typeface="Georgia" pitchFamily="18" charset="0"/>
                          <a:ea typeface="Times New Roman"/>
                        </a:rPr>
                        <a:t>Encroachment at SUH shall be removed.</a:t>
                      </a:r>
                      <a:endParaRPr lang="en-US" sz="1800" dirty="0">
                        <a:latin typeface="Georgia" pitchFamily="18" charset="0"/>
                        <a:ea typeface="Calibri"/>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800" dirty="0" smtClean="0">
                          <a:latin typeface="Georgia" pitchFamily="18" charset="0"/>
                          <a:ea typeface="Times New Roman"/>
                        </a:rPr>
                        <a:t>CMMs shall mark out such SUH which</a:t>
                      </a:r>
                      <a:r>
                        <a:rPr lang="en-GB" sz="1800" baseline="0" dirty="0" smtClean="0">
                          <a:latin typeface="Georgia" pitchFamily="18" charset="0"/>
                          <a:ea typeface="Times New Roman"/>
                        </a:rPr>
                        <a:t> are encroached and occupied. </a:t>
                      </a:r>
                      <a:r>
                        <a:rPr lang="en-GB" sz="1800" dirty="0" smtClean="0">
                          <a:latin typeface="Georgia" pitchFamily="18" charset="0"/>
                          <a:ea typeface="Times New Roman"/>
                        </a:rPr>
                        <a:t> The same shall be reported to  Municipal Commissioner,</a:t>
                      </a:r>
                      <a:r>
                        <a:rPr lang="en-GB" sz="1800" baseline="0" dirty="0" smtClean="0">
                          <a:latin typeface="Georgia" pitchFamily="18" charset="0"/>
                          <a:ea typeface="Times New Roman"/>
                        </a:rPr>
                        <a:t> EO and </a:t>
                      </a:r>
                      <a:r>
                        <a:rPr lang="en-GB" sz="1800" dirty="0" smtClean="0">
                          <a:latin typeface="Georgia" pitchFamily="18" charset="0"/>
                          <a:ea typeface="Times New Roman"/>
                        </a:rPr>
                        <a:t>PMC.</a:t>
                      </a:r>
                      <a:endParaRPr lang="en-US" sz="1800" dirty="0">
                        <a:latin typeface="Georgia" pitchFamily="18" charset="0"/>
                        <a:ea typeface="Calibri"/>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smtClean="0">
                          <a:solidFill>
                            <a:srgbClr val="000000"/>
                          </a:solidFill>
                          <a:latin typeface="Georgia"/>
                        </a:rPr>
                        <a:t>Once such reports are received, PMC will look into it and assist CMMs</a:t>
                      </a:r>
                      <a:r>
                        <a:rPr lang="en-IN" sz="1800" b="0" i="0" u="none" strike="noStrike" baseline="0" dirty="0" smtClean="0">
                          <a:solidFill>
                            <a:srgbClr val="000000"/>
                          </a:solidFill>
                          <a:latin typeface="Georgia"/>
                        </a:rPr>
                        <a:t> for solutions in removing encroachment from SUH.</a:t>
                      </a:r>
                      <a:endParaRPr lang="en-IN" sz="1800" b="0" i="0" u="none" strike="noStrike" dirty="0">
                        <a:solidFill>
                          <a:srgbClr val="000000"/>
                        </a:solidFill>
                        <a:latin typeface="Georgia"/>
                      </a:endParaRPr>
                    </a:p>
                  </a:txBody>
                  <a:tcPr marL="8952" marR="8952" marT="89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65247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4</a:t>
            </a:fld>
            <a:endParaRPr lang="en-US" dirty="0"/>
          </a:p>
        </p:txBody>
      </p:sp>
      <p:sp>
        <p:nvSpPr>
          <p:cNvPr id="5" name="Title 1"/>
          <p:cNvSpPr>
            <a:spLocks noGrp="1"/>
          </p:cNvSpPr>
          <p:nvPr>
            <p:ph type="title"/>
          </p:nvPr>
        </p:nvSpPr>
        <p:spPr>
          <a:xfrm>
            <a:off x="409433" y="327547"/>
            <a:ext cx="10766946" cy="218364"/>
          </a:xfrm>
        </p:spPr>
        <p:txBody>
          <a:bodyPr>
            <a:noAutofit/>
          </a:bodyPr>
          <a:lstStyle/>
          <a:p>
            <a:pPr algn="ctr"/>
            <a:r>
              <a:rPr lang="en-US" sz="2000" b="1" u="sng" dirty="0" smtClean="0">
                <a:latin typeface="Georgia" pitchFamily="18" charset="0"/>
              </a:rPr>
              <a:t>Points for Discussion:</a:t>
            </a:r>
            <a:endParaRPr lang="en-GB" sz="2000" u="sng" dirty="0">
              <a:solidFill>
                <a:schemeClr val="accent5">
                  <a:lumMod val="75000"/>
                </a:schemeClr>
              </a:solidFill>
              <a:latin typeface="Georgia" panose="02040502050405020303" pitchFamily="18" charset="0"/>
            </a:endParaRPr>
          </a:p>
        </p:txBody>
      </p:sp>
      <p:graphicFrame>
        <p:nvGraphicFramePr>
          <p:cNvPr id="6" name="Table 5"/>
          <p:cNvGraphicFramePr>
            <a:graphicFrameLocks noGrp="1"/>
          </p:cNvGraphicFramePr>
          <p:nvPr/>
        </p:nvGraphicFramePr>
        <p:xfrm>
          <a:off x="436729" y="630059"/>
          <a:ext cx="11238118" cy="5585706"/>
        </p:xfrm>
        <a:graphic>
          <a:graphicData uri="http://schemas.openxmlformats.org/drawingml/2006/table">
            <a:tbl>
              <a:tblPr/>
              <a:tblGrid>
                <a:gridCol w="702494"/>
                <a:gridCol w="3378186"/>
                <a:gridCol w="3807725"/>
                <a:gridCol w="3349713"/>
              </a:tblGrid>
              <a:tr h="366228">
                <a:tc>
                  <a:txBody>
                    <a:bodyPr/>
                    <a:lstStyle/>
                    <a:p>
                      <a:pPr algn="ctr">
                        <a:lnSpc>
                          <a:spcPct val="115000"/>
                        </a:lnSpc>
                        <a:spcAft>
                          <a:spcPts val="0"/>
                        </a:spcAft>
                      </a:pPr>
                      <a:r>
                        <a:rPr lang="en-US" sz="1800" b="1" dirty="0" err="1" smtClean="0">
                          <a:solidFill>
                            <a:schemeClr val="tx1"/>
                          </a:solidFill>
                          <a:effectLst/>
                          <a:latin typeface="Georgia" pitchFamily="18" charset="0"/>
                        </a:rPr>
                        <a:t>S.No</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kern="1200" dirty="0" smtClean="0">
                          <a:solidFill>
                            <a:schemeClr val="tx1"/>
                          </a:solidFill>
                          <a:latin typeface="Georgia" pitchFamily="18" charset="0"/>
                          <a:ea typeface="+mn-ea"/>
                          <a:cs typeface="+mn-cs"/>
                        </a:rPr>
                        <a:t>Points to Discuss</a:t>
                      </a:r>
                      <a:endParaRPr lang="en-US" sz="1800"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Georgia" pitchFamily="18" charset="0"/>
                        </a:rPr>
                        <a:t>Comments</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Georgia" pitchFamily="18" charset="0"/>
                        </a:rPr>
                        <a:t>Remarks</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7529">
                <a:tc>
                  <a:txBody>
                    <a:bodyPr/>
                    <a:lstStyle/>
                    <a:p>
                      <a:pPr algn="ctr" rtl="0" fontAlgn="t"/>
                      <a:r>
                        <a:rPr lang="en-IN" sz="1800" b="1" i="0" u="none" strike="noStrike" dirty="0" smtClean="0">
                          <a:solidFill>
                            <a:srgbClr val="000000"/>
                          </a:solidFill>
                          <a:latin typeface="Georgia" pitchFamily="18" charset="0"/>
                        </a:rPr>
                        <a:t>6</a:t>
                      </a:r>
                      <a:endParaRPr lang="en-IN" sz="1800" b="1" i="0" u="none" strike="noStrike" dirty="0">
                        <a:solidFill>
                          <a:srgbClr val="000000"/>
                        </a:solidFill>
                        <a:latin typeface="Georgia" pitchFamily="18" charset="0"/>
                      </a:endParaRPr>
                    </a:p>
                  </a:txBody>
                  <a:tcPr marL="7398" marR="7398" marT="7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800" dirty="0">
                          <a:latin typeface="Georgia" pitchFamily="18" charset="0"/>
                          <a:ea typeface="Times New Roman"/>
                        </a:rPr>
                        <a:t>Both male and female caretakers to be provided at the shelters to ensure safety as females also stay in good numbers.</a:t>
                      </a:r>
                      <a:endParaRPr lang="en-US" sz="1800" dirty="0">
                        <a:latin typeface="Georgia" pitchFamily="18" charset="0"/>
                        <a:ea typeface="Calibri"/>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GB" sz="1800" dirty="0">
                          <a:latin typeface="Georgia" pitchFamily="18" charset="0"/>
                          <a:ea typeface="Times New Roman"/>
                        </a:rPr>
                        <a:t>Letter has been sent to ULBs vide Letter No. </a:t>
                      </a:r>
                      <a:r>
                        <a:rPr lang="en-GB" sz="1800" u="sng" dirty="0">
                          <a:latin typeface="Georgia" pitchFamily="18" charset="0"/>
                          <a:ea typeface="Times New Roman"/>
                        </a:rPr>
                        <a:t>739</a:t>
                      </a:r>
                      <a:r>
                        <a:rPr lang="en-GB" sz="1800" dirty="0">
                          <a:latin typeface="Georgia" pitchFamily="18" charset="0"/>
                          <a:ea typeface="Times New Roman"/>
                        </a:rPr>
                        <a:t> dated 11.03.2019.</a:t>
                      </a:r>
                      <a:endParaRPr lang="en-US" sz="1800" dirty="0">
                        <a:latin typeface="Georgia" pitchFamily="18" charset="0"/>
                        <a:ea typeface="Calibri"/>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smtClean="0">
                          <a:solidFill>
                            <a:srgbClr val="000000"/>
                          </a:solidFill>
                          <a:latin typeface="Georgia" pitchFamily="18" charset="0"/>
                        </a:rPr>
                        <a:t>No female</a:t>
                      </a:r>
                      <a:r>
                        <a:rPr lang="en-IN" sz="1800" b="0" i="0" u="none" strike="noStrike" baseline="0" dirty="0" smtClean="0">
                          <a:solidFill>
                            <a:srgbClr val="000000"/>
                          </a:solidFill>
                          <a:latin typeface="Georgia" pitchFamily="18" charset="0"/>
                        </a:rPr>
                        <a:t> caretaker is deployed at night. CMMs shall follow up for the same and make sure female care taker is deployed at day and night at shelters.</a:t>
                      </a:r>
                      <a:endParaRPr lang="en-IN" sz="1800" b="0" i="0" u="none" strike="noStrike" dirty="0">
                        <a:solidFill>
                          <a:srgbClr val="000000"/>
                        </a:solidFill>
                        <a:latin typeface="Georgia" pitchFamily="18" charset="0"/>
                      </a:endParaRP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7529">
                <a:tc>
                  <a:txBody>
                    <a:bodyPr/>
                    <a:lstStyle/>
                    <a:p>
                      <a:pPr algn="ctr" rtl="0" fontAlgn="t"/>
                      <a:r>
                        <a:rPr lang="en-IN" sz="1800" b="1" i="0" u="none" strike="noStrike" dirty="0" smtClean="0">
                          <a:solidFill>
                            <a:srgbClr val="000000"/>
                          </a:solidFill>
                          <a:latin typeface="Georgia"/>
                        </a:rPr>
                        <a:t>7</a:t>
                      </a:r>
                      <a:endParaRPr lang="en-IN" sz="1800" b="1" i="0" u="none" strike="noStrike" dirty="0">
                        <a:solidFill>
                          <a:srgbClr val="000000"/>
                        </a:solidFill>
                        <a:latin typeface="Georgia"/>
                      </a:endParaRPr>
                    </a:p>
                  </a:txBody>
                  <a:tcPr marL="8952" marR="8952" marT="8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800" dirty="0">
                          <a:latin typeface="Georgia" pitchFamily="18" charset="0"/>
                          <a:ea typeface="Times New Roman"/>
                        </a:rPr>
                        <a:t>Since permanent shelters can only serve the purpose, PMC–DAY  NULM was directed to help the Nagar Nigam in </a:t>
                      </a:r>
                      <a:r>
                        <a:rPr lang="en-GB" sz="1800" dirty="0" smtClean="0">
                          <a:latin typeface="Georgia" pitchFamily="18" charset="0"/>
                          <a:ea typeface="Times New Roman"/>
                        </a:rPr>
                        <a:t>identifying lands </a:t>
                      </a:r>
                      <a:r>
                        <a:rPr lang="en-GB" sz="1800" dirty="0">
                          <a:latin typeface="Georgia" pitchFamily="18" charset="0"/>
                          <a:ea typeface="Times New Roman"/>
                        </a:rPr>
                        <a:t>for the construction of new SUH.</a:t>
                      </a:r>
                      <a:endParaRPr lang="en-US" sz="1800" dirty="0">
                        <a:latin typeface="Georgia" pitchFamily="18" charset="0"/>
                        <a:ea typeface="Calibri"/>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IN" sz="1800" dirty="0" smtClean="0">
                          <a:latin typeface="Georgia" pitchFamily="18" charset="0"/>
                          <a:ea typeface="Times New Roman"/>
                        </a:rPr>
                        <a:t>Identification of land shall be made as per the SUH guidelines and shall be immediately intimated to PMC for further course of action.</a:t>
                      </a:r>
                    </a:p>
                    <a:p>
                      <a:pPr marL="0" marR="0" algn="just">
                        <a:spcBef>
                          <a:spcPts val="0"/>
                        </a:spcBef>
                        <a:spcAft>
                          <a:spcPts val="0"/>
                        </a:spcAft>
                      </a:pPr>
                      <a:r>
                        <a:rPr lang="en-IN" sz="1800" dirty="0" smtClean="0">
                          <a:latin typeface="Georgia" pitchFamily="18" charset="0"/>
                          <a:ea typeface="Calibri"/>
                        </a:rPr>
                        <a:t>	Need list of 22 sites that have been identified by Patna</a:t>
                      </a:r>
                      <a:r>
                        <a:rPr lang="en-IN" sz="1800" baseline="0" dirty="0" smtClean="0">
                          <a:latin typeface="Georgia" pitchFamily="18" charset="0"/>
                          <a:ea typeface="Calibri"/>
                        </a:rPr>
                        <a:t> Municipal Commissioner.</a:t>
                      </a:r>
                    </a:p>
                    <a:p>
                      <a:pPr marL="0" marR="0" algn="just">
                        <a:spcBef>
                          <a:spcPts val="0"/>
                        </a:spcBef>
                        <a:spcAft>
                          <a:spcPts val="0"/>
                        </a:spcAft>
                      </a:pPr>
                      <a:r>
                        <a:rPr lang="en-IN" sz="1800" baseline="0" dirty="0" smtClean="0">
                          <a:latin typeface="Georgia" pitchFamily="18" charset="0"/>
                          <a:ea typeface="Calibri"/>
                        </a:rPr>
                        <a:t>	Need such lists from other ULBs as well.</a:t>
                      </a:r>
                      <a:endParaRPr lang="en-US" sz="1800" dirty="0">
                        <a:latin typeface="Georgia" pitchFamily="18" charset="0"/>
                        <a:ea typeface="Calibri"/>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endParaRPr lang="en-IN" dirty="0"/>
                    </a:p>
                  </a:txBody>
                  <a:tcPr marL="8952" marR="8952" marT="89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7529">
                <a:tc>
                  <a:txBody>
                    <a:bodyPr/>
                    <a:lstStyle/>
                    <a:p>
                      <a:pPr algn="ctr" rtl="0" fontAlgn="t"/>
                      <a:r>
                        <a:rPr lang="en-IN" sz="1800" b="1" i="0" u="none" strike="noStrike" dirty="0" smtClean="0">
                          <a:solidFill>
                            <a:srgbClr val="000000"/>
                          </a:solidFill>
                          <a:latin typeface="Georgia" pitchFamily="18" charset="0"/>
                        </a:rPr>
                        <a:t>8</a:t>
                      </a:r>
                      <a:endParaRPr lang="en-IN" sz="1800" b="1" i="0" u="none" strike="noStrike" dirty="0">
                        <a:solidFill>
                          <a:srgbClr val="000000"/>
                        </a:solidFill>
                        <a:latin typeface="Georgia" pitchFamily="18" charset="0"/>
                      </a:endParaRPr>
                    </a:p>
                  </a:txBody>
                  <a:tcPr marL="7398" marR="7398" marT="7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dirty="0" smtClean="0">
                          <a:latin typeface="Georgia" pitchFamily="18" charset="0"/>
                        </a:rPr>
                        <a:t>It was informed to PMC that in </a:t>
                      </a:r>
                      <a:r>
                        <a:rPr lang="en-IN" dirty="0" err="1" smtClean="0">
                          <a:latin typeface="Georgia" pitchFamily="18" charset="0"/>
                        </a:rPr>
                        <a:t>Begusarai</a:t>
                      </a:r>
                      <a:r>
                        <a:rPr lang="en-IN" dirty="0" smtClean="0">
                          <a:latin typeface="Georgia" pitchFamily="18" charset="0"/>
                        </a:rPr>
                        <a:t> construction of  New Shelter shall start as the land has been identified near bus stand. </a:t>
                      </a:r>
                      <a:endParaRPr lang="en-IN" dirty="0"/>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dirty="0" smtClean="0">
                          <a:latin typeface="Georgia" pitchFamily="18" charset="0"/>
                        </a:rPr>
                        <a:t>CMM</a:t>
                      </a:r>
                      <a:r>
                        <a:rPr lang="en-IN" baseline="0" dirty="0" smtClean="0">
                          <a:latin typeface="Georgia" pitchFamily="18" charset="0"/>
                        </a:rPr>
                        <a:t> shall confirm the status of tender for construction of SUH has been floated or not and any other development if made.</a:t>
                      </a:r>
                      <a:endParaRPr lang="en-IN" dirty="0"/>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endParaRPr lang="en-IN" dirty="0"/>
                    </a:p>
                  </a:txBody>
                  <a:tcPr marL="8952" marR="8952" marT="89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652477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5</a:t>
            </a:fld>
            <a:endParaRPr lang="en-US" dirty="0"/>
          </a:p>
        </p:txBody>
      </p:sp>
      <p:sp>
        <p:nvSpPr>
          <p:cNvPr id="5" name="Title 1"/>
          <p:cNvSpPr>
            <a:spLocks noGrp="1"/>
          </p:cNvSpPr>
          <p:nvPr>
            <p:ph type="title"/>
          </p:nvPr>
        </p:nvSpPr>
        <p:spPr>
          <a:xfrm>
            <a:off x="450376" y="327547"/>
            <a:ext cx="10766946" cy="218364"/>
          </a:xfrm>
        </p:spPr>
        <p:txBody>
          <a:bodyPr>
            <a:noAutofit/>
          </a:bodyPr>
          <a:lstStyle/>
          <a:p>
            <a:pPr algn="ctr"/>
            <a:r>
              <a:rPr lang="en-US" sz="2000" b="1" u="sng" dirty="0" smtClean="0">
                <a:latin typeface="Georgia" pitchFamily="18" charset="0"/>
              </a:rPr>
              <a:t>Points for Discussion:</a:t>
            </a:r>
            <a:endParaRPr lang="en-GB" sz="2000" u="sng" dirty="0">
              <a:solidFill>
                <a:schemeClr val="accent5">
                  <a:lumMod val="75000"/>
                </a:schemeClr>
              </a:solidFill>
              <a:latin typeface="Georgia" panose="02040502050405020303" pitchFamily="18" charset="0"/>
            </a:endParaRPr>
          </a:p>
        </p:txBody>
      </p:sp>
      <p:graphicFrame>
        <p:nvGraphicFramePr>
          <p:cNvPr id="6" name="Table 5"/>
          <p:cNvGraphicFramePr>
            <a:graphicFrameLocks noGrp="1"/>
          </p:cNvGraphicFramePr>
          <p:nvPr/>
        </p:nvGraphicFramePr>
        <p:xfrm>
          <a:off x="409433" y="955344"/>
          <a:ext cx="11238118" cy="5117910"/>
        </p:xfrm>
        <a:graphic>
          <a:graphicData uri="http://schemas.openxmlformats.org/drawingml/2006/table">
            <a:tbl>
              <a:tblPr/>
              <a:tblGrid>
                <a:gridCol w="702494"/>
                <a:gridCol w="4060574"/>
                <a:gridCol w="3302758"/>
                <a:gridCol w="3172292"/>
              </a:tblGrid>
              <a:tr h="481352">
                <a:tc>
                  <a:txBody>
                    <a:bodyPr/>
                    <a:lstStyle/>
                    <a:p>
                      <a:pPr algn="ctr">
                        <a:lnSpc>
                          <a:spcPct val="115000"/>
                        </a:lnSpc>
                        <a:spcAft>
                          <a:spcPts val="0"/>
                        </a:spcAft>
                      </a:pPr>
                      <a:r>
                        <a:rPr lang="en-US" sz="1800" b="1" dirty="0" err="1" smtClean="0">
                          <a:solidFill>
                            <a:schemeClr val="tx1"/>
                          </a:solidFill>
                          <a:effectLst/>
                          <a:latin typeface="Georgia" pitchFamily="18" charset="0"/>
                        </a:rPr>
                        <a:t>S.No</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kern="1200" dirty="0" smtClean="0">
                          <a:solidFill>
                            <a:schemeClr val="tx1"/>
                          </a:solidFill>
                          <a:latin typeface="Georgia" pitchFamily="18" charset="0"/>
                          <a:ea typeface="+mn-ea"/>
                          <a:cs typeface="+mn-cs"/>
                        </a:rPr>
                        <a:t>Points to Discuss</a:t>
                      </a:r>
                      <a:endParaRPr lang="en-US" sz="1800"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Georgia" pitchFamily="18" charset="0"/>
                        </a:rPr>
                        <a:t>Comments</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Georgia" pitchFamily="18" charset="0"/>
                        </a:rPr>
                        <a:t>Remarks</a:t>
                      </a:r>
                      <a:endParaRPr lang="en-US" sz="1800" b="1" dirty="0">
                        <a:solidFill>
                          <a:schemeClr val="tx1"/>
                        </a:solidFill>
                        <a:effectLst/>
                        <a:latin typeface="Georgia" pitchFamily="18" charset="0"/>
                        <a:ea typeface="Calibri"/>
                        <a:cs typeface="Mangal"/>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9926">
                <a:tc>
                  <a:txBody>
                    <a:bodyPr/>
                    <a:lstStyle/>
                    <a:p>
                      <a:pPr algn="ctr" rtl="0" fontAlgn="t"/>
                      <a:r>
                        <a:rPr lang="en-IN" sz="1800" b="1" i="0" u="none" strike="noStrike" dirty="0" smtClean="0">
                          <a:solidFill>
                            <a:srgbClr val="000000"/>
                          </a:solidFill>
                          <a:latin typeface="Georgia"/>
                        </a:rPr>
                        <a:t>9</a:t>
                      </a:r>
                      <a:endParaRPr lang="en-IN" sz="1800" b="1" i="0" u="none" strike="noStrike" dirty="0">
                        <a:solidFill>
                          <a:srgbClr val="000000"/>
                        </a:solidFill>
                        <a:latin typeface="Georgia"/>
                      </a:endParaRPr>
                    </a:p>
                  </a:txBody>
                  <a:tcPr marL="8952" marR="8952" marT="8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dirty="0" smtClean="0">
                          <a:latin typeface="Georgia" pitchFamily="18" charset="0"/>
                        </a:rPr>
                        <a:t>Alternate sites have been identified in </a:t>
                      </a:r>
                      <a:r>
                        <a:rPr lang="en-IN" dirty="0" err="1" smtClean="0">
                          <a:latin typeface="Georgia" pitchFamily="18" charset="0"/>
                        </a:rPr>
                        <a:t>Saharsa</a:t>
                      </a:r>
                      <a:r>
                        <a:rPr lang="en-IN" dirty="0" smtClean="0">
                          <a:latin typeface="Georgia" pitchFamily="18" charset="0"/>
                        </a:rPr>
                        <a:t> for construction of SUH.</a:t>
                      </a:r>
                      <a:endParaRPr lang="en-IN" dirty="0"/>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dirty="0" smtClean="0">
                          <a:latin typeface="Georgia" pitchFamily="18" charset="0"/>
                        </a:rPr>
                        <a:t>CMM to confirm if NOC been received.</a:t>
                      </a:r>
                      <a:endParaRPr lang="en-IN" dirty="0"/>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endParaRPr lang="en-IN" dirty="0"/>
                    </a:p>
                  </a:txBody>
                  <a:tcPr marL="8952" marR="8952" marT="89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3467">
                <a:tc>
                  <a:txBody>
                    <a:bodyPr/>
                    <a:lstStyle/>
                    <a:p>
                      <a:pPr algn="ctr" rtl="0" fontAlgn="t"/>
                      <a:r>
                        <a:rPr lang="en-IN" sz="1800" b="1" i="0" u="none" strike="noStrike" dirty="0" smtClean="0">
                          <a:solidFill>
                            <a:srgbClr val="000000"/>
                          </a:solidFill>
                          <a:latin typeface="Georgia"/>
                        </a:rPr>
                        <a:t>10</a:t>
                      </a:r>
                      <a:endParaRPr lang="en-IN" sz="1800" b="1" i="0" u="none" strike="noStrike" dirty="0">
                        <a:solidFill>
                          <a:srgbClr val="000000"/>
                        </a:solidFill>
                        <a:latin typeface="Georgia"/>
                      </a:endParaRPr>
                    </a:p>
                  </a:txBody>
                  <a:tcPr marL="8952" marR="8952" marT="8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dirty="0" smtClean="0">
                          <a:latin typeface="Georgia" pitchFamily="18" charset="0"/>
                        </a:rPr>
                        <a:t>At </a:t>
                      </a:r>
                      <a:r>
                        <a:rPr lang="en-IN" dirty="0" err="1" smtClean="0">
                          <a:latin typeface="Georgia" pitchFamily="18" charset="0"/>
                        </a:rPr>
                        <a:t>Gopalganj</a:t>
                      </a:r>
                      <a:r>
                        <a:rPr lang="en-IN" dirty="0" smtClean="0">
                          <a:latin typeface="Georgia" pitchFamily="18" charset="0"/>
                        </a:rPr>
                        <a:t>, land has been identified and NOC has been received. </a:t>
                      </a:r>
                      <a:endParaRPr lang="en-IN" dirty="0"/>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dirty="0" smtClean="0">
                          <a:latin typeface="Georgia" pitchFamily="18" charset="0"/>
                        </a:rPr>
                        <a:t>CMM</a:t>
                      </a:r>
                      <a:r>
                        <a:rPr lang="en-IN" baseline="0" dirty="0" smtClean="0">
                          <a:latin typeface="Georgia" pitchFamily="18" charset="0"/>
                        </a:rPr>
                        <a:t> shall confirm the status of tender for construction of SUH has been floated or not and any other development if made.</a:t>
                      </a:r>
                      <a:endParaRPr lang="en-IN" dirty="0"/>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endParaRPr lang="en-IN" dirty="0"/>
                    </a:p>
                  </a:txBody>
                  <a:tcPr marL="8952" marR="8952" marT="89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3239">
                <a:tc>
                  <a:txBody>
                    <a:bodyPr/>
                    <a:lstStyle/>
                    <a:p>
                      <a:pPr algn="ctr" rtl="0" fontAlgn="t"/>
                      <a:r>
                        <a:rPr lang="en-IN" sz="1800" b="1" i="0" u="none" strike="noStrike" dirty="0" smtClean="0">
                          <a:solidFill>
                            <a:srgbClr val="000000"/>
                          </a:solidFill>
                          <a:latin typeface="Georgia"/>
                        </a:rPr>
                        <a:t>11</a:t>
                      </a:r>
                      <a:endParaRPr lang="en-IN" sz="1800" b="1" i="0" u="none" strike="noStrike" dirty="0">
                        <a:solidFill>
                          <a:srgbClr val="000000"/>
                        </a:solidFill>
                        <a:latin typeface="Georgia"/>
                      </a:endParaRPr>
                    </a:p>
                  </a:txBody>
                  <a:tcPr marL="8952" marR="8952" marT="8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dirty="0" err="1" smtClean="0">
                          <a:latin typeface="Times New Roman" pitchFamily="18" charset="0"/>
                          <a:cs typeface="Times New Roman" pitchFamily="18" charset="0"/>
                        </a:rPr>
                        <a:t>Rajgir</a:t>
                      </a:r>
                      <a:r>
                        <a:rPr lang="en-IN" dirty="0" smtClean="0">
                          <a:latin typeface="Times New Roman" pitchFamily="18" charset="0"/>
                          <a:cs typeface="Times New Roman" pitchFamily="18" charset="0"/>
                        </a:rPr>
                        <a:t> &amp; Aurangabad have been instructed to find suitable land or propose alternate sites/buildings for establishing shelters in the town by May, 2019.</a:t>
                      </a: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dirty="0" smtClean="0">
                          <a:latin typeface="Times New Roman" pitchFamily="18" charset="0"/>
                          <a:cs typeface="Times New Roman" pitchFamily="18" charset="0"/>
                        </a:rPr>
                        <a:t>CMM of </a:t>
                      </a:r>
                      <a:r>
                        <a:rPr lang="en-IN" dirty="0" err="1" smtClean="0">
                          <a:latin typeface="Times New Roman" pitchFamily="18" charset="0"/>
                          <a:cs typeface="Times New Roman" pitchFamily="18" charset="0"/>
                        </a:rPr>
                        <a:t>Rajgir</a:t>
                      </a:r>
                      <a:r>
                        <a:rPr lang="en-IN" dirty="0" smtClean="0">
                          <a:latin typeface="Times New Roman" pitchFamily="18" charset="0"/>
                          <a:cs typeface="Times New Roman" pitchFamily="18" charset="0"/>
                        </a:rPr>
                        <a:t> &amp; Aurangabad shall please confirm the status.</a:t>
                      </a: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endParaRPr lang="en-IN" dirty="0"/>
                    </a:p>
                  </a:txBody>
                  <a:tcPr marL="8952" marR="8952" marT="89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9926">
                <a:tc>
                  <a:txBody>
                    <a:bodyPr/>
                    <a:lstStyle/>
                    <a:p>
                      <a:pPr algn="ctr"/>
                      <a:r>
                        <a:rPr lang="en-IN" sz="1800" b="1" dirty="0" smtClean="0">
                          <a:latin typeface="Times New Roman" pitchFamily="18" charset="0"/>
                          <a:cs typeface="Times New Roman" pitchFamily="18" charset="0"/>
                        </a:rPr>
                        <a:t>12</a:t>
                      </a:r>
                      <a:endParaRPr lang="en-IN" sz="1800" b="1" dirty="0">
                        <a:latin typeface="Times New Roman" pitchFamily="18" charset="0"/>
                        <a:cs typeface="Times New Roman" pitchFamily="18" charset="0"/>
                      </a:endParaRPr>
                    </a:p>
                  </a:txBody>
                  <a:tcPr marL="7398" marR="7398" marT="7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dirty="0" smtClean="0">
                          <a:latin typeface="Times New Roman" pitchFamily="18" charset="0"/>
                          <a:cs typeface="Times New Roman" pitchFamily="18" charset="0"/>
                        </a:rPr>
                        <a:t>It has been noticed that CCTV’s in most of the SUH have not been installed. </a:t>
                      </a:r>
                      <a:endParaRPr lang="en-IN" sz="1800" dirty="0">
                        <a:latin typeface="Times New Roman" pitchFamily="18" charset="0"/>
                        <a:cs typeface="Times New Roman" pitchFamily="18"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dirty="0" smtClean="0">
                          <a:latin typeface="Times New Roman" pitchFamily="18" charset="0"/>
                          <a:cs typeface="Times New Roman" pitchFamily="18" charset="0"/>
                        </a:rPr>
                        <a:t>As</a:t>
                      </a:r>
                      <a:r>
                        <a:rPr lang="en-IN" sz="1800" baseline="0" dirty="0" smtClean="0">
                          <a:latin typeface="Times New Roman" pitchFamily="18" charset="0"/>
                          <a:cs typeface="Times New Roman" pitchFamily="18" charset="0"/>
                        </a:rPr>
                        <a:t> per the SUH guidelines p</a:t>
                      </a:r>
                      <a:r>
                        <a:rPr lang="en-IN" sz="1800" dirty="0" smtClean="0">
                          <a:latin typeface="Times New Roman" pitchFamily="18" charset="0"/>
                          <a:cs typeface="Times New Roman" pitchFamily="18" charset="0"/>
                        </a:rPr>
                        <a:t>lease make sure CCTV’s are installed at the earliest. </a:t>
                      </a:r>
                      <a:endParaRPr lang="en-IN" sz="1800" dirty="0">
                        <a:latin typeface="Times New Roman" pitchFamily="18" charset="0"/>
                        <a:cs typeface="Times New Roman" pitchFamily="18"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dirty="0" smtClean="0">
                          <a:latin typeface="Times New Roman" pitchFamily="18" charset="0"/>
                          <a:cs typeface="Times New Roman" pitchFamily="18" charset="0"/>
                        </a:rPr>
                        <a:t>Need report</a:t>
                      </a:r>
                      <a:r>
                        <a:rPr lang="en-IN" sz="1800" baseline="0" dirty="0" smtClean="0">
                          <a:latin typeface="Times New Roman" pitchFamily="18" charset="0"/>
                          <a:cs typeface="Times New Roman" pitchFamily="18" charset="0"/>
                        </a:rPr>
                        <a:t> on the same by 10</a:t>
                      </a:r>
                      <a:r>
                        <a:rPr lang="en-IN" sz="1800" baseline="30000" dirty="0" smtClean="0">
                          <a:latin typeface="Times New Roman" pitchFamily="18" charset="0"/>
                          <a:cs typeface="Times New Roman" pitchFamily="18" charset="0"/>
                        </a:rPr>
                        <a:t>th</a:t>
                      </a:r>
                      <a:r>
                        <a:rPr lang="en-IN" sz="1800" baseline="0" dirty="0" smtClean="0">
                          <a:latin typeface="Times New Roman" pitchFamily="18" charset="0"/>
                          <a:cs typeface="Times New Roman" pitchFamily="18" charset="0"/>
                        </a:rPr>
                        <a:t> April 2019.</a:t>
                      </a:r>
                      <a:endParaRPr lang="en-IN" sz="1800" dirty="0">
                        <a:latin typeface="Times New Roman" pitchFamily="18" charset="0"/>
                        <a:cs typeface="Times New Roman" pitchFamily="18" charset="0"/>
                      </a:endParaRP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652477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6</a:t>
            </a:fld>
            <a:endParaRPr lang="en-US" dirty="0"/>
          </a:p>
        </p:txBody>
      </p:sp>
      <p:sp>
        <p:nvSpPr>
          <p:cNvPr id="5" name="Title 1"/>
          <p:cNvSpPr>
            <a:spLocks noGrp="1"/>
          </p:cNvSpPr>
          <p:nvPr>
            <p:ph type="title"/>
          </p:nvPr>
        </p:nvSpPr>
        <p:spPr>
          <a:xfrm>
            <a:off x="409433" y="341195"/>
            <a:ext cx="10766946" cy="218364"/>
          </a:xfrm>
        </p:spPr>
        <p:txBody>
          <a:bodyPr>
            <a:noAutofit/>
          </a:bodyPr>
          <a:lstStyle/>
          <a:p>
            <a:pPr algn="ctr"/>
            <a:r>
              <a:rPr lang="en-US" sz="2000" b="1" u="sng" dirty="0" smtClean="0">
                <a:latin typeface="Georgia" pitchFamily="18" charset="0"/>
              </a:rPr>
              <a:t>Points for Discussion:</a:t>
            </a:r>
            <a:endParaRPr lang="en-GB" sz="2000" u="sng" dirty="0">
              <a:solidFill>
                <a:schemeClr val="accent5">
                  <a:lumMod val="75000"/>
                </a:schemeClr>
              </a:solidFill>
              <a:latin typeface="Georgia" panose="02040502050405020303" pitchFamily="18" charset="0"/>
            </a:endParaRPr>
          </a:p>
        </p:txBody>
      </p:sp>
      <p:graphicFrame>
        <p:nvGraphicFramePr>
          <p:cNvPr id="6" name="Table 5"/>
          <p:cNvGraphicFramePr>
            <a:graphicFrameLocks noGrp="1"/>
          </p:cNvGraphicFramePr>
          <p:nvPr/>
        </p:nvGraphicFramePr>
        <p:xfrm>
          <a:off x="436729" y="832513"/>
          <a:ext cx="11238118" cy="4831308"/>
        </p:xfrm>
        <a:graphic>
          <a:graphicData uri="http://schemas.openxmlformats.org/drawingml/2006/table">
            <a:tbl>
              <a:tblPr/>
              <a:tblGrid>
                <a:gridCol w="702494"/>
                <a:gridCol w="3118878"/>
                <a:gridCol w="3343702"/>
                <a:gridCol w="4073044"/>
              </a:tblGrid>
              <a:tr h="398746">
                <a:tc>
                  <a:txBody>
                    <a:bodyPr/>
                    <a:lstStyle/>
                    <a:p>
                      <a:pPr algn="ctr">
                        <a:lnSpc>
                          <a:spcPct val="115000"/>
                        </a:lnSpc>
                        <a:spcAft>
                          <a:spcPts val="0"/>
                        </a:spcAft>
                      </a:pPr>
                      <a:r>
                        <a:rPr lang="en-US" sz="1800" b="1" dirty="0" err="1" smtClean="0">
                          <a:solidFill>
                            <a:schemeClr val="tx1"/>
                          </a:solidFill>
                          <a:effectLst/>
                          <a:latin typeface="Times New Roman" pitchFamily="18" charset="0"/>
                          <a:cs typeface="Times New Roman" pitchFamily="18" charset="0"/>
                        </a:rPr>
                        <a:t>S.No</a:t>
                      </a:r>
                      <a:endParaRPr lang="en-US" sz="1800" b="1" dirty="0">
                        <a:solidFill>
                          <a:schemeClr val="tx1"/>
                        </a:solidFill>
                        <a:effectLst/>
                        <a:latin typeface="Times New Roman" pitchFamily="18" charset="0"/>
                        <a:ea typeface="Calibri"/>
                        <a:cs typeface="Times New Roman" pitchFamily="18" charset="0"/>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kern="1200" dirty="0" smtClean="0">
                          <a:solidFill>
                            <a:schemeClr val="tx1"/>
                          </a:solidFill>
                          <a:latin typeface="Times New Roman" pitchFamily="18" charset="0"/>
                          <a:ea typeface="+mn-ea"/>
                          <a:cs typeface="Times New Roman" pitchFamily="18" charset="0"/>
                        </a:rPr>
                        <a:t>Points to Discuss</a:t>
                      </a:r>
                      <a:endParaRPr lang="en-US" sz="1800" dirty="0">
                        <a:solidFill>
                          <a:schemeClr val="tx1"/>
                        </a:solidFill>
                        <a:effectLst/>
                        <a:latin typeface="Times New Roman" pitchFamily="18" charset="0"/>
                        <a:ea typeface="Calibri"/>
                        <a:cs typeface="Times New Roman" pitchFamily="18" charset="0"/>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Times New Roman" pitchFamily="18" charset="0"/>
                          <a:cs typeface="Times New Roman" pitchFamily="18" charset="0"/>
                        </a:rPr>
                        <a:t>Comments</a:t>
                      </a:r>
                      <a:endParaRPr lang="en-US" sz="1800" b="1" dirty="0">
                        <a:solidFill>
                          <a:schemeClr val="tx1"/>
                        </a:solidFill>
                        <a:effectLst/>
                        <a:latin typeface="Times New Roman" pitchFamily="18" charset="0"/>
                        <a:ea typeface="Calibri"/>
                        <a:cs typeface="Times New Roman" pitchFamily="18" charset="0"/>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Times New Roman" pitchFamily="18" charset="0"/>
                          <a:cs typeface="Times New Roman" pitchFamily="18" charset="0"/>
                        </a:rPr>
                        <a:t>Remarks</a:t>
                      </a:r>
                      <a:endParaRPr lang="en-US" sz="1800" b="1" dirty="0">
                        <a:solidFill>
                          <a:schemeClr val="tx1"/>
                        </a:solidFill>
                        <a:effectLst/>
                        <a:latin typeface="Times New Roman" pitchFamily="18" charset="0"/>
                        <a:ea typeface="Calibri"/>
                        <a:cs typeface="Times New Roman" pitchFamily="18" charset="0"/>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5769">
                <a:tc>
                  <a:txBody>
                    <a:bodyPr/>
                    <a:lstStyle/>
                    <a:p>
                      <a:pPr algn="ctr" rtl="0" fontAlgn="t"/>
                      <a:r>
                        <a:rPr lang="en-IN" sz="1800" b="1" i="0" u="none" strike="noStrike" dirty="0" smtClean="0">
                          <a:solidFill>
                            <a:srgbClr val="000000"/>
                          </a:solidFill>
                          <a:latin typeface="Times New Roman" pitchFamily="18" charset="0"/>
                          <a:cs typeface="Times New Roman" pitchFamily="18" charset="0"/>
                        </a:rPr>
                        <a:t>13</a:t>
                      </a:r>
                      <a:endParaRPr lang="en-IN" sz="1800" b="1" i="0" u="none" strike="noStrike" dirty="0">
                        <a:solidFill>
                          <a:srgbClr val="000000"/>
                        </a:solidFill>
                        <a:latin typeface="Times New Roman" pitchFamily="18" charset="0"/>
                        <a:cs typeface="Times New Roman" pitchFamily="18" charset="0"/>
                      </a:endParaRPr>
                    </a:p>
                  </a:txBody>
                  <a:tcPr marL="8952" marR="8952" marT="8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dirty="0" smtClean="0">
                          <a:latin typeface="Times New Roman" pitchFamily="18" charset="0"/>
                          <a:cs typeface="Times New Roman" pitchFamily="18" charset="0"/>
                        </a:rPr>
                        <a:t>As per SUH</a:t>
                      </a:r>
                      <a:r>
                        <a:rPr lang="en-IN" sz="1800" baseline="0" dirty="0" smtClean="0">
                          <a:latin typeface="Times New Roman" pitchFamily="18" charset="0"/>
                          <a:cs typeface="Times New Roman" pitchFamily="18" charset="0"/>
                        </a:rPr>
                        <a:t> guidelines, Shelter Management Committee must be formed at every ULBs where we have operational shelters.</a:t>
                      </a:r>
                      <a:endParaRPr lang="en-IN" sz="1800" dirty="0">
                        <a:latin typeface="Times New Roman" pitchFamily="18" charset="0"/>
                        <a:cs typeface="Times New Roman" pitchFamily="18"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baseline="0" dirty="0" smtClean="0">
                          <a:latin typeface="Times New Roman" pitchFamily="18" charset="0"/>
                          <a:cs typeface="Times New Roman" pitchFamily="18" charset="0"/>
                        </a:rPr>
                        <a:t>SMC has not been formed in most of the ULBs where shelters have been made operational.</a:t>
                      </a:r>
                      <a:endParaRPr lang="en-IN" sz="1800" dirty="0">
                        <a:latin typeface="Times New Roman" pitchFamily="18" charset="0"/>
                        <a:cs typeface="Times New Roman" pitchFamily="18"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dirty="0" smtClean="0">
                          <a:latin typeface="Times New Roman" pitchFamily="18" charset="0"/>
                          <a:cs typeface="Times New Roman" pitchFamily="18" charset="0"/>
                        </a:rPr>
                        <a:t>Please ensure SMC is formed as per the guidelines </a:t>
                      </a:r>
                      <a:r>
                        <a:rPr lang="en-IN" sz="1800" baseline="0" dirty="0" smtClean="0">
                          <a:latin typeface="Times New Roman" pitchFamily="18" charset="0"/>
                          <a:cs typeface="Times New Roman" pitchFamily="18" charset="0"/>
                        </a:rPr>
                        <a:t>and regular meetings are organised. Minutes of meeting of the same shall be shared with PMC as these needs to be compiled, submitted to department and “Shelter Monitoring Committee” (a team formed by Supreme Court for monitoring functionality of SUH).</a:t>
                      </a:r>
                      <a:endParaRPr lang="en-IN" sz="1800" dirty="0">
                        <a:latin typeface="Times New Roman" pitchFamily="18" charset="0"/>
                        <a:cs typeface="Times New Roman" pitchFamily="18" charset="0"/>
                      </a:endParaRPr>
                    </a:p>
                  </a:txBody>
                  <a:tcPr marL="8952" marR="8952" marT="89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26793">
                <a:tc>
                  <a:txBody>
                    <a:bodyPr/>
                    <a:lstStyle/>
                    <a:p>
                      <a:pPr algn="ctr" rtl="0" fontAlgn="t"/>
                      <a:r>
                        <a:rPr lang="en-IN" sz="1800" b="1" i="0" u="none" strike="noStrike" dirty="0" smtClean="0">
                          <a:solidFill>
                            <a:srgbClr val="000000"/>
                          </a:solidFill>
                          <a:latin typeface="Times New Roman" pitchFamily="18" charset="0"/>
                          <a:cs typeface="Times New Roman" pitchFamily="18" charset="0"/>
                        </a:rPr>
                        <a:t>14</a:t>
                      </a:r>
                      <a:endParaRPr lang="en-IN" sz="1800" b="1" i="0" u="none" strike="noStrike" dirty="0">
                        <a:solidFill>
                          <a:srgbClr val="000000"/>
                        </a:solidFill>
                        <a:latin typeface="Times New Roman" pitchFamily="18" charset="0"/>
                        <a:cs typeface="Times New Roman" pitchFamily="18" charset="0"/>
                      </a:endParaRPr>
                    </a:p>
                  </a:txBody>
                  <a:tcPr marL="8952" marR="8952" marT="89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dirty="0" smtClean="0">
                          <a:latin typeface="Times New Roman" pitchFamily="18" charset="0"/>
                          <a:cs typeface="Times New Roman" pitchFamily="18" charset="0"/>
                        </a:rPr>
                        <a:t>MIS </a:t>
                      </a:r>
                      <a:r>
                        <a:rPr lang="en-IN" sz="1800" dirty="0" err="1" smtClean="0">
                          <a:latin typeface="Times New Roman" pitchFamily="18" charset="0"/>
                          <a:cs typeface="Times New Roman" pitchFamily="18" charset="0"/>
                        </a:rPr>
                        <a:t>updation</a:t>
                      </a:r>
                      <a:r>
                        <a:rPr lang="en-IN" sz="1800" baseline="0" dirty="0" smtClean="0">
                          <a:latin typeface="Times New Roman" pitchFamily="18" charset="0"/>
                          <a:cs typeface="Times New Roman" pitchFamily="18" charset="0"/>
                        </a:rPr>
                        <a:t> on </a:t>
                      </a:r>
                      <a:r>
                        <a:rPr lang="en-IN" sz="1800" dirty="0" smtClean="0">
                          <a:latin typeface="Times New Roman" pitchFamily="18" charset="0"/>
                          <a:cs typeface="Times New Roman" pitchFamily="18" charset="0"/>
                        </a:rPr>
                        <a:t>NULM Portal.</a:t>
                      </a:r>
                      <a:endParaRPr lang="en-IN" sz="1800" dirty="0">
                        <a:latin typeface="Times New Roman" pitchFamily="18" charset="0"/>
                        <a:cs typeface="Times New Roman" pitchFamily="18"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dirty="0" smtClean="0">
                          <a:latin typeface="Times New Roman" pitchFamily="18" charset="0"/>
                          <a:cs typeface="Times New Roman" pitchFamily="18" charset="0"/>
                        </a:rPr>
                        <a:t>It has</a:t>
                      </a:r>
                      <a:r>
                        <a:rPr lang="en-IN" sz="1800" baseline="0" dirty="0" smtClean="0">
                          <a:latin typeface="Times New Roman" pitchFamily="18" charset="0"/>
                          <a:cs typeface="Times New Roman" pitchFamily="18" charset="0"/>
                        </a:rPr>
                        <a:t> been observed that after too many reminders via email and </a:t>
                      </a:r>
                      <a:r>
                        <a:rPr lang="en-IN" sz="1800" baseline="0" dirty="0" err="1" smtClean="0">
                          <a:latin typeface="Times New Roman" pitchFamily="18" charset="0"/>
                          <a:cs typeface="Times New Roman" pitchFamily="18" charset="0"/>
                        </a:rPr>
                        <a:t>Whatsapp</a:t>
                      </a:r>
                      <a:r>
                        <a:rPr lang="en-IN" sz="1800" baseline="0" dirty="0" smtClean="0">
                          <a:latin typeface="Times New Roman" pitchFamily="18" charset="0"/>
                          <a:cs typeface="Times New Roman" pitchFamily="18" charset="0"/>
                        </a:rPr>
                        <a:t> few CMM didn't update SUH details on NULM portal.</a:t>
                      </a:r>
                      <a:endParaRPr lang="en-IN" sz="1800" dirty="0">
                        <a:latin typeface="Times New Roman" pitchFamily="18" charset="0"/>
                        <a:cs typeface="Times New Roman" pitchFamily="18"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IN" sz="1800" dirty="0" smtClean="0">
                          <a:latin typeface="Times New Roman" pitchFamily="18" charset="0"/>
                          <a:cs typeface="Times New Roman" pitchFamily="18" charset="0"/>
                        </a:rPr>
                        <a:t>Current</a:t>
                      </a:r>
                      <a:r>
                        <a:rPr lang="en-IN" sz="1800" baseline="0" dirty="0" smtClean="0">
                          <a:latin typeface="Times New Roman" pitchFamily="18" charset="0"/>
                          <a:cs typeface="Times New Roman" pitchFamily="18" charset="0"/>
                        </a:rPr>
                        <a:t> month March is the deadline for </a:t>
                      </a:r>
                      <a:r>
                        <a:rPr lang="en-IN" sz="1800" baseline="0" dirty="0" err="1" smtClean="0">
                          <a:latin typeface="Times New Roman" pitchFamily="18" charset="0"/>
                          <a:cs typeface="Times New Roman" pitchFamily="18" charset="0"/>
                        </a:rPr>
                        <a:t>updation</a:t>
                      </a:r>
                      <a:r>
                        <a:rPr lang="en-IN" sz="1800" baseline="0" dirty="0" smtClean="0">
                          <a:latin typeface="Times New Roman" pitchFamily="18" charset="0"/>
                          <a:cs typeface="Times New Roman" pitchFamily="18" charset="0"/>
                        </a:rPr>
                        <a:t> of component details in portal. Henceforth, no back dated data will be allowed to enter data in portal post 31</a:t>
                      </a:r>
                      <a:r>
                        <a:rPr lang="en-IN" sz="1800" baseline="30000" dirty="0" smtClean="0">
                          <a:latin typeface="Times New Roman" pitchFamily="18" charset="0"/>
                          <a:cs typeface="Times New Roman" pitchFamily="18" charset="0"/>
                        </a:rPr>
                        <a:t>st</a:t>
                      </a:r>
                      <a:r>
                        <a:rPr lang="en-IN" sz="1800" baseline="0" dirty="0" smtClean="0">
                          <a:latin typeface="Times New Roman" pitchFamily="18" charset="0"/>
                          <a:cs typeface="Times New Roman" pitchFamily="18" charset="0"/>
                        </a:rPr>
                        <a:t> March 2019.</a:t>
                      </a:r>
                      <a:endParaRPr lang="en-IN" sz="1800" dirty="0">
                        <a:latin typeface="Times New Roman" pitchFamily="18" charset="0"/>
                        <a:cs typeface="Times New Roman" pitchFamily="18" charset="0"/>
                      </a:endParaRPr>
                    </a:p>
                  </a:txBody>
                  <a:tcPr marL="8952" marR="8952" marT="895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652477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7</a:t>
            </a:fld>
            <a:endParaRPr lang="en-US" dirty="0"/>
          </a:p>
        </p:txBody>
      </p:sp>
      <p:sp>
        <p:nvSpPr>
          <p:cNvPr id="5" name="Title 1"/>
          <p:cNvSpPr>
            <a:spLocks noGrp="1"/>
          </p:cNvSpPr>
          <p:nvPr>
            <p:ph type="title"/>
          </p:nvPr>
        </p:nvSpPr>
        <p:spPr>
          <a:xfrm>
            <a:off x="409433" y="341195"/>
            <a:ext cx="10766946" cy="218364"/>
          </a:xfrm>
        </p:spPr>
        <p:txBody>
          <a:bodyPr>
            <a:noAutofit/>
          </a:bodyPr>
          <a:lstStyle/>
          <a:p>
            <a:pPr algn="ctr"/>
            <a:r>
              <a:rPr lang="en-US" sz="2000" b="1" u="sng" dirty="0" smtClean="0">
                <a:latin typeface="Georgia" pitchFamily="18" charset="0"/>
              </a:rPr>
              <a:t>Points for Discussion:</a:t>
            </a:r>
            <a:endParaRPr lang="en-GB" sz="2000" u="sng" dirty="0">
              <a:solidFill>
                <a:schemeClr val="accent5">
                  <a:lumMod val="75000"/>
                </a:schemeClr>
              </a:solidFill>
              <a:latin typeface="Georgia" panose="02040502050405020303" pitchFamily="18" charset="0"/>
            </a:endParaRPr>
          </a:p>
        </p:txBody>
      </p:sp>
      <p:graphicFrame>
        <p:nvGraphicFramePr>
          <p:cNvPr id="6" name="Table 5"/>
          <p:cNvGraphicFramePr>
            <a:graphicFrameLocks noGrp="1"/>
          </p:cNvGraphicFramePr>
          <p:nvPr/>
        </p:nvGraphicFramePr>
        <p:xfrm>
          <a:off x="436729" y="920127"/>
          <a:ext cx="11238118" cy="2913529"/>
        </p:xfrm>
        <a:graphic>
          <a:graphicData uri="http://schemas.openxmlformats.org/drawingml/2006/table">
            <a:tbl>
              <a:tblPr/>
              <a:tblGrid>
                <a:gridCol w="702494"/>
                <a:gridCol w="3378186"/>
                <a:gridCol w="3807725"/>
                <a:gridCol w="3349713"/>
              </a:tblGrid>
              <a:tr h="444649">
                <a:tc>
                  <a:txBody>
                    <a:bodyPr/>
                    <a:lstStyle/>
                    <a:p>
                      <a:pPr algn="ctr">
                        <a:lnSpc>
                          <a:spcPct val="115000"/>
                        </a:lnSpc>
                        <a:spcAft>
                          <a:spcPts val="0"/>
                        </a:spcAft>
                      </a:pPr>
                      <a:r>
                        <a:rPr lang="en-US" sz="1800" b="1" dirty="0" err="1" smtClean="0">
                          <a:solidFill>
                            <a:schemeClr val="tx1"/>
                          </a:solidFill>
                          <a:effectLst/>
                          <a:latin typeface="Times New Roman" pitchFamily="18" charset="0"/>
                          <a:cs typeface="Times New Roman" pitchFamily="18" charset="0"/>
                        </a:rPr>
                        <a:t>S.No</a:t>
                      </a:r>
                      <a:endParaRPr lang="en-US" sz="1800" b="1" dirty="0">
                        <a:solidFill>
                          <a:schemeClr val="tx1"/>
                        </a:solidFill>
                        <a:effectLst/>
                        <a:latin typeface="Times New Roman" pitchFamily="18" charset="0"/>
                        <a:ea typeface="Calibri"/>
                        <a:cs typeface="Times New Roman" pitchFamily="18" charset="0"/>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kern="1200" dirty="0" smtClean="0">
                          <a:solidFill>
                            <a:schemeClr val="tx1"/>
                          </a:solidFill>
                          <a:latin typeface="Times New Roman" pitchFamily="18" charset="0"/>
                          <a:ea typeface="+mn-ea"/>
                          <a:cs typeface="Times New Roman" pitchFamily="18" charset="0"/>
                        </a:rPr>
                        <a:t>Points to Discuss</a:t>
                      </a:r>
                      <a:endParaRPr lang="en-US" sz="1800" dirty="0">
                        <a:solidFill>
                          <a:schemeClr val="tx1"/>
                        </a:solidFill>
                        <a:effectLst/>
                        <a:latin typeface="Times New Roman" pitchFamily="18" charset="0"/>
                        <a:ea typeface="Calibri"/>
                        <a:cs typeface="Times New Roman" pitchFamily="18" charset="0"/>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Times New Roman" pitchFamily="18" charset="0"/>
                          <a:cs typeface="Times New Roman" pitchFamily="18" charset="0"/>
                        </a:rPr>
                        <a:t>Comments</a:t>
                      </a:r>
                      <a:endParaRPr lang="en-US" sz="1800" b="1" dirty="0">
                        <a:solidFill>
                          <a:schemeClr val="tx1"/>
                        </a:solidFill>
                        <a:effectLst/>
                        <a:latin typeface="Times New Roman" pitchFamily="18" charset="0"/>
                        <a:ea typeface="Calibri"/>
                        <a:cs typeface="Times New Roman" pitchFamily="18" charset="0"/>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solidFill>
                            <a:schemeClr val="tx1"/>
                          </a:solidFill>
                          <a:effectLst/>
                          <a:latin typeface="Times New Roman" pitchFamily="18" charset="0"/>
                          <a:cs typeface="Times New Roman" pitchFamily="18" charset="0"/>
                        </a:rPr>
                        <a:t>Remarks</a:t>
                      </a:r>
                      <a:endParaRPr lang="en-US" sz="1800" b="1" dirty="0">
                        <a:solidFill>
                          <a:schemeClr val="tx1"/>
                        </a:solidFill>
                        <a:effectLst/>
                        <a:latin typeface="Times New Roman" pitchFamily="18" charset="0"/>
                        <a:ea typeface="Calibri"/>
                        <a:cs typeface="Times New Roman" pitchFamily="18" charset="0"/>
                      </a:endParaRPr>
                    </a:p>
                  </a:txBody>
                  <a:tcPr marL="50676" marR="50676"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7529">
                <a:tc>
                  <a:txBody>
                    <a:bodyPr/>
                    <a:lstStyle/>
                    <a:p>
                      <a:pPr algn="ctr"/>
                      <a:r>
                        <a:rPr lang="en-IN" sz="1800" b="1" dirty="0" smtClean="0">
                          <a:latin typeface="Times New Roman" pitchFamily="18" charset="0"/>
                          <a:cs typeface="Times New Roman" pitchFamily="18" charset="0"/>
                        </a:rPr>
                        <a:t>15</a:t>
                      </a:r>
                      <a:endParaRPr lang="en-IN" sz="1800" b="1" dirty="0">
                        <a:latin typeface="Times New Roman" pitchFamily="18" charset="0"/>
                        <a:cs typeface="Times New Roman" pitchFamily="18" charset="0"/>
                      </a:endParaRPr>
                    </a:p>
                  </a:txBody>
                  <a:tcPr marL="7398" marR="7398" marT="7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US" dirty="0" smtClean="0"/>
                        <a:t>Wrong entries in NULM portal.</a:t>
                      </a:r>
                      <a:endParaRPr lang="en-US" dirty="0"/>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US" dirty="0" smtClean="0"/>
                        <a:t>While</a:t>
                      </a:r>
                      <a:r>
                        <a:rPr lang="en-US" baseline="0" dirty="0" smtClean="0"/>
                        <a:t> going through the NULM portal too many wrong entries were found. Two fields are as mentioned:</a:t>
                      </a:r>
                    </a:p>
                    <a:p>
                      <a:pPr marL="342900" indent="-342900" algn="just">
                        <a:buFont typeface="Arial" pitchFamily="34" charset="0"/>
                        <a:buChar char="•"/>
                      </a:pPr>
                      <a:r>
                        <a:rPr lang="en-US" dirty="0" smtClean="0"/>
                        <a:t>Proposal wrong</a:t>
                      </a:r>
                      <a:r>
                        <a:rPr lang="en-US" baseline="0" dirty="0" smtClean="0"/>
                        <a:t> entry.</a:t>
                      </a:r>
                    </a:p>
                    <a:p>
                      <a:pPr marL="342900" indent="-342900" algn="just">
                        <a:buFont typeface="Arial" pitchFamily="34" charset="0"/>
                        <a:buChar char="•"/>
                      </a:pPr>
                      <a:r>
                        <a:rPr lang="en-US" baseline="0" dirty="0" smtClean="0"/>
                        <a:t>SUH profile entry. </a:t>
                      </a:r>
                    </a:p>
                    <a:p>
                      <a:pPr marL="342900" indent="-342900" algn="just">
                        <a:buFont typeface="Arial" pitchFamily="34" charset="0"/>
                        <a:buChar char="•"/>
                      </a:pPr>
                      <a:r>
                        <a:rPr lang="en-US" baseline="0" dirty="0" smtClean="0"/>
                        <a:t>The same were intimated to respective CMMs for correction but it wasn’t done.</a:t>
                      </a:r>
                      <a:endParaRPr lang="en-US" dirty="0" smtClean="0"/>
                    </a:p>
                    <a:p>
                      <a:pPr algn="just"/>
                      <a:endParaRPr lang="en-US" dirty="0"/>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n-US" dirty="0" smtClean="0"/>
                        <a:t>CMMs shall understand the criticality of any tasks which</a:t>
                      </a:r>
                      <a:r>
                        <a:rPr lang="en-US" baseline="0" dirty="0" smtClean="0"/>
                        <a:t> are requested to be done. Hence, request you all not to ignore such instructions but comply.</a:t>
                      </a:r>
                      <a:endParaRPr lang="en-US" dirty="0"/>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652477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F63A3B-78C7-47BE-AE5E-E10140E04643}" type="slidenum">
              <a:rPr lang="en-US" smtClean="0"/>
              <a:pPr/>
              <a:t>8</a:t>
            </a:fld>
            <a:endParaRPr lang="en-US" dirty="0"/>
          </a:p>
        </p:txBody>
      </p:sp>
      <p:sp>
        <p:nvSpPr>
          <p:cNvPr id="5" name="Title 1"/>
          <p:cNvSpPr>
            <a:spLocks noGrp="1"/>
          </p:cNvSpPr>
          <p:nvPr>
            <p:ph type="title"/>
          </p:nvPr>
        </p:nvSpPr>
        <p:spPr>
          <a:xfrm>
            <a:off x="409433" y="341195"/>
            <a:ext cx="10766946" cy="218364"/>
          </a:xfrm>
        </p:spPr>
        <p:txBody>
          <a:bodyPr>
            <a:noAutofit/>
          </a:bodyPr>
          <a:lstStyle/>
          <a:p>
            <a:pPr algn="ctr"/>
            <a:r>
              <a:rPr lang="en-US" sz="2000" b="1" u="sng" dirty="0" smtClean="0">
                <a:latin typeface="Georgia" pitchFamily="18" charset="0"/>
              </a:rPr>
              <a:t>Bhagalpur SUH </a:t>
            </a:r>
            <a:r>
              <a:rPr lang="en-US" sz="2000" b="1" u="sng" dirty="0" err="1" smtClean="0">
                <a:latin typeface="Georgia" pitchFamily="18" charset="0"/>
              </a:rPr>
              <a:t>Pics</a:t>
            </a:r>
            <a:r>
              <a:rPr lang="en-US" sz="2000" b="1" u="sng" dirty="0" smtClean="0">
                <a:latin typeface="Georgia" pitchFamily="18" charset="0"/>
              </a:rPr>
              <a:t>   (</a:t>
            </a:r>
            <a:r>
              <a:rPr lang="en-US" sz="2000" b="1" u="sng" dirty="0" err="1" smtClean="0">
                <a:latin typeface="Georgia" pitchFamily="18" charset="0"/>
              </a:rPr>
              <a:t>Tatarpur</a:t>
            </a:r>
            <a:r>
              <a:rPr lang="en-US" sz="2000" b="1" u="sng" dirty="0" smtClean="0">
                <a:latin typeface="Georgia" pitchFamily="18" charset="0"/>
              </a:rPr>
              <a:t> </a:t>
            </a:r>
            <a:r>
              <a:rPr lang="en-US" sz="2000" b="1" u="sng" dirty="0" err="1" smtClean="0">
                <a:latin typeface="Georgia" pitchFamily="18" charset="0"/>
              </a:rPr>
              <a:t>Godown</a:t>
            </a:r>
            <a:r>
              <a:rPr lang="en-US" sz="2000" b="1" u="sng" dirty="0" smtClean="0">
                <a:latin typeface="Georgia" pitchFamily="18" charset="0"/>
              </a:rPr>
              <a:t>)</a:t>
            </a:r>
            <a:r>
              <a:rPr lang="en-US" sz="2000" b="1" u="sng" dirty="0" smtClean="0">
                <a:latin typeface="Georgia" pitchFamily="18" charset="0"/>
              </a:rPr>
              <a:t>:</a:t>
            </a:r>
            <a:endParaRPr lang="en-GB" sz="2000" u="sng" dirty="0">
              <a:solidFill>
                <a:schemeClr val="accent5">
                  <a:lumMod val="75000"/>
                </a:schemeClr>
              </a:solidFill>
              <a:latin typeface="Georgia" panose="02040502050405020303" pitchFamily="18" charset="0"/>
            </a:endParaRPr>
          </a:p>
        </p:txBody>
      </p:sp>
      <p:pic>
        <p:nvPicPr>
          <p:cNvPr id="1026" name="Picture 2" descr="H:\SUH\field visit\BGP_TP_1.jpg"/>
          <p:cNvPicPr>
            <a:picLocks noChangeAspect="1" noChangeArrowheads="1"/>
          </p:cNvPicPr>
          <p:nvPr/>
        </p:nvPicPr>
        <p:blipFill>
          <a:blip r:embed="rId2"/>
          <a:srcRect/>
          <a:stretch>
            <a:fillRect/>
          </a:stretch>
        </p:blipFill>
        <p:spPr bwMode="auto">
          <a:xfrm>
            <a:off x="496638" y="719037"/>
            <a:ext cx="5276365" cy="5598635"/>
          </a:xfrm>
          <a:prstGeom prst="rect">
            <a:avLst/>
          </a:prstGeom>
          <a:noFill/>
        </p:spPr>
      </p:pic>
      <p:pic>
        <p:nvPicPr>
          <p:cNvPr id="1027" name="Picture 3" descr="H:\SUH\field visit\BGP_TP_2.jpg"/>
          <p:cNvPicPr>
            <a:picLocks noChangeAspect="1" noChangeArrowheads="1"/>
          </p:cNvPicPr>
          <p:nvPr/>
        </p:nvPicPr>
        <p:blipFill>
          <a:blip r:embed="rId3"/>
          <a:srcRect/>
          <a:stretch>
            <a:fillRect/>
          </a:stretch>
        </p:blipFill>
        <p:spPr bwMode="auto">
          <a:xfrm>
            <a:off x="5880537" y="740979"/>
            <a:ext cx="5833241" cy="5580993"/>
          </a:xfrm>
          <a:prstGeom prst="rect">
            <a:avLst/>
          </a:prstGeom>
          <a:noFill/>
        </p:spPr>
      </p:pic>
    </p:spTree>
    <p:extLst>
      <p:ext uri="{BB962C8B-B14F-4D97-AF65-F5344CB8AC3E}">
        <p14:creationId xmlns="" xmlns:p14="http://schemas.microsoft.com/office/powerpoint/2010/main" val="3652477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9857" y="234245"/>
            <a:ext cx="11146972" cy="369332"/>
          </a:xfrm>
          <a:prstGeom prst="rect">
            <a:avLst/>
          </a:prstGeom>
        </p:spPr>
        <p:txBody>
          <a:bodyPr wrap="square">
            <a:spAutoFit/>
          </a:bodyPr>
          <a:lstStyle/>
          <a:p>
            <a:pPr algn="ctr"/>
            <a:r>
              <a:rPr lang="en-US" b="1" u="sng" dirty="0">
                <a:latin typeface="Georgia" pitchFamily="18" charset="0"/>
              </a:rPr>
              <a:t>Table 1: Status on new SUH sanctioned under DAY-NULM</a:t>
            </a:r>
            <a:endParaRPr lang="en-US" u="sng" dirty="0"/>
          </a:p>
        </p:txBody>
      </p:sp>
      <p:graphicFrame>
        <p:nvGraphicFramePr>
          <p:cNvPr id="4" name="Table 3"/>
          <p:cNvGraphicFramePr>
            <a:graphicFrameLocks noGrp="1"/>
          </p:cNvGraphicFramePr>
          <p:nvPr/>
        </p:nvGraphicFramePr>
        <p:xfrm>
          <a:off x="753837" y="624571"/>
          <a:ext cx="10776855" cy="5937622"/>
        </p:xfrm>
        <a:graphic>
          <a:graphicData uri="http://schemas.openxmlformats.org/drawingml/2006/table">
            <a:tbl>
              <a:tblPr/>
              <a:tblGrid>
                <a:gridCol w="665530"/>
                <a:gridCol w="158320"/>
                <a:gridCol w="1725071"/>
                <a:gridCol w="5397649"/>
                <a:gridCol w="2830285"/>
              </a:tblGrid>
              <a:tr h="405502">
                <a:tc>
                  <a:txBody>
                    <a:bodyPr/>
                    <a:lstStyle/>
                    <a:p>
                      <a:pPr algn="ctr" fontAlgn="ctr"/>
                      <a:r>
                        <a:rPr lang="en-IN" sz="1800" b="1" i="0" u="none" strike="noStrike" dirty="0" err="1">
                          <a:solidFill>
                            <a:srgbClr val="000000"/>
                          </a:solidFill>
                          <a:latin typeface="Times New Roman"/>
                        </a:rPr>
                        <a:t>Sl</a:t>
                      </a:r>
                      <a:r>
                        <a:rPr lang="en-IN" sz="1800" b="1" i="0" u="none" strike="noStrike" dirty="0">
                          <a:solidFill>
                            <a:srgbClr val="000000"/>
                          </a:solidFill>
                          <a:latin typeface="Times New Roman"/>
                        </a:rPr>
                        <a:t> No:</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gridSpan="2">
                  <a:txBody>
                    <a:bodyPr/>
                    <a:lstStyle/>
                    <a:p>
                      <a:pPr algn="ctr" fontAlgn="ctr"/>
                      <a:r>
                        <a:rPr lang="en-IN" sz="1800" b="1" i="0" u="none" strike="noStrike">
                          <a:solidFill>
                            <a:srgbClr val="000000"/>
                          </a:solidFill>
                          <a:latin typeface="Times New Roman"/>
                        </a:rPr>
                        <a:t>Name of ULB</a:t>
                      </a:r>
                      <a:endParaRPr lang="en-US" sz="18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hMerge="1">
                  <a:txBody>
                    <a:bodyPr/>
                    <a:lstStyle/>
                    <a:p>
                      <a:pPr algn="ctr" fontAlgn="ctr"/>
                      <a:endParaRPr lang="en-US" sz="1800" b="1" i="0" u="none" strike="noStrike">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IN" sz="1800" b="1" i="0" u="none" strike="noStrike" dirty="0">
                          <a:solidFill>
                            <a:srgbClr val="000000"/>
                          </a:solidFill>
                          <a:latin typeface="Times New Roman"/>
                        </a:rPr>
                        <a:t>No. of SUH sanctioned</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c>
                  <a:txBody>
                    <a:bodyPr/>
                    <a:lstStyle/>
                    <a:p>
                      <a:pPr algn="ctr" fontAlgn="ctr"/>
                      <a:r>
                        <a:rPr lang="en-IN" sz="1800" b="1" i="0" u="none" strike="noStrike" dirty="0">
                          <a:solidFill>
                            <a:srgbClr val="000000"/>
                          </a:solidFill>
                          <a:latin typeface="Times New Roman"/>
                        </a:rPr>
                        <a:t>Status - 2019</a:t>
                      </a:r>
                      <a:endParaRPr lang="en-US" sz="1800" b="1" i="0"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FFD1"/>
                    </a:solidFill>
                  </a:tcPr>
                </a:tc>
              </a:tr>
              <a:tr h="202750">
                <a:tc gridSpan="5">
                  <a:txBody>
                    <a:bodyPr/>
                    <a:lstStyle/>
                    <a:p>
                      <a:pPr algn="ctr" fontAlgn="ctr"/>
                      <a:r>
                        <a:rPr lang="en-US" sz="1600" b="1" i="0" u="none" strike="noStrike" dirty="0">
                          <a:solidFill>
                            <a:srgbClr val="000000"/>
                          </a:solidFill>
                          <a:latin typeface="Times New Roman"/>
                        </a:rPr>
                        <a:t>Operational SUH: 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Hajipur</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dirty="0">
                          <a:solidFill>
                            <a:srgbClr val="000000"/>
                          </a:solidFill>
                          <a:latin typeface="Times New Roman" pitchFamily="18" charset="0"/>
                          <a:cs typeface="Times New Roman" pitchFamily="18" charset="0"/>
                        </a:rPr>
                        <a:t>Operational</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Supaul</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Arwal</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Biharsharif</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Sitamarhi</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Gaya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Sasaram</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Madhepura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Bhabua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Arrah</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 </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Buxar</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dirty="0">
                          <a:solidFill>
                            <a:srgbClr val="000000"/>
                          </a:solidFill>
                          <a:latin typeface="Times New Roman" pitchFamily="18" charset="0"/>
                          <a:cs typeface="Times New Roman" pitchFamily="18" charset="0"/>
                        </a:rPr>
                        <a:t>1</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 </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Lakhisarai</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kern="1200">
                          <a:solidFill>
                            <a:srgbClr val="000000"/>
                          </a:solidFill>
                          <a:latin typeface="Times New Roman" pitchFamily="18" charset="0"/>
                          <a:cs typeface="Times New Roman" pitchFamily="18" charset="0"/>
                        </a:rPr>
                        <a:t>Operational </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a:solidFill>
                            <a:srgbClr val="000000"/>
                          </a:solidFill>
                          <a:latin typeface="Times New Roman" pitchFamily="18" charset="0"/>
                          <a:cs typeface="Times New Roman" pitchFamily="18" charset="0"/>
                        </a:rPr>
                        <a:t>Kishanganj</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Times New Roman" pitchFamily="18" charset="0"/>
                          <a:cs typeface="Times New Roman" pitchFamily="18" charset="0"/>
                        </a:rPr>
                        <a:t>Operational </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Purnia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dirty="0">
                          <a:solidFill>
                            <a:srgbClr val="000000"/>
                          </a:solidFill>
                          <a:latin typeface="Times New Roman" pitchFamily="18" charset="0"/>
                          <a:cs typeface="Times New Roman" pitchFamily="18" charset="0"/>
                        </a:rPr>
                        <a:t>2</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kern="1200">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Araria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kern="1200">
                          <a:solidFill>
                            <a:srgbClr val="000000"/>
                          </a:solidFill>
                          <a:latin typeface="Times New Roman" pitchFamily="18" charset="0"/>
                          <a:cs typeface="Times New Roman" pitchFamily="18" charset="0"/>
                        </a:rPr>
                        <a:t>Operational </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Banka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kern="1200">
                          <a:solidFill>
                            <a:srgbClr val="000000"/>
                          </a:solidFill>
                          <a:latin typeface="Times New Roman" pitchFamily="18" charset="0"/>
                          <a:cs typeface="Times New Roman" pitchFamily="18" charset="0"/>
                        </a:rPr>
                        <a:t>Operational </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Bhagalpur</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600" b="1" i="0" u="none" strike="noStrike">
                          <a:solidFill>
                            <a:srgbClr val="000000"/>
                          </a:solidFill>
                          <a:latin typeface="Times New Roman" pitchFamily="18" charset="0"/>
                          <a:cs typeface="Times New Roman" pitchFamily="18" charset="0"/>
                        </a:rPr>
                        <a:t>Operational </a:t>
                      </a:r>
                      <a:endParaRPr lang="en-US" sz="1600" b="1" i="0" u="none" strike="noStrike">
                        <a:solidFill>
                          <a:srgbClr val="000000"/>
                        </a:solidFill>
                        <a:latin typeface="Times New Roman" pitchFamily="18" charset="0"/>
                        <a:cs typeface="Times New Roman" pitchFamily="18"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Muzaffarpur</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1" i="0" u="none" strike="noStrike" kern="1200">
                          <a:solidFill>
                            <a:srgbClr val="000000"/>
                          </a:solidFill>
                          <a:latin typeface="Times New Roman" pitchFamily="18" charset="0"/>
                          <a:cs typeface="Times New Roman" pitchFamily="18" charset="0"/>
                        </a:rPr>
                        <a:t>1</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1" i="0" u="none" strike="noStrike" kern="1200">
                          <a:solidFill>
                            <a:srgbClr val="000000"/>
                          </a:solidFill>
                          <a:latin typeface="Times New Roman" pitchFamily="18" charset="0"/>
                          <a:cs typeface="Times New Roman" pitchFamily="18" charset="0"/>
                        </a:rPr>
                        <a:t>Operational</a:t>
                      </a:r>
                      <a:endParaRPr lang="en-US" sz="1600" b="1" i="0" u="none" strike="noStrike">
                        <a:solidFill>
                          <a:srgbClr val="000000"/>
                        </a:solidFill>
                        <a:latin typeface="Times New Roman" pitchFamily="18" charset="0"/>
                        <a:cs typeface="Times New Roman"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Sheikhpura</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Times New Roman" pitchFamily="18" charset="0"/>
                          <a:cs typeface="Times New Roman" pitchFamily="18" charset="0"/>
                        </a:rPr>
                        <a:t>Operational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kern="1200">
                          <a:solidFill>
                            <a:srgbClr val="000000"/>
                          </a:solidFill>
                          <a:latin typeface="Times New Roman" pitchFamily="18" charset="0"/>
                          <a:cs typeface="Times New Roman" pitchFamily="18" charset="0"/>
                        </a:rPr>
                        <a:t>Bettiah</a:t>
                      </a:r>
                      <a:endParaRPr lang="en-US" sz="1600" b="1" i="0" u="none" strike="noStrike">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Times New Roman" pitchFamily="18" charset="0"/>
                          <a:cs typeface="Times New Roman" pitchFamily="18" charset="0"/>
                        </a:rPr>
                        <a:t>Operational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9399">
                <a:tc gridSpan="2">
                  <a:txBody>
                    <a:bodyPr/>
                    <a:lstStyle/>
                    <a:p>
                      <a:pPr algn="ctr" fontAlgn="b"/>
                      <a:r>
                        <a:rPr lang="en-US" sz="1600" b="1" i="0" u="none" strike="noStrike">
                          <a:solidFill>
                            <a:srgbClr val="000000"/>
                          </a:solidFill>
                          <a:latin typeface="Times New Roman" pitchFamily="18" charset="0"/>
                          <a:cs typeface="Times New Roman" pitchFamily="18" charset="0"/>
                        </a:rPr>
                        <a:t>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en-IN" sz="1600" b="1" i="0" u="none" strike="noStrike" dirty="0" err="1">
                          <a:solidFill>
                            <a:srgbClr val="000000"/>
                          </a:solidFill>
                          <a:latin typeface="Times New Roman" pitchFamily="18" charset="0"/>
                          <a:cs typeface="Times New Roman" pitchFamily="18" charset="0"/>
                        </a:rPr>
                        <a:t>Nawada</a:t>
                      </a:r>
                      <a:endParaRPr lang="en-US" sz="1600" b="1" i="0" u="none" strike="noStrike" dirty="0">
                        <a:solidFill>
                          <a:srgbClr val="000000"/>
                        </a:solidFill>
                        <a:latin typeface="Times New Roman" pitchFamily="18" charset="0"/>
                        <a:cs typeface="Times New Roman"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Times New Roman" pitchFamily="18" charset="0"/>
                          <a:cs typeface="Times New Roman"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imes New Roman" pitchFamily="18" charset="0"/>
                          <a:cs typeface="Times New Roman" pitchFamily="18" charset="0"/>
                        </a:rPr>
                        <a:t>Operational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 xmlns:p14="http://schemas.microsoft.com/office/powerpoint/2010/main" val="4223928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23233</TotalTime>
  <Words>1640</Words>
  <Application>Microsoft Office PowerPoint</Application>
  <PresentationFormat>Custom</PresentationFormat>
  <Paragraphs>444</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Deendayal Antyodaya Yojana National Urban Livelihoods Mission Bihar   City Mission Manager Review Meeting</vt:lpstr>
      <vt:lpstr>Points for Discussion:</vt:lpstr>
      <vt:lpstr>Points for Discussion:</vt:lpstr>
      <vt:lpstr>Points for Discussion:</vt:lpstr>
      <vt:lpstr>Points for Discussion:</vt:lpstr>
      <vt:lpstr>Points for Discussion:</vt:lpstr>
      <vt:lpstr>Points for Discussion:</vt:lpstr>
      <vt:lpstr>Bhagalpur SUH Pics   (Tatarpur Godown):</vt:lpstr>
      <vt:lpstr>Slide 9</vt:lpstr>
      <vt:lpstr>Slide 10</vt:lpstr>
      <vt:lpstr>Slide 11</vt:lpstr>
      <vt:lpstr>Slide 12</vt:lpstr>
      <vt:lpstr>Slide 13</vt:lpstr>
      <vt:lpstr>Thank You….</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of Saubhagya and Gram Swaraj Abhiyaan</dc:title>
  <dc:creator>Debasis Mohapatra</dc:creator>
  <cp:lastModifiedBy>DAY SULM BIHAR</cp:lastModifiedBy>
  <cp:revision>1508</cp:revision>
  <cp:lastPrinted>2018-07-24T12:59:40Z</cp:lastPrinted>
  <dcterms:created xsi:type="dcterms:W3CDTF">2018-04-24T11:13:00Z</dcterms:created>
  <dcterms:modified xsi:type="dcterms:W3CDTF">2019-03-30T04:22:06Z</dcterms:modified>
</cp:coreProperties>
</file>