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theme/themeOverride12.xml" ContentType="application/vnd.openxmlformats-officedocument.themeOverr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Layouts/slideLayout6.xml" ContentType="application/vnd.openxmlformats-officedocument.presentationml.slideLayout+xml"/>
  <Override PartName="/ppt/theme/themeOverride5.xml" ContentType="application/vnd.openxmlformats-officedocument.themeOverrid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theme/themeOverride3.xml" ContentType="application/vnd.openxmlformats-officedocument.themeOverr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Default Extension="docx" ContentType="application/vnd.openxmlformats-officedocument.wordprocessingml.document"/>
  <Override PartName="/ppt/theme/themeOverride1.xml" ContentType="application/vnd.openxmlformats-officedocument.themeOverr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theme/themeOverride19.xml" ContentType="application/vnd.openxmlformats-officedocument.themeOverride+xml"/>
  <Override PartName="/ppt/theme/themeOverride17.xml" ContentType="application/vnd.openxmlformats-officedocument.themeOverride+xml"/>
  <Override PartName="/ppt/theme/themeOverride15.xml" ContentType="application/vnd.openxmlformats-officedocument.themeOverride+xml"/>
  <Override PartName="/ppt/notesSlides/notesSlide7.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theme/themeOverride13.xml" ContentType="application/vnd.openxmlformats-officedocument.themeOverride+xml"/>
  <Override PartName="/ppt/theme/themeOverride22.xml" ContentType="application/vnd.openxmlformats-officedocument.themeOverride+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theme/themeOverride8.xml" ContentType="application/vnd.openxmlformats-officedocument.themeOverride+xml"/>
  <Override PartName="/ppt/theme/themeOverride11.xml" ContentType="application/vnd.openxmlformats-officedocument.themeOverride+xml"/>
  <Override PartName="/ppt/theme/themeOverride20.xml" ContentType="application/vnd.openxmlformats-officedocument.themeOverr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theme/themeOverride6.xml" ContentType="application/vnd.openxmlformats-officedocument.themeOverr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theme/themeOverride4.xml" ContentType="application/vnd.openxmlformats-officedocument.themeOverr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theme/themeOverride2.xml" ContentType="application/vnd.openxmlformats-officedocument.themeOverr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Override PartName="/ppt/theme/themeOverride18.xml" ContentType="application/vnd.openxmlformats-officedocument.themeOverride+xml"/>
  <Override PartName="/ppt/theme/themeOverride16.xml" ContentType="application/vnd.openxmlformats-officedocument.themeOverr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ppt/theme/themeOverride9.xml" ContentType="application/vnd.openxmlformats-officedocument.themeOverride+xml"/>
  <Override PartName="/ppt/theme/themeOverride14.xml" ContentType="application/vnd.openxmlformats-officedocument.themeOverr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theme/themeOverride7.xml" ContentType="application/vnd.openxmlformats-officedocument.themeOverride+xml"/>
  <Override PartName="/ppt/theme/themeOverride21.xml" ContentType="application/vnd.openxmlformats-officedocument.themeOverride+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theme/themeOverride10.xml" ContentType="application/vnd.openxmlformats-officedocument.themeOverr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0" r:id="rId1"/>
  </p:sldMasterIdLst>
  <p:notesMasterIdLst>
    <p:notesMasterId r:id="rId47"/>
  </p:notesMasterIdLst>
  <p:handoutMasterIdLst>
    <p:handoutMasterId r:id="rId48"/>
  </p:handoutMasterIdLst>
  <p:sldIdLst>
    <p:sldId id="256" r:id="rId2"/>
    <p:sldId id="266" r:id="rId3"/>
    <p:sldId id="315" r:id="rId4"/>
    <p:sldId id="316" r:id="rId5"/>
    <p:sldId id="264" r:id="rId6"/>
    <p:sldId id="267" r:id="rId7"/>
    <p:sldId id="259" r:id="rId8"/>
    <p:sldId id="269" r:id="rId9"/>
    <p:sldId id="300" r:id="rId10"/>
    <p:sldId id="301" r:id="rId11"/>
    <p:sldId id="302" r:id="rId12"/>
    <p:sldId id="303" r:id="rId13"/>
    <p:sldId id="304" r:id="rId14"/>
    <p:sldId id="305" r:id="rId15"/>
    <p:sldId id="306" r:id="rId16"/>
    <p:sldId id="307" r:id="rId17"/>
    <p:sldId id="308" r:id="rId18"/>
    <p:sldId id="309" r:id="rId19"/>
    <p:sldId id="310" r:id="rId20"/>
    <p:sldId id="311" r:id="rId21"/>
    <p:sldId id="312" r:id="rId22"/>
    <p:sldId id="313" r:id="rId23"/>
    <p:sldId id="314" r:id="rId24"/>
    <p:sldId id="293" r:id="rId25"/>
    <p:sldId id="295" r:id="rId26"/>
    <p:sldId id="296" r:id="rId27"/>
    <p:sldId id="297" r:id="rId28"/>
    <p:sldId id="291" r:id="rId29"/>
    <p:sldId id="298" r:id="rId30"/>
    <p:sldId id="290" r:id="rId31"/>
    <p:sldId id="280" r:id="rId32"/>
    <p:sldId id="325" r:id="rId33"/>
    <p:sldId id="324" r:id="rId34"/>
    <p:sldId id="277" r:id="rId35"/>
    <p:sldId id="283" r:id="rId36"/>
    <p:sldId id="284" r:id="rId37"/>
    <p:sldId id="285" r:id="rId38"/>
    <p:sldId id="286" r:id="rId39"/>
    <p:sldId id="287" r:id="rId40"/>
    <p:sldId id="319" r:id="rId41"/>
    <p:sldId id="320" r:id="rId42"/>
    <p:sldId id="321" r:id="rId43"/>
    <p:sldId id="322" r:id="rId44"/>
    <p:sldId id="323" r:id="rId45"/>
    <p:sldId id="317" r:id="rId46"/>
  </p:sldIdLst>
  <p:sldSz cx="9144000" cy="6858000" type="screen4x3"/>
  <p:notesSz cx="9388475" cy="7102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03" d="100"/>
          <a:sy n="103" d="100"/>
        </p:scale>
        <p:origin x="-204" y="-84"/>
      </p:cViewPr>
      <p:guideLst>
        <p:guide orient="horz" pos="2880"/>
        <p:guide pos="216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51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sz="quarter" idx="1"/>
          </p:nvPr>
        </p:nvSpPr>
        <p:spPr>
          <a:xfrm>
            <a:off x="5318506" y="0"/>
            <a:ext cx="4068339" cy="355124"/>
          </a:xfrm>
          <a:prstGeom prst="rect">
            <a:avLst/>
          </a:prstGeom>
        </p:spPr>
        <p:txBody>
          <a:bodyPr vert="horz" lIns="94229" tIns="47114" rIns="94229" bIns="47114" rtlCol="0"/>
          <a:lstStyle>
            <a:lvl1pPr algn="r">
              <a:defRPr sz="1200"/>
            </a:lvl1pPr>
          </a:lstStyle>
          <a:p>
            <a:fld id="{B81423B1-F497-4A01-90F7-04CFA396EBCA}" type="datetimeFigureOut">
              <a:rPr lang="en-US" smtClean="0"/>
              <a:pPr/>
              <a:t>30-Aug-19</a:t>
            </a:fld>
            <a:endParaRPr lang="en-US"/>
          </a:p>
        </p:txBody>
      </p:sp>
      <p:sp>
        <p:nvSpPr>
          <p:cNvPr id="4" name="Footer Placeholder 3"/>
          <p:cNvSpPr>
            <a:spLocks noGrp="1"/>
          </p:cNvSpPr>
          <p:nvPr>
            <p:ph type="ftr" sz="quarter" idx="2"/>
          </p:nvPr>
        </p:nvSpPr>
        <p:spPr>
          <a:xfrm>
            <a:off x="0" y="6745708"/>
            <a:ext cx="4068339" cy="355124"/>
          </a:xfrm>
          <a:prstGeom prst="rect">
            <a:avLst/>
          </a:prstGeom>
        </p:spPr>
        <p:txBody>
          <a:bodyPr vert="horz" lIns="94229" tIns="47114" rIns="94229" bIns="47114" rtlCol="0" anchor="b"/>
          <a:lstStyle>
            <a:lvl1pPr algn="l">
              <a:defRPr sz="1200"/>
            </a:lvl1pPr>
          </a:lstStyle>
          <a:p>
            <a:endParaRPr lang="en-US"/>
          </a:p>
        </p:txBody>
      </p:sp>
      <p:sp>
        <p:nvSpPr>
          <p:cNvPr id="5" name="Slide Number Placeholder 4"/>
          <p:cNvSpPr>
            <a:spLocks noGrp="1"/>
          </p:cNvSpPr>
          <p:nvPr>
            <p:ph type="sldNum" sz="quarter" idx="3"/>
          </p:nvPr>
        </p:nvSpPr>
        <p:spPr>
          <a:xfrm>
            <a:off x="5318506" y="6745708"/>
            <a:ext cx="4068339" cy="355124"/>
          </a:xfrm>
          <a:prstGeom prst="rect">
            <a:avLst/>
          </a:prstGeom>
        </p:spPr>
        <p:txBody>
          <a:bodyPr vert="horz" lIns="94229" tIns="47114" rIns="94229" bIns="47114" rtlCol="0" anchor="b"/>
          <a:lstStyle>
            <a:lvl1pPr algn="r">
              <a:defRPr sz="1200"/>
            </a:lvl1pPr>
          </a:lstStyle>
          <a:p>
            <a:fld id="{6BE963B7-DECC-46D7-8966-36B6744137E4}" type="slidenum">
              <a:rPr lang="en-US" smtClean="0"/>
              <a:pPr/>
              <a:t>‹#›</a:t>
            </a:fld>
            <a:endParaRPr lang="en-US"/>
          </a:p>
        </p:txBody>
      </p:sp>
    </p:spTree>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068339" cy="3551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5318506" y="0"/>
            <a:ext cx="4068339" cy="355124"/>
          </a:xfrm>
          <a:prstGeom prst="rect">
            <a:avLst/>
          </a:prstGeom>
        </p:spPr>
        <p:txBody>
          <a:bodyPr vert="horz" lIns="94229" tIns="47114" rIns="94229" bIns="47114" rtlCol="0"/>
          <a:lstStyle>
            <a:lvl1pPr algn="r">
              <a:defRPr sz="1200"/>
            </a:lvl1pPr>
          </a:lstStyle>
          <a:p>
            <a:fld id="{E9F56B0E-F0C0-4465-A41A-A5C9FD7D0BF0}" type="datetimeFigureOut">
              <a:rPr lang="en-US" smtClean="0"/>
              <a:pPr/>
              <a:t>30-Aug-19</a:t>
            </a:fld>
            <a:endParaRPr lang="en-US"/>
          </a:p>
        </p:txBody>
      </p:sp>
      <p:sp>
        <p:nvSpPr>
          <p:cNvPr id="4" name="Slide Image Placeholder 3"/>
          <p:cNvSpPr>
            <a:spLocks noGrp="1" noRot="1" noChangeAspect="1"/>
          </p:cNvSpPr>
          <p:nvPr>
            <p:ph type="sldImg" idx="2"/>
          </p:nvPr>
        </p:nvSpPr>
        <p:spPr>
          <a:xfrm>
            <a:off x="2919413" y="533400"/>
            <a:ext cx="3549650" cy="266223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938848" y="3373676"/>
            <a:ext cx="7510780" cy="3196114"/>
          </a:xfrm>
          <a:prstGeom prst="rect">
            <a:avLst/>
          </a:prstGeom>
        </p:spPr>
        <p:txBody>
          <a:bodyPr vert="horz" lIns="94229" tIns="47114" rIns="94229" bIns="47114"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745708"/>
            <a:ext cx="4068339" cy="3551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5318506" y="6745708"/>
            <a:ext cx="4068339" cy="355124"/>
          </a:xfrm>
          <a:prstGeom prst="rect">
            <a:avLst/>
          </a:prstGeom>
        </p:spPr>
        <p:txBody>
          <a:bodyPr vert="horz" lIns="94229" tIns="47114" rIns="94229" bIns="47114" rtlCol="0" anchor="b"/>
          <a:lstStyle>
            <a:lvl1pPr algn="r">
              <a:defRPr sz="1200"/>
            </a:lvl1pPr>
          </a:lstStyle>
          <a:p>
            <a:fld id="{E79D1932-34C3-4AE9-9394-77F4B178C199}" type="slidenum">
              <a:rPr lang="en-US" smtClean="0"/>
              <a:pPr/>
              <a:t>‹#›</a:t>
            </a:fld>
            <a:endParaRPr lang="en-US"/>
          </a:p>
        </p:txBody>
      </p:sp>
    </p:spTree>
  </p:cSld>
  <p:clrMap bg1="lt1" tx1="dk1" bg2="lt2" tx2="dk2" accent1="accent1" accent2="accent2" accent3="accent3" accent4="accent4" accent5="accent5" accent6="accent6" hlink="hlink" folHlink="folHlink"/>
  <p:hf hdr="0"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79D1932-34C3-4AE9-9394-77F4B178C199}" type="slidenum">
              <a:rPr lang="en-US" smtClean="0"/>
              <a:pPr/>
              <a:t>1</a:t>
            </a:fld>
            <a:endParaRPr lang="en-US"/>
          </a:p>
        </p:txBody>
      </p:sp>
      <p:sp>
        <p:nvSpPr>
          <p:cNvPr id="5" name="Date Placeholder 4"/>
          <p:cNvSpPr>
            <a:spLocks noGrp="1"/>
          </p:cNvSpPr>
          <p:nvPr>
            <p:ph type="dt" idx="11"/>
          </p:nvPr>
        </p:nvSpPr>
        <p:spPr/>
        <p:txBody>
          <a:bodyPr/>
          <a:lstStyle/>
          <a:p>
            <a:fld id="{E9F56B0E-F0C0-4465-A41A-A5C9FD7D0BF0}" type="datetimeFigureOut">
              <a:rPr lang="en-US" smtClean="0"/>
              <a:pPr/>
              <a:t>30-Aug-19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1B018445-4F9F-45C9-AFBD-63FBB44D7554}" type="slidenum">
              <a:rPr lang="en-GB" altLang="en-GB" smtClean="0"/>
              <a:pPr>
                <a:defRPr/>
              </a:pPr>
              <a:t>2</a:t>
            </a:fld>
            <a:endParaRPr lang="en-GB" altLang="en-GB"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GB" altLang="en-US" smtClean="0"/>
          </a:p>
        </p:txBody>
      </p:sp>
      <p:sp>
        <p:nvSpPr>
          <p:cNvPr id="5" name="Date Placeholder 4"/>
          <p:cNvSpPr>
            <a:spLocks noGrp="1"/>
          </p:cNvSpPr>
          <p:nvPr>
            <p:ph type="dt" idx="10"/>
          </p:nvPr>
        </p:nvSpPr>
        <p:spPr/>
        <p:txBody>
          <a:bodyPr/>
          <a:lstStyle/>
          <a:p>
            <a:fld id="{E9F56B0E-F0C0-4465-A41A-A5C9FD7D0BF0}" type="datetimeFigureOut">
              <a:rPr lang="en-US" smtClean="0"/>
              <a:pPr/>
              <a:t>30-Aug-19</a:t>
            </a:fld>
            <a:endParaRPr lang="en-US"/>
          </a:p>
        </p:txBody>
      </p:sp>
    </p:spTree>
    <p:extLst>
      <p:ext uri="{BB962C8B-B14F-4D97-AF65-F5344CB8AC3E}">
        <p14:creationId xmlns:p14="http://schemas.microsoft.com/office/powerpoint/2010/main" xmlns="" val="31379669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1B018445-4F9F-45C9-AFBD-63FBB44D7554}" type="slidenum">
              <a:rPr lang="en-GB" altLang="en-GB" smtClean="0"/>
              <a:pPr>
                <a:defRPr/>
              </a:pPr>
              <a:t>3</a:t>
            </a:fld>
            <a:endParaRPr lang="en-GB" altLang="en-GB"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GB" altLang="en-US" smtClean="0"/>
          </a:p>
        </p:txBody>
      </p:sp>
      <p:sp>
        <p:nvSpPr>
          <p:cNvPr id="5" name="Date Placeholder 4"/>
          <p:cNvSpPr>
            <a:spLocks noGrp="1"/>
          </p:cNvSpPr>
          <p:nvPr>
            <p:ph type="dt" idx="10"/>
          </p:nvPr>
        </p:nvSpPr>
        <p:spPr/>
        <p:txBody>
          <a:bodyPr/>
          <a:lstStyle/>
          <a:p>
            <a:fld id="{E9F56B0E-F0C0-4465-A41A-A5C9FD7D0BF0}" type="datetimeFigureOut">
              <a:rPr lang="en-US" smtClean="0"/>
              <a:pPr/>
              <a:t>30-Aug-19</a:t>
            </a:fld>
            <a:endParaRPr lang="en-US"/>
          </a:p>
        </p:txBody>
      </p:sp>
    </p:spTree>
    <p:extLst>
      <p:ext uri="{BB962C8B-B14F-4D97-AF65-F5344CB8AC3E}">
        <p14:creationId xmlns:p14="http://schemas.microsoft.com/office/powerpoint/2010/main" xmlns="" val="3137966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p:txBody>
          <a:bodyPr/>
          <a:lstStyle/>
          <a:p>
            <a:pPr>
              <a:defRPr/>
            </a:pPr>
            <a:fld id="{1B018445-4F9F-45C9-AFBD-63FBB44D7554}" type="slidenum">
              <a:rPr lang="en-GB" altLang="en-GB" smtClean="0"/>
              <a:pPr>
                <a:defRPr/>
              </a:pPr>
              <a:t>4</a:t>
            </a:fld>
            <a:endParaRPr lang="en-GB" altLang="en-GB" smtClean="0"/>
          </a:p>
        </p:txBody>
      </p:sp>
      <p:sp>
        <p:nvSpPr>
          <p:cNvPr id="21507" name="Rectangle 2"/>
          <p:cNvSpPr>
            <a:spLocks noGrp="1" noRot="1" noChangeAspect="1" noChangeArrowheads="1" noTextEdit="1"/>
          </p:cNvSpPr>
          <p:nvPr>
            <p:ph type="sldImg"/>
          </p:nvPr>
        </p:nvSpPr>
        <p:spPr>
          <a:ln/>
        </p:spPr>
      </p:sp>
      <p:sp>
        <p:nvSpPr>
          <p:cNvPr id="21508" name="Rectangle 3"/>
          <p:cNvSpPr>
            <a:spLocks noGrp="1" noChangeArrowheads="1"/>
          </p:cNvSpPr>
          <p:nvPr>
            <p:ph type="body" idx="1"/>
          </p:nvPr>
        </p:nvSpPr>
        <p:spPr>
          <a:noFill/>
          <a:ln/>
        </p:spPr>
        <p:txBody>
          <a:bodyPr/>
          <a:lstStyle/>
          <a:p>
            <a:endParaRPr lang="en-GB" altLang="en-US" smtClean="0"/>
          </a:p>
        </p:txBody>
      </p:sp>
      <p:sp>
        <p:nvSpPr>
          <p:cNvPr id="5" name="Date Placeholder 4"/>
          <p:cNvSpPr>
            <a:spLocks noGrp="1"/>
          </p:cNvSpPr>
          <p:nvPr>
            <p:ph type="dt" idx="10"/>
          </p:nvPr>
        </p:nvSpPr>
        <p:spPr/>
        <p:txBody>
          <a:bodyPr/>
          <a:lstStyle/>
          <a:p>
            <a:fld id="{E9F56B0E-F0C0-4465-A41A-A5C9FD7D0BF0}" type="datetimeFigureOut">
              <a:rPr lang="en-US" smtClean="0"/>
              <a:pPr/>
              <a:t>30-Aug-19</a:t>
            </a:fld>
            <a:endParaRPr lang="en-US"/>
          </a:p>
        </p:txBody>
      </p:sp>
    </p:spTree>
    <p:extLst>
      <p:ext uri="{BB962C8B-B14F-4D97-AF65-F5344CB8AC3E}">
        <p14:creationId xmlns:p14="http://schemas.microsoft.com/office/powerpoint/2010/main" xmlns="" val="31379669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79D1932-34C3-4AE9-9394-77F4B178C199}" type="slidenum">
              <a:rPr lang="en-US" smtClean="0"/>
              <a:pPr/>
              <a:t>5</a:t>
            </a:fld>
            <a:endParaRPr lang="en-US"/>
          </a:p>
        </p:txBody>
      </p:sp>
      <p:sp>
        <p:nvSpPr>
          <p:cNvPr id="5" name="Date Placeholder 4"/>
          <p:cNvSpPr>
            <a:spLocks noGrp="1"/>
          </p:cNvSpPr>
          <p:nvPr>
            <p:ph type="dt" idx="11"/>
          </p:nvPr>
        </p:nvSpPr>
        <p:spPr/>
        <p:txBody>
          <a:bodyPr/>
          <a:lstStyle/>
          <a:p>
            <a:fld id="{E9F56B0E-F0C0-4465-A41A-A5C9FD7D0BF0}" type="datetimeFigureOut">
              <a:rPr lang="en-US" smtClean="0"/>
              <a:pPr/>
              <a:t>30-Aug-19</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Date Placeholder 3"/>
          <p:cNvSpPr>
            <a:spLocks noGrp="1"/>
          </p:cNvSpPr>
          <p:nvPr>
            <p:ph type="dt" idx="10"/>
          </p:nvPr>
        </p:nvSpPr>
        <p:spPr/>
        <p:txBody>
          <a:bodyPr/>
          <a:lstStyle/>
          <a:p>
            <a:fld id="{E9F56B0E-F0C0-4465-A41A-A5C9FD7D0BF0}" type="datetimeFigureOut">
              <a:rPr lang="en-US" smtClean="0"/>
              <a:pPr/>
              <a:t>30-Aug-19</a:t>
            </a:fld>
            <a:endParaRPr lang="en-US"/>
          </a:p>
        </p:txBody>
      </p:sp>
      <p:sp>
        <p:nvSpPr>
          <p:cNvPr id="5" name="Slide Number Placeholder 4"/>
          <p:cNvSpPr>
            <a:spLocks noGrp="1"/>
          </p:cNvSpPr>
          <p:nvPr>
            <p:ph type="sldNum" sz="quarter" idx="11"/>
          </p:nvPr>
        </p:nvSpPr>
        <p:spPr/>
        <p:txBody>
          <a:bodyPr/>
          <a:lstStyle/>
          <a:p>
            <a:fld id="{E79D1932-34C3-4AE9-9394-77F4B178C199}" type="slidenum">
              <a:rPr lang="en-US" smtClean="0"/>
              <a:pPr/>
              <a:t>28</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p:txBody>
          <a:bodyPr/>
          <a:lstStyle/>
          <a:p>
            <a:pPr>
              <a:defRPr/>
            </a:pPr>
            <a:fld id="{92E192B5-9A26-4B12-8518-189E27984785}" type="slidenum">
              <a:rPr lang="en-GB" altLang="en-GB" smtClean="0"/>
              <a:pPr>
                <a:defRPr/>
              </a:pPr>
              <a:t>41</a:t>
            </a:fld>
            <a:endParaRPr lang="en-GB" altLang="en-GB"/>
          </a:p>
        </p:txBody>
      </p:sp>
      <p:sp>
        <p:nvSpPr>
          <p:cNvPr id="23555" name="Rectangle 2"/>
          <p:cNvSpPr>
            <a:spLocks noGrp="1" noRot="1" noChangeAspect="1" noChangeArrowheads="1" noTextEdit="1"/>
          </p:cNvSpPr>
          <p:nvPr>
            <p:ph type="sldImg"/>
          </p:nvPr>
        </p:nvSpPr>
        <p:spPr>
          <a:ln/>
        </p:spPr>
      </p:sp>
      <p:sp>
        <p:nvSpPr>
          <p:cNvPr id="23556" name="Rectangle 3"/>
          <p:cNvSpPr>
            <a:spLocks noGrp="1" noChangeArrowheads="1"/>
          </p:cNvSpPr>
          <p:nvPr>
            <p:ph type="body" idx="1"/>
          </p:nvPr>
        </p:nvSpPr>
        <p:spPr>
          <a:noFill/>
          <a:ln/>
        </p:spPr>
        <p:txBody>
          <a:bodyPr/>
          <a:lstStyle/>
          <a:p>
            <a:endParaRPr lang="en-GB" altLang="en-US"/>
          </a:p>
        </p:txBody>
      </p:sp>
    </p:spTree>
    <p:extLst>
      <p:ext uri="{BB962C8B-B14F-4D97-AF65-F5344CB8AC3E}">
        <p14:creationId xmlns="" xmlns:p14="http://schemas.microsoft.com/office/powerpoint/2010/main" val="370290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06-Dec-18</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06-Dec-18</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06-Dec-18</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06-Dec-18</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06-Dec-18</a:t>
            </a:r>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06-Dec-18</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06-Dec-18</a:t>
            </a:r>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06-Dec-18</a:t>
            </a:r>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06-Dec-18</a:t>
            </a:r>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06-Dec-18</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06-Dec-18</a:t>
            </a:r>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a:t>
            </a:fld>
            <a:endParaRPr kumimoji="0"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06-Dec-18</a:t>
            </a:r>
            <a:endParaRPr lang="en-US">
              <a:solidFill>
                <a:schemeClr val="tx1">
                  <a:shade val="50000"/>
                </a:scheme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0" lang="en-US">
              <a:solidFill>
                <a:schemeClr val="tx1">
                  <a:shade val="50000"/>
                </a:scheme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E29E33-B620-47F9-BB04-8846C2A5AFCC}" type="slidenum">
              <a:rPr kumimoji="0" lang="en-US" smtClean="0"/>
              <a:pPr/>
              <a:t>‹#›</a:t>
            </a:fld>
            <a:endParaRPr kumimoji="0" lang="en-US" dirty="0">
              <a:solidFill>
                <a:schemeClr val="tx1">
                  <a:shade val="50000"/>
                </a:schemeClr>
              </a:solidFill>
            </a:endParaRPr>
          </a:p>
        </p:txBody>
      </p:sp>
    </p:spTree>
  </p:cSld>
  <p:clrMap bg1="lt1" tx1="dk1" bg2="lt2" tx2="dk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2.xml"/><Relationship Id="rId4" Type="http://schemas.openxmlformats.org/officeDocument/2006/relationships/image" Target="../media/image4.jpeg"/></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3.xml"/><Relationship Id="rId4" Type="http://schemas.openxmlformats.org/officeDocument/2006/relationships/image" Target="../media/image4.jpeg"/></Relationships>
</file>

<file path=ppt/slides/_rels/slide1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4.xml"/><Relationship Id="rId4" Type="http://schemas.openxmlformats.org/officeDocument/2006/relationships/image" Target="../media/image4.jpeg"/></Relationships>
</file>

<file path=ppt/slides/_rels/slide1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5.xml"/><Relationship Id="rId4" Type="http://schemas.openxmlformats.org/officeDocument/2006/relationships/image" Target="../media/image4.jpeg"/></Relationships>
</file>

<file path=ppt/slides/_rels/slide1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6.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7.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8.xml"/><Relationship Id="rId4" Type="http://schemas.openxmlformats.org/officeDocument/2006/relationships/image" Target="../media/image4.jpeg"/></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9.xml"/><Relationship Id="rId4" Type="http://schemas.openxmlformats.org/officeDocument/2006/relationships/image" Target="../media/image4.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0.xml"/><Relationship Id="rId4" Type="http://schemas.openxmlformats.org/officeDocument/2006/relationships/image" Target="../media/image4.jpeg"/></Relationships>
</file>

<file path=ppt/slides/_rels/slide1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1.xml"/><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2.xml"/><Relationship Id="rId4" Type="http://schemas.openxmlformats.org/officeDocument/2006/relationships/image" Target="../media/image4.jpe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3.xml"/><Relationship Id="rId4" Type="http://schemas.openxmlformats.org/officeDocument/2006/relationships/image" Target="../media/image4.jpe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4.xml"/><Relationship Id="rId4" Type="http://schemas.openxmlformats.org/officeDocument/2006/relationships/image" Target="../media/image4.jpeg"/></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5.xml"/><Relationship Id="rId4" Type="http://schemas.openxmlformats.org/officeDocument/2006/relationships/image" Target="../media/image4.jpeg"/></Relationships>
</file>

<file path=ppt/slides/_rels/slide2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6.xml"/><Relationship Id="rId4" Type="http://schemas.openxmlformats.org/officeDocument/2006/relationships/image" Target="../media/image4.jpe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7.xml"/><Relationship Id="rId4" Type="http://schemas.openxmlformats.org/officeDocument/2006/relationships/image" Target="../media/image4.jpeg"/></Relationships>
</file>

<file path=ppt/slides/_rels/slide2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8.xml"/><Relationship Id="rId4" Type="http://schemas.openxmlformats.org/officeDocument/2006/relationships/image" Target="../media/image4.jpeg"/></Relationships>
</file>

<file path=ppt/slides/_rels/slide2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9.xml"/><Relationship Id="rId4" Type="http://schemas.openxmlformats.org/officeDocument/2006/relationships/image" Target="../media/image4.jpe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package" Target="../embeddings/Microsoft_Office_Word_Document2.docx"/><Relationship Id="rId2" Type="http://schemas.openxmlformats.org/officeDocument/2006/relationships/vmlDrawing" Target="../drawings/vmlDrawing2.vml"/><Relationship Id="rId1" Type="http://schemas.openxmlformats.org/officeDocument/2006/relationships/themeOverride" Target="../theme/themeOverride20.xml"/><Relationship Id="rId6" Type="http://schemas.openxmlformats.org/officeDocument/2006/relationships/image" Target="../media/image4.jpeg"/><Relationship Id="rId5" Type="http://schemas.openxmlformats.org/officeDocument/2006/relationships/image" Target="../media/image42.png"/><Relationship Id="rId4" Type="http://schemas.openxmlformats.org/officeDocument/2006/relationships/notesSlide" Target="../notesSlides/notesSlide6.xml"/></Relationships>
</file>

<file path=ppt/slides/_rels/slide2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21.xml"/><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22.xml"/><Relationship Id="rId4" Type="http://schemas.openxmlformats.org/officeDocument/2006/relationships/image" Target="../media/image4.jpeg"/></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vmlDrawing" Target="../drawings/vmlDrawing1.vml"/><Relationship Id="rId5" Type="http://schemas.openxmlformats.org/officeDocument/2006/relationships/package" Target="../embeddings/Microsoft_Office_Word_Document1.docx"/><Relationship Id="rId4" Type="http://schemas.openxmlformats.org/officeDocument/2006/relationships/image" Target="../media/image2.jpeg"/></Relationships>
</file>

<file path=ppt/slides/_rels/slide40.xml.rels><?xml version="1.0" encoding="UTF-8" standalone="yes"?>
<Relationships xmlns="http://schemas.openxmlformats.org/package/2006/relationships"><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image" Target="../media/image47.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0.jpeg"/><Relationship Id="rId4" Type="http://schemas.openxmlformats.org/officeDocument/2006/relationships/image" Target="../media/image49.jpeg"/></Relationships>
</file>

<file path=ppt/slides/_rels/slide41.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3.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jpeg"/><Relationship Id="rId9" Type="http://schemas.openxmlformats.org/officeDocument/2006/relationships/image" Target="../media/image59.png"/></Relationships>
</file>

<file path=ppt/slides/_rels/slide42.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7.xml"/><Relationship Id="rId5" Type="http://schemas.openxmlformats.org/officeDocument/2006/relationships/image" Target="../media/image63.png"/><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 Id="rId5" Type="http://schemas.openxmlformats.org/officeDocument/2006/relationships/image" Target="../media/image67.jpeg"/><Relationship Id="rId4" Type="http://schemas.openxmlformats.org/officeDocument/2006/relationships/image" Target="../media/image66.jpeg"/></Relationships>
</file>

<file path=ppt/slides/_rels/slide44.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71.png"/><Relationship Id="rId5" Type="http://schemas.openxmlformats.org/officeDocument/2006/relationships/image" Target="../media/image70.jpeg"/><Relationship Id="rId10" Type="http://schemas.openxmlformats.org/officeDocument/2006/relationships/image" Target="../media/image75.png"/><Relationship Id="rId4" Type="http://schemas.openxmlformats.org/officeDocument/2006/relationships/image" Target="../media/image69.jpeg"/><Relationship Id="rId9" Type="http://schemas.openxmlformats.org/officeDocument/2006/relationships/image" Target="../media/image74.pn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image" Target="../media/image17.png"/><Relationship Id="rId18" Type="http://schemas.openxmlformats.org/officeDocument/2006/relationships/image" Target="../media/image22.png"/><Relationship Id="rId26" Type="http://schemas.openxmlformats.org/officeDocument/2006/relationships/image" Target="../media/image30.png"/><Relationship Id="rId3" Type="http://schemas.openxmlformats.org/officeDocument/2006/relationships/image" Target="../media/image7.png"/><Relationship Id="rId21" Type="http://schemas.openxmlformats.org/officeDocument/2006/relationships/image" Target="../media/image25.png"/><Relationship Id="rId34" Type="http://schemas.openxmlformats.org/officeDocument/2006/relationships/image" Target="../media/image38.png"/><Relationship Id="rId7" Type="http://schemas.openxmlformats.org/officeDocument/2006/relationships/image" Target="../media/image11.png"/><Relationship Id="rId12" Type="http://schemas.openxmlformats.org/officeDocument/2006/relationships/image" Target="../media/image16.png"/><Relationship Id="rId17" Type="http://schemas.openxmlformats.org/officeDocument/2006/relationships/image" Target="../media/image21.png"/><Relationship Id="rId25" Type="http://schemas.openxmlformats.org/officeDocument/2006/relationships/image" Target="../media/image29.png"/><Relationship Id="rId33" Type="http://schemas.openxmlformats.org/officeDocument/2006/relationships/image" Target="../media/image37.png"/><Relationship Id="rId38" Type="http://schemas.openxmlformats.org/officeDocument/2006/relationships/image" Target="../media/image4.jpeg"/><Relationship Id="rId2" Type="http://schemas.openxmlformats.org/officeDocument/2006/relationships/image" Target="../media/image6.png"/><Relationship Id="rId16" Type="http://schemas.openxmlformats.org/officeDocument/2006/relationships/image" Target="../media/image20.png"/><Relationship Id="rId20" Type="http://schemas.openxmlformats.org/officeDocument/2006/relationships/image" Target="../media/image24.pn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10.png"/><Relationship Id="rId11" Type="http://schemas.openxmlformats.org/officeDocument/2006/relationships/image" Target="../media/image15.png"/><Relationship Id="rId24" Type="http://schemas.openxmlformats.org/officeDocument/2006/relationships/image" Target="../media/image28.png"/><Relationship Id="rId32" Type="http://schemas.openxmlformats.org/officeDocument/2006/relationships/image" Target="../media/image36.png"/><Relationship Id="rId37" Type="http://schemas.openxmlformats.org/officeDocument/2006/relationships/image" Target="../media/image41.png"/><Relationship Id="rId5" Type="http://schemas.openxmlformats.org/officeDocument/2006/relationships/image" Target="../media/image9.png"/><Relationship Id="rId15" Type="http://schemas.openxmlformats.org/officeDocument/2006/relationships/image" Target="../media/image19.png"/><Relationship Id="rId23" Type="http://schemas.openxmlformats.org/officeDocument/2006/relationships/image" Target="../media/image27.png"/><Relationship Id="rId28" Type="http://schemas.openxmlformats.org/officeDocument/2006/relationships/image" Target="../media/image32.png"/><Relationship Id="rId36" Type="http://schemas.openxmlformats.org/officeDocument/2006/relationships/image" Target="../media/image40.png"/><Relationship Id="rId10" Type="http://schemas.openxmlformats.org/officeDocument/2006/relationships/image" Target="../media/image14.png"/><Relationship Id="rId19" Type="http://schemas.openxmlformats.org/officeDocument/2006/relationships/image" Target="../media/image23.png"/><Relationship Id="rId31" Type="http://schemas.openxmlformats.org/officeDocument/2006/relationships/image" Target="../media/image35.png"/><Relationship Id="rId4" Type="http://schemas.openxmlformats.org/officeDocument/2006/relationships/image" Target="../media/image8.png"/><Relationship Id="rId9" Type="http://schemas.openxmlformats.org/officeDocument/2006/relationships/image" Target="../media/image13.png"/><Relationship Id="rId14" Type="http://schemas.openxmlformats.org/officeDocument/2006/relationships/image" Target="../media/image18.png"/><Relationship Id="rId22" Type="http://schemas.openxmlformats.org/officeDocument/2006/relationships/image" Target="../media/image26.png"/><Relationship Id="rId27" Type="http://schemas.openxmlformats.org/officeDocument/2006/relationships/image" Target="../media/image31.png"/><Relationship Id="rId30" Type="http://schemas.openxmlformats.org/officeDocument/2006/relationships/image" Target="../media/image34.png"/><Relationship Id="rId35" Type="http://schemas.openxmlformats.org/officeDocument/2006/relationships/image" Target="../media/image39.pn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slideLayout" Target="../slideLayouts/slideLayout2.xml"/><Relationship Id="rId1" Type="http://schemas.openxmlformats.org/officeDocument/2006/relationships/themeOverride" Target="../theme/themeOverride1.xml"/><Relationship Id="rId4" Type="http://schemas.openxmlformats.org/officeDocument/2006/relationships/image" Target="../media/image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89" name="Picture 1" descr="C:\Users\Dell\Desktop\FB_IMG_1567093895514.jpg"/>
          <p:cNvPicPr>
            <a:picLocks noChangeAspect="1" noChangeArrowheads="1"/>
          </p:cNvPicPr>
          <p:nvPr/>
        </p:nvPicPr>
        <p:blipFill>
          <a:blip r:embed="rId3"/>
          <a:srcRect/>
          <a:stretch>
            <a:fillRect/>
          </a:stretch>
        </p:blipFill>
        <p:spPr bwMode="auto">
          <a:xfrm>
            <a:off x="-52388" y="-38100"/>
            <a:ext cx="9248776" cy="6934200"/>
          </a:xfrm>
          <a:prstGeom prst="rect">
            <a:avLst/>
          </a:prstGeom>
          <a:noFill/>
        </p:spPr>
      </p:pic>
      <p:sp>
        <p:nvSpPr>
          <p:cNvPr id="8" name="object 8"/>
          <p:cNvSpPr txBox="1"/>
          <p:nvPr/>
        </p:nvSpPr>
        <p:spPr>
          <a:xfrm>
            <a:off x="1219200" y="0"/>
            <a:ext cx="5179060" cy="685800"/>
          </a:xfrm>
          <a:prstGeom prst="rect">
            <a:avLst/>
          </a:prstGeom>
        </p:spPr>
        <p:txBody>
          <a:bodyPr wrap="square" lIns="0" tIns="12319" rIns="0" bIns="0" rtlCol="0">
            <a:noAutofit/>
          </a:bodyPr>
          <a:lstStyle/>
          <a:p>
            <a:pPr algn="ctr" fontAlgn="base"/>
            <a:r>
              <a:rPr lang="hi-IN" sz="2000" b="1" dirty="0" smtClean="0">
                <a:solidFill>
                  <a:srgbClr val="00B0F0"/>
                </a:solidFill>
                <a:latin typeface="Futura"/>
                <a:cs typeface="Futura"/>
              </a:rPr>
              <a:t>“</a:t>
            </a:r>
            <a:r>
              <a:rPr lang="en-US" sz="2000" b="1" dirty="0" smtClean="0">
                <a:solidFill>
                  <a:srgbClr val="00B0F0"/>
                </a:solidFill>
                <a:latin typeface="Futura"/>
                <a:cs typeface="Futura"/>
              </a:rPr>
              <a:t> </a:t>
            </a:r>
            <a:r>
              <a:rPr lang="hi-IN" sz="2000" b="1" dirty="0" smtClean="0">
                <a:solidFill>
                  <a:srgbClr val="00B0F0"/>
                </a:solidFill>
                <a:latin typeface="Futura"/>
                <a:cs typeface="Futura"/>
              </a:rPr>
              <a:t>दीनदयाल </a:t>
            </a:r>
            <a:r>
              <a:rPr lang="hi-IN" sz="2000" b="1" dirty="0">
                <a:solidFill>
                  <a:srgbClr val="00B0F0"/>
                </a:solidFill>
                <a:latin typeface="Futura"/>
                <a:cs typeface="Futura"/>
              </a:rPr>
              <a:t>अंत्योदय योजना- राष्ट्रीय शहरी आजीवका </a:t>
            </a:r>
            <a:r>
              <a:rPr lang="hi-IN" sz="2000" b="1" dirty="0" smtClean="0">
                <a:solidFill>
                  <a:srgbClr val="00B0F0"/>
                </a:solidFill>
                <a:latin typeface="Futura"/>
                <a:cs typeface="Futura"/>
              </a:rPr>
              <a:t>मिशन</a:t>
            </a:r>
            <a:r>
              <a:rPr lang="en-US" sz="2000" b="1" dirty="0" smtClean="0">
                <a:solidFill>
                  <a:srgbClr val="00B0F0"/>
                </a:solidFill>
                <a:latin typeface="Futura"/>
                <a:cs typeface="Futura"/>
              </a:rPr>
              <a:t> </a:t>
            </a:r>
            <a:r>
              <a:rPr lang="hi-IN" sz="2000" b="1" dirty="0" smtClean="0">
                <a:solidFill>
                  <a:srgbClr val="00B0F0"/>
                </a:solidFill>
                <a:latin typeface="Futura"/>
                <a:cs typeface="Futura"/>
              </a:rPr>
              <a:t>” </a:t>
            </a:r>
            <a:r>
              <a:rPr lang="hi-IN" sz="2000" b="1" dirty="0" smtClean="0">
                <a:solidFill>
                  <a:srgbClr val="00B0F0"/>
                </a:solidFill>
                <a:latin typeface="Arial Black"/>
                <a:cs typeface="Arial Black"/>
              </a:rPr>
              <a:t>(</a:t>
            </a:r>
            <a:r>
              <a:rPr lang="en-US" sz="2000" b="1" dirty="0" smtClean="0">
                <a:solidFill>
                  <a:srgbClr val="00B0F0"/>
                </a:solidFill>
                <a:latin typeface="Arial Black"/>
                <a:cs typeface="Arial Black"/>
              </a:rPr>
              <a:t>DAY- NULM</a:t>
            </a:r>
            <a:r>
              <a:rPr lang="hi-IN" sz="2000" b="1" dirty="0" smtClean="0">
                <a:solidFill>
                  <a:srgbClr val="00B0F0"/>
                </a:solidFill>
                <a:latin typeface="Arial Black"/>
                <a:cs typeface="Arial Black"/>
              </a:rPr>
              <a:t>)</a:t>
            </a:r>
            <a:endParaRPr lang="en-US" sz="2000" b="1" dirty="0" smtClean="0">
              <a:solidFill>
                <a:srgbClr val="00B0F0"/>
              </a:solidFill>
              <a:latin typeface="Arial Black"/>
              <a:cs typeface="Arial Black"/>
            </a:endParaRPr>
          </a:p>
          <a:p>
            <a:pPr algn="ctr" fontAlgn="base"/>
            <a:endParaRPr lang="en-US" sz="2000" b="1" dirty="0">
              <a:solidFill>
                <a:schemeClr val="accent6"/>
              </a:solidFill>
              <a:latin typeface="Arial Black"/>
              <a:cs typeface="Aharoni"/>
            </a:endParaRPr>
          </a:p>
        </p:txBody>
      </p:sp>
      <p:sp>
        <p:nvSpPr>
          <p:cNvPr id="5" name="object 5"/>
          <p:cNvSpPr txBox="1"/>
          <p:nvPr/>
        </p:nvSpPr>
        <p:spPr>
          <a:xfrm>
            <a:off x="152400" y="609600"/>
            <a:ext cx="7848600" cy="1219200"/>
          </a:xfrm>
          <a:prstGeom prst="rect">
            <a:avLst/>
          </a:prstGeom>
        </p:spPr>
        <p:txBody>
          <a:bodyPr wrap="square" lIns="0" tIns="29210" rIns="0" bIns="0" rtlCol="0">
            <a:noAutofit/>
          </a:bodyPr>
          <a:lstStyle/>
          <a:p>
            <a:pPr marL="12700">
              <a:lnSpc>
                <a:spcPts val="4600"/>
              </a:lnSpc>
            </a:pPr>
            <a:r>
              <a:rPr lang="en-US" sz="4400" b="1" dirty="0" smtClean="0">
                <a:solidFill>
                  <a:srgbClr val="002060"/>
                </a:solidFill>
                <a:latin typeface="Futura"/>
                <a:cs typeface="Arial"/>
              </a:rPr>
              <a:t>   </a:t>
            </a:r>
            <a:r>
              <a:rPr lang="hi-IN" sz="4400" b="1" dirty="0" smtClean="0">
                <a:solidFill>
                  <a:srgbClr val="002060"/>
                </a:solidFill>
                <a:latin typeface="Futura"/>
                <a:cs typeface="Arial"/>
              </a:rPr>
              <a:t>क्षमता </a:t>
            </a:r>
            <a:r>
              <a:rPr lang="hi-IN" sz="4400" b="1" dirty="0">
                <a:solidFill>
                  <a:srgbClr val="002060"/>
                </a:solidFill>
                <a:latin typeface="Futura"/>
                <a:cs typeface="Arial"/>
              </a:rPr>
              <a:t>संवर्धन एवं </a:t>
            </a:r>
            <a:r>
              <a:rPr lang="hi-IN" sz="4400" b="1" dirty="0" smtClean="0">
                <a:solidFill>
                  <a:srgbClr val="002060"/>
                </a:solidFill>
                <a:latin typeface="Futura"/>
                <a:cs typeface="Arial"/>
              </a:rPr>
              <a:t>प्रशिक्षण</a:t>
            </a:r>
            <a:r>
              <a:rPr lang="en-US" sz="4400" b="1" dirty="0" smtClean="0">
                <a:solidFill>
                  <a:srgbClr val="002060"/>
                </a:solidFill>
                <a:latin typeface="Futura"/>
                <a:cs typeface="Arial"/>
              </a:rPr>
              <a:t> -</a:t>
            </a:r>
            <a:r>
              <a:rPr lang="en-US" sz="3600" b="1" dirty="0" smtClean="0">
                <a:solidFill>
                  <a:srgbClr val="002060"/>
                </a:solidFill>
                <a:latin typeface="Times New Roman"/>
                <a:cs typeface="Times New Roman"/>
              </a:rPr>
              <a:t>Capacity Building &amp; Training </a:t>
            </a:r>
            <a:r>
              <a:rPr lang="en-US" sz="3600" b="1" dirty="0" smtClean="0">
                <a:solidFill>
                  <a:srgbClr val="002060"/>
                </a:solidFill>
                <a:latin typeface="Futura"/>
                <a:cs typeface="Arial"/>
              </a:rPr>
              <a:t>(CB&amp;T)</a:t>
            </a:r>
            <a:r>
              <a:rPr lang="en-US" sz="4000" b="1" dirty="0" smtClean="0">
                <a:solidFill>
                  <a:srgbClr val="002060"/>
                </a:solidFill>
                <a:latin typeface="Times New Roman"/>
                <a:cs typeface="Times New Roman"/>
              </a:rPr>
              <a:t> </a:t>
            </a:r>
            <a:endParaRPr sz="3600">
              <a:solidFill>
                <a:srgbClr val="002060"/>
              </a:solidFill>
              <a:latin typeface="Arial"/>
              <a:cs typeface="Arial"/>
            </a:endParaRPr>
          </a:p>
        </p:txBody>
      </p:sp>
      <p:sp>
        <p:nvSpPr>
          <p:cNvPr id="4" name="object 4"/>
          <p:cNvSpPr txBox="1"/>
          <p:nvPr/>
        </p:nvSpPr>
        <p:spPr>
          <a:xfrm>
            <a:off x="7058691" y="4574206"/>
            <a:ext cx="1320757" cy="584707"/>
          </a:xfrm>
          <a:prstGeom prst="rect">
            <a:avLst/>
          </a:prstGeom>
        </p:spPr>
        <p:txBody>
          <a:bodyPr wrap="square" lIns="0" tIns="29210" rIns="0" bIns="0" rtlCol="0">
            <a:noAutofit/>
          </a:bodyPr>
          <a:lstStyle/>
          <a:p>
            <a:pPr marL="12700">
              <a:lnSpc>
                <a:spcPts val="4600"/>
              </a:lnSpc>
            </a:pPr>
            <a:endParaRPr sz="4400">
              <a:latin typeface="Arial"/>
              <a:cs typeface="Arial"/>
            </a:endParaRPr>
          </a:p>
        </p:txBody>
      </p:sp>
      <p:sp>
        <p:nvSpPr>
          <p:cNvPr id="3" name="object 3"/>
          <p:cNvSpPr txBox="1"/>
          <p:nvPr/>
        </p:nvSpPr>
        <p:spPr>
          <a:xfrm>
            <a:off x="381000" y="6400800"/>
            <a:ext cx="6017260" cy="320078"/>
          </a:xfrm>
          <a:prstGeom prst="rect">
            <a:avLst/>
          </a:prstGeom>
        </p:spPr>
        <p:txBody>
          <a:bodyPr wrap="square" lIns="0" tIns="8667" rIns="0" bIns="0" rtlCol="0">
            <a:noAutofit/>
          </a:bodyPr>
          <a:lstStyle/>
          <a:p>
            <a:pPr marL="12700">
              <a:lnSpc>
                <a:spcPts val="1365"/>
              </a:lnSpc>
            </a:pPr>
            <a:r>
              <a:rPr lang="en-US" sz="1600" spc="1" dirty="0" smtClean="0">
                <a:solidFill>
                  <a:srgbClr val="002060"/>
                </a:solidFill>
                <a:latin typeface="Arial"/>
                <a:cs typeface="Arial"/>
              </a:rPr>
              <a:t>State Urban Livelihoods Mission </a:t>
            </a:r>
            <a:r>
              <a:rPr sz="1600" spc="1" smtClean="0">
                <a:solidFill>
                  <a:srgbClr val="002060"/>
                </a:solidFill>
                <a:latin typeface="Arial"/>
                <a:cs typeface="Arial"/>
              </a:rPr>
              <a:t>| </a:t>
            </a:r>
            <a:r>
              <a:rPr lang="en-US" sz="1600" spc="1" dirty="0" smtClean="0">
                <a:solidFill>
                  <a:srgbClr val="002060"/>
                </a:solidFill>
                <a:latin typeface="Arial"/>
                <a:cs typeface="Arial"/>
              </a:rPr>
              <a:t> </a:t>
            </a:r>
            <a:r>
              <a:rPr sz="1600" spc="1" smtClean="0">
                <a:solidFill>
                  <a:srgbClr val="002060"/>
                </a:solidFill>
                <a:latin typeface="Arial"/>
                <a:cs typeface="Arial"/>
              </a:rPr>
              <a:t>201</a:t>
            </a:r>
            <a:r>
              <a:rPr lang="en-US" sz="1600" spc="1" dirty="0" smtClean="0">
                <a:solidFill>
                  <a:srgbClr val="002060"/>
                </a:solidFill>
                <a:latin typeface="Arial"/>
                <a:cs typeface="Arial"/>
              </a:rPr>
              <a:t>9</a:t>
            </a:r>
            <a:endParaRPr sz="1600">
              <a:solidFill>
                <a:srgbClr val="002060"/>
              </a:solidFill>
              <a:latin typeface="Arial"/>
              <a:cs typeface="Arial"/>
            </a:endParaRPr>
          </a:p>
        </p:txBody>
      </p:sp>
      <p:sp>
        <p:nvSpPr>
          <p:cNvPr id="14" name="object 6"/>
          <p:cNvSpPr txBox="1"/>
          <p:nvPr/>
        </p:nvSpPr>
        <p:spPr>
          <a:xfrm>
            <a:off x="1143000" y="4495800"/>
            <a:ext cx="5791200" cy="762000"/>
          </a:xfrm>
          <a:prstGeom prst="rect">
            <a:avLst/>
          </a:prstGeom>
        </p:spPr>
        <p:txBody>
          <a:bodyPr wrap="square" lIns="0" tIns="12319" rIns="0" bIns="0" rtlCol="0">
            <a:noAutofit/>
          </a:bodyPr>
          <a:lstStyle/>
          <a:p>
            <a:pPr marL="12700">
              <a:lnSpc>
                <a:spcPts val="1939"/>
              </a:lnSpc>
            </a:pPr>
            <a:endParaRPr sz="1800">
              <a:latin typeface="Arial"/>
              <a:cs typeface="Arial"/>
            </a:endParaRPr>
          </a:p>
        </p:txBody>
      </p:sp>
      <p:sp>
        <p:nvSpPr>
          <p:cNvPr id="15" name="Rectangle 14"/>
          <p:cNvSpPr/>
          <p:nvPr/>
        </p:nvSpPr>
        <p:spPr>
          <a:xfrm>
            <a:off x="1828800" y="4267200"/>
            <a:ext cx="4572000" cy="1200329"/>
          </a:xfrm>
          <a:prstGeom prst="rect">
            <a:avLst/>
          </a:prstGeom>
        </p:spPr>
        <p:txBody>
          <a:bodyPr wrap="square">
            <a:spAutoFit/>
          </a:bodyPr>
          <a:lstStyle/>
          <a:p>
            <a:pPr algn="ctr"/>
            <a:r>
              <a:rPr lang="hi-IN" b="1" dirty="0" smtClean="0">
                <a:solidFill>
                  <a:srgbClr val="002060"/>
                </a:solidFill>
              </a:rPr>
              <a:t>प्रस्तुतीकरण :- </a:t>
            </a:r>
          </a:p>
          <a:p>
            <a:pPr algn="ctr"/>
            <a:r>
              <a:rPr lang="hi-IN" b="1" dirty="0" smtClean="0">
                <a:solidFill>
                  <a:srgbClr val="002060"/>
                </a:solidFill>
                <a:latin typeface="Arial Black" pitchFamily="34" charset="0"/>
              </a:rPr>
              <a:t>PMC-</a:t>
            </a:r>
            <a:r>
              <a:rPr lang="en-US" b="1" dirty="0" smtClean="0">
                <a:solidFill>
                  <a:srgbClr val="002060"/>
                </a:solidFill>
                <a:latin typeface="Arial Black" pitchFamily="34" charset="0"/>
              </a:rPr>
              <a:t>DAY- NULM</a:t>
            </a:r>
            <a:r>
              <a:rPr lang="hi-IN" b="1" dirty="0" smtClean="0">
                <a:solidFill>
                  <a:srgbClr val="002060"/>
                </a:solidFill>
                <a:latin typeface="Arial Black" pitchFamily="34" charset="0"/>
              </a:rPr>
              <a:t>,</a:t>
            </a:r>
          </a:p>
          <a:p>
            <a:pPr algn="ctr"/>
            <a:r>
              <a:rPr lang="hi-IN" b="1" dirty="0" smtClean="0">
                <a:solidFill>
                  <a:srgbClr val="002060"/>
                </a:solidFill>
                <a:latin typeface="Arial Black" pitchFamily="34" charset="0"/>
              </a:rPr>
              <a:t>राज्य शहरी आजीविका मिशन, </a:t>
            </a:r>
          </a:p>
          <a:p>
            <a:pPr algn="ctr"/>
            <a:r>
              <a:rPr lang="hi-IN" b="1" dirty="0" smtClean="0">
                <a:solidFill>
                  <a:srgbClr val="002060"/>
                </a:solidFill>
              </a:rPr>
              <a:t>नगर विकास एवं आवास विभाग, बिहार सरकार</a:t>
            </a:r>
            <a:endParaRPr lang="en-IN" b="1" dirty="0">
              <a:solidFill>
                <a:srgbClr val="002060"/>
              </a:solidFill>
            </a:endParaRPr>
          </a:p>
        </p:txBody>
      </p:sp>
      <p:sp>
        <p:nvSpPr>
          <p:cNvPr id="18" name="Slide Number Placeholder 17"/>
          <p:cNvSpPr>
            <a:spLocks noGrp="1"/>
          </p:cNvSpPr>
          <p:nvPr>
            <p:ph type="sldNum" sz="quarter" idx="12"/>
          </p:nvPr>
        </p:nvSpPr>
        <p:spPr/>
        <p:txBody>
          <a:bodyPr/>
          <a:lstStyle/>
          <a:p>
            <a:fld id="{69E29E33-B620-47F9-BB04-8846C2A5AFCC}" type="slidenum">
              <a:rPr kumimoji="0" lang="en-US" smtClean="0"/>
              <a:pPr/>
              <a:t>1</a:t>
            </a:fld>
            <a:endParaRPr kumimoji="0"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v"/>
            </a:pPr>
            <a:r>
              <a:rPr lang="en-US" sz="1800" b="1" u="sng" dirty="0" smtClean="0">
                <a:latin typeface="Times New Roman" pitchFamily="18" charset="0"/>
                <a:cs typeface="Times New Roman" pitchFamily="18" charset="0"/>
              </a:rPr>
              <a:t>Process of Recruitment, Selection and Induction </a:t>
            </a:r>
            <a:r>
              <a:rPr lang="en-US" sz="1400" b="1" dirty="0" smtClean="0">
                <a:latin typeface="Times New Roman" pitchFamily="18" charset="0"/>
                <a:cs typeface="Times New Roman" pitchFamily="18" charset="0"/>
              </a:rPr>
              <a:t>: </a:t>
            </a:r>
          </a:p>
          <a:p>
            <a:pPr marL="514350" indent="-514350"/>
            <a:r>
              <a:rPr lang="en-US" sz="1600" u="sng" dirty="0" smtClean="0">
                <a:latin typeface="Times New Roman" pitchFamily="18" charset="0"/>
                <a:cs typeface="Times New Roman" pitchFamily="18" charset="0"/>
              </a:rPr>
              <a:t>Recruitment process </a:t>
            </a:r>
            <a:r>
              <a:rPr lang="en-US" sz="1600" dirty="0" smtClean="0">
                <a:latin typeface="Times New Roman" pitchFamily="18" charset="0"/>
                <a:cs typeface="Times New Roman" pitchFamily="18" charset="0"/>
              </a:rPr>
              <a:t>has to focus on selecting competent individuals who have people centered attitude and their approach must reflect genuine thinking on working for the advancement of poor, ability to perform in team and commitment towards his/her job. Before recruitment of employee in the PMC, creation of posts must be approved by the BUDA. Once the post is created, Director will be authorized to choose the selection method and accordingly recruit and select staff for all the positions. </a:t>
            </a:r>
          </a:p>
          <a:p>
            <a:pPr marL="514350" indent="-514350">
              <a:buNone/>
            </a:pPr>
            <a:r>
              <a:rPr lang="en-US" sz="1600" b="1" dirty="0" smtClean="0">
                <a:latin typeface="Times New Roman" pitchFamily="18" charset="0"/>
                <a:cs typeface="Times New Roman" pitchFamily="18" charset="0"/>
              </a:rPr>
              <a:t>	For purpose of recruitment, staff categorization and method of appointment will be as indicated in the table below:</a:t>
            </a:r>
          </a:p>
          <a:p>
            <a:pPr marL="514350" indent="-514350">
              <a:buNone/>
            </a:pPr>
            <a:endParaRPr lang="en-US" sz="6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10</a:t>
            </a:fld>
            <a:endParaRPr kumimoji="0" lang="en-US"/>
          </a:p>
        </p:txBody>
      </p:sp>
      <p:graphicFrame>
        <p:nvGraphicFramePr>
          <p:cNvPr id="170" name="Table 169"/>
          <p:cNvGraphicFramePr>
            <a:graphicFrameLocks noGrp="1"/>
          </p:cNvGraphicFramePr>
          <p:nvPr/>
        </p:nvGraphicFramePr>
        <p:xfrm>
          <a:off x="914400" y="4038600"/>
          <a:ext cx="7620000" cy="2103120"/>
        </p:xfrm>
        <a:graphic>
          <a:graphicData uri="http://schemas.openxmlformats.org/drawingml/2006/table">
            <a:tbl>
              <a:tblPr firstRow="1" bandRow="1">
                <a:tableStyleId>{5C22544A-7EE6-4342-B048-85BDC9FD1C3A}</a:tableStyleId>
              </a:tblPr>
              <a:tblGrid>
                <a:gridCol w="685800"/>
                <a:gridCol w="1981200"/>
                <a:gridCol w="1447800"/>
                <a:gridCol w="1600200"/>
                <a:gridCol w="1905000"/>
              </a:tblGrid>
              <a:tr h="524123">
                <a:tc>
                  <a:txBody>
                    <a:bodyPr/>
                    <a:lstStyle/>
                    <a:p>
                      <a:r>
                        <a:rPr lang="en-US" dirty="0" smtClean="0"/>
                        <a:t>S. No</a:t>
                      </a:r>
                      <a:endParaRPr lang="en-US" dirty="0"/>
                    </a:p>
                  </a:txBody>
                  <a:tcPr/>
                </a:tc>
                <a:tc>
                  <a:txBody>
                    <a:bodyPr/>
                    <a:lstStyle/>
                    <a:p>
                      <a:r>
                        <a:rPr lang="en-US" dirty="0" smtClean="0"/>
                        <a:t>Categories of Staff</a:t>
                      </a:r>
                      <a:endParaRPr lang="en-US" dirty="0"/>
                    </a:p>
                  </a:txBody>
                  <a:tcPr/>
                </a:tc>
                <a:tc>
                  <a:txBody>
                    <a:bodyPr/>
                    <a:lstStyle/>
                    <a:p>
                      <a:r>
                        <a:rPr lang="en-US" dirty="0" smtClean="0"/>
                        <a:t>Directly from Open Market</a:t>
                      </a:r>
                      <a:endParaRPr lang="en-US" dirty="0"/>
                    </a:p>
                  </a:txBody>
                  <a:tcPr/>
                </a:tc>
                <a:tc>
                  <a:txBody>
                    <a:bodyPr/>
                    <a:lstStyle/>
                    <a:p>
                      <a:r>
                        <a:rPr lang="en-US" dirty="0" smtClean="0"/>
                        <a:t>On Deputation </a:t>
                      </a:r>
                      <a:endParaRPr lang="en-US" dirty="0"/>
                    </a:p>
                  </a:txBody>
                  <a:tcPr/>
                </a:tc>
                <a:tc>
                  <a:txBody>
                    <a:bodyPr/>
                    <a:lstStyle/>
                    <a:p>
                      <a:r>
                        <a:rPr lang="en-US" dirty="0" smtClean="0"/>
                        <a:t>Outsourcing </a:t>
                      </a:r>
                      <a:endParaRPr lang="en-US" dirty="0"/>
                    </a:p>
                  </a:txBody>
                  <a:tcPr/>
                </a:tc>
              </a:tr>
              <a:tr h="299499">
                <a:tc>
                  <a:txBody>
                    <a:bodyPr/>
                    <a:lstStyle/>
                    <a:p>
                      <a:r>
                        <a:rPr lang="en-US" dirty="0" smtClean="0"/>
                        <a:t>1</a:t>
                      </a:r>
                      <a:endParaRPr lang="en-US" dirty="0"/>
                    </a:p>
                  </a:txBody>
                  <a:tcPr/>
                </a:tc>
                <a:tc>
                  <a:txBody>
                    <a:bodyPr/>
                    <a:lstStyle/>
                    <a:p>
                      <a:r>
                        <a:rPr lang="en-US" dirty="0" smtClean="0"/>
                        <a:t>Category I</a:t>
                      </a:r>
                      <a:endParaRPr lang="en-US" dirty="0"/>
                    </a:p>
                  </a:txBody>
                  <a:tcPr/>
                </a:tc>
                <a:tc>
                  <a:txBody>
                    <a:bodyPr/>
                    <a:lstStyle/>
                    <a:p>
                      <a:r>
                        <a:rPr lang="en-US" dirty="0" smtClean="0"/>
                        <a:t>ALL</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299499">
                <a:tc>
                  <a:txBody>
                    <a:bodyPr/>
                    <a:lstStyle/>
                    <a:p>
                      <a:r>
                        <a:rPr lang="en-US" dirty="0" smtClean="0"/>
                        <a:t>2</a:t>
                      </a:r>
                      <a:endParaRPr lang="en-US" dirty="0"/>
                    </a:p>
                  </a:txBody>
                  <a:tcPr/>
                </a:tc>
                <a:tc>
                  <a:txBody>
                    <a:bodyPr/>
                    <a:lstStyle/>
                    <a:p>
                      <a:pPr marL="0" algn="l" rtl="0" eaLnBrk="1" latinLnBrk="0" hangingPunct="1">
                        <a:spcBef>
                          <a:spcPts val="0"/>
                        </a:spcBef>
                        <a:spcAft>
                          <a:spcPts val="0"/>
                        </a:spcAft>
                      </a:pPr>
                      <a:r>
                        <a:rPr lang="en-US" sz="1800" kern="1200" dirty="0" smtClean="0">
                          <a:solidFill>
                            <a:schemeClr val="dk1"/>
                          </a:solidFill>
                          <a:latin typeface="+mn-lt"/>
                          <a:ea typeface="+mn-ea"/>
                          <a:cs typeface="+mn-cs"/>
                        </a:rPr>
                        <a:t>Category II</a:t>
                      </a:r>
                      <a:endParaRPr lang="en-US" dirty="0"/>
                    </a:p>
                  </a:txBody>
                  <a:tcPr/>
                </a:tc>
                <a:tc>
                  <a:txBody>
                    <a:bodyPr/>
                    <a:lstStyle/>
                    <a:p>
                      <a:r>
                        <a:rPr lang="en-US" dirty="0" smtClean="0"/>
                        <a:t>ALL</a:t>
                      </a:r>
                      <a:endParaRPr lang="en-US" dirty="0"/>
                    </a:p>
                  </a:txBody>
                  <a:tcPr/>
                </a:tc>
                <a:tc>
                  <a:txBody>
                    <a:bodyPr/>
                    <a:lstStyle/>
                    <a:p>
                      <a:r>
                        <a:rPr lang="en-US" dirty="0" smtClean="0"/>
                        <a:t>NO</a:t>
                      </a:r>
                      <a:endParaRPr lang="en-US" dirty="0"/>
                    </a:p>
                  </a:txBody>
                  <a:tcPr/>
                </a:tc>
                <a:tc>
                  <a:txBody>
                    <a:bodyPr/>
                    <a:lstStyle/>
                    <a:p>
                      <a:r>
                        <a:rPr lang="en-US" dirty="0" smtClean="0"/>
                        <a:t>NO</a:t>
                      </a:r>
                      <a:endParaRPr lang="en-US" dirty="0"/>
                    </a:p>
                  </a:txBody>
                  <a:tcPr/>
                </a:tc>
              </a:tr>
              <a:tr h="299499">
                <a:tc>
                  <a:txBody>
                    <a:bodyPr/>
                    <a:lstStyle/>
                    <a:p>
                      <a:r>
                        <a:rPr lang="en-US" dirty="0" smtClean="0"/>
                        <a:t>3</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Category III</a:t>
                      </a:r>
                      <a:endParaRPr lang="en-US" dirty="0"/>
                    </a:p>
                  </a:txBody>
                  <a:tcPr/>
                </a:tc>
                <a:tc>
                  <a:txBody>
                    <a:bodyPr/>
                    <a:lstStyle/>
                    <a:p>
                      <a:r>
                        <a:rPr lang="en-US" dirty="0" smtClean="0"/>
                        <a:t>ALL</a:t>
                      </a:r>
                      <a:endParaRPr lang="en-US" dirty="0"/>
                    </a:p>
                  </a:txBody>
                  <a:tcPr/>
                </a:tc>
                <a:tc>
                  <a:txBody>
                    <a:bodyPr/>
                    <a:lstStyle/>
                    <a:p>
                      <a:r>
                        <a:rPr lang="en-US" dirty="0" smtClean="0"/>
                        <a:t>NO</a:t>
                      </a:r>
                      <a:endParaRPr lang="en-US" dirty="0"/>
                    </a:p>
                  </a:txBody>
                  <a:tcPr/>
                </a:tc>
                <a:tc>
                  <a:txBody>
                    <a:bodyPr/>
                    <a:lstStyle/>
                    <a:p>
                      <a:r>
                        <a:rPr lang="en-US" dirty="0" smtClean="0"/>
                        <a:t>ALL</a:t>
                      </a:r>
                      <a:endParaRPr lang="en-US" dirty="0"/>
                    </a:p>
                  </a:txBody>
                  <a:tcPr/>
                </a:tc>
              </a:tr>
              <a:tr h="299499">
                <a:tc>
                  <a:txBody>
                    <a:bodyPr/>
                    <a:lstStyle/>
                    <a:p>
                      <a:r>
                        <a:rPr lang="en-US" dirty="0" smtClean="0"/>
                        <a:t>4</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kern="1200" dirty="0" smtClean="0">
                          <a:solidFill>
                            <a:schemeClr val="dk1"/>
                          </a:solidFill>
                          <a:latin typeface="+mn-lt"/>
                          <a:ea typeface="+mn-ea"/>
                          <a:cs typeface="+mn-cs"/>
                        </a:rPr>
                        <a:t>Category IV</a:t>
                      </a:r>
                      <a:endParaRPr lang="en-US" dirty="0"/>
                    </a:p>
                  </a:txBody>
                  <a:tcPr/>
                </a:tc>
                <a:tc>
                  <a:txBody>
                    <a:bodyPr/>
                    <a:lstStyle/>
                    <a:p>
                      <a:r>
                        <a:rPr lang="en-US" dirty="0" smtClean="0"/>
                        <a:t>ALL</a:t>
                      </a:r>
                      <a:endParaRPr lang="en-US" dirty="0"/>
                    </a:p>
                  </a:txBody>
                  <a:tcPr/>
                </a:tc>
                <a:tc>
                  <a:txBody>
                    <a:bodyPr/>
                    <a:lstStyle/>
                    <a:p>
                      <a:r>
                        <a:rPr lang="en-US" dirty="0" smtClean="0"/>
                        <a:t>NO</a:t>
                      </a:r>
                      <a:endParaRPr lang="en-US" dirty="0"/>
                    </a:p>
                  </a:txBody>
                  <a:tcPr/>
                </a:tc>
                <a:tc>
                  <a:txBody>
                    <a:bodyPr/>
                    <a:lstStyle/>
                    <a:p>
                      <a:r>
                        <a:rPr lang="en-US" dirty="0" smtClean="0"/>
                        <a:t>ALL</a:t>
                      </a:r>
                      <a:endParaRPr lang="en-US" dirty="0"/>
                    </a:p>
                  </a:txBody>
                  <a:tcP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371600"/>
            <a:ext cx="8382000" cy="4953000"/>
          </a:xfrm>
        </p:spPr>
        <p:txBody>
          <a:bodyPr>
            <a:noAutofit/>
          </a:bodyPr>
          <a:lstStyle/>
          <a:p>
            <a:pPr marL="514350" indent="-514350"/>
            <a:r>
              <a:rPr lang="en-US" sz="1800" b="1" dirty="0" smtClean="0">
                <a:latin typeface="Times New Roman" pitchFamily="18" charset="0"/>
                <a:cs typeface="Times New Roman" pitchFamily="18" charset="0"/>
              </a:rPr>
              <a:t>For normal recruitment for all other positions the following steps will be followed:</a:t>
            </a:r>
          </a:p>
          <a:p>
            <a:pPr marL="514350" indent="-514350">
              <a:buNone/>
            </a:pPr>
            <a:endParaRPr lang="en-US" sz="1800" b="1" dirty="0" smtClean="0">
              <a:latin typeface="Times New Roman" pitchFamily="18" charset="0"/>
              <a:cs typeface="Times New Roman" pitchFamily="18" charset="0"/>
            </a:endParaRPr>
          </a:p>
          <a:p>
            <a:pPr marL="514350" indent="-514350">
              <a:buAutoNum type="alphaLcParenR"/>
            </a:pPr>
            <a:r>
              <a:rPr lang="en-US" sz="1800" dirty="0" smtClean="0">
                <a:latin typeface="Times New Roman" pitchFamily="18" charset="0"/>
                <a:cs typeface="Times New Roman" pitchFamily="18" charset="0"/>
              </a:rPr>
              <a:t>Director approves the job profile of the positions to be recruited </a:t>
            </a:r>
          </a:p>
          <a:p>
            <a:pPr marL="514350" indent="-514350">
              <a:buNone/>
            </a:pPr>
            <a:r>
              <a:rPr lang="en-US" sz="1800" dirty="0" smtClean="0">
                <a:latin typeface="Times New Roman" pitchFamily="18" charset="0"/>
                <a:cs typeface="Times New Roman" pitchFamily="18" charset="0"/>
              </a:rPr>
              <a:t>b)	Selection of Agency as per procurement norms (if it is decided by Mission to conduct recruitment through external agency) </a:t>
            </a:r>
          </a:p>
          <a:p>
            <a:pPr marL="514350" indent="-514350">
              <a:buNone/>
            </a:pPr>
            <a:r>
              <a:rPr lang="en-US" sz="1800" dirty="0" smtClean="0">
                <a:latin typeface="Times New Roman" pitchFamily="18" charset="0"/>
                <a:cs typeface="Times New Roman" pitchFamily="18" charset="0"/>
              </a:rPr>
              <a:t>c)	Notification in leading newspaper/s and/or on related job sites on internet. </a:t>
            </a:r>
          </a:p>
          <a:p>
            <a:pPr marL="514350" indent="-514350">
              <a:buAutoNum type="alphaLcParenR" startAt="4"/>
            </a:pPr>
            <a:r>
              <a:rPr lang="en-US" sz="1800" dirty="0" smtClean="0">
                <a:latin typeface="Times New Roman" pitchFamily="18" charset="0"/>
                <a:cs typeface="Times New Roman" pitchFamily="18" charset="0"/>
              </a:rPr>
              <a:t>Receiving the applications, short listing them, inviting shortlisted candidate and conducting selection process</a:t>
            </a:r>
          </a:p>
          <a:p>
            <a:pPr marL="514350" indent="-514350">
              <a:buNone/>
            </a:pPr>
            <a:r>
              <a:rPr lang="en-US" sz="1800" dirty="0" smtClean="0">
                <a:latin typeface="Times New Roman" pitchFamily="18" charset="0"/>
                <a:cs typeface="Times New Roman" pitchFamily="18" charset="0"/>
              </a:rPr>
              <a:t>	Suitable working staff of the PMC headquarter may also be given fair chance to apply for any vacant position. An internal circulation will be made across the project offices along with notification in the newspaper and floating vacancy on relevant websites.</a:t>
            </a:r>
          </a:p>
          <a:p>
            <a:pPr marL="514350" indent="-514350">
              <a:buNone/>
            </a:pPr>
            <a:endParaRPr lang="en-US" sz="1800" b="1" dirty="0" smtClean="0">
              <a:latin typeface="Times New Roman" pitchFamily="18" charset="0"/>
              <a:cs typeface="Times New Roman" pitchFamily="18" charset="0"/>
            </a:endParaRPr>
          </a:p>
          <a:p>
            <a:pPr marL="514350" indent="-514350">
              <a:buNone/>
            </a:pPr>
            <a:endParaRPr lang="en-US" sz="1400" b="1" u="sng"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11</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Selection Process:</a:t>
            </a:r>
          </a:p>
          <a:p>
            <a:pPr marL="514350" indent="-514350"/>
            <a:r>
              <a:rPr lang="en-US" sz="1600" dirty="0" smtClean="0">
                <a:latin typeface="Times New Roman" pitchFamily="18" charset="0"/>
                <a:cs typeface="Times New Roman" pitchFamily="18" charset="0"/>
              </a:rPr>
              <a:t>In case of filling regular vacancies or conducting recruitment for a few numbers of positions, the PMC will conduct recruitment by its own. The company director or Team Leader will be authorized to take this decision based on urgency and cost implications. In this case selection process would be followed as described under :</a:t>
            </a:r>
          </a:p>
          <a:p>
            <a:pPr marL="514350" indent="-514350">
              <a:buNone/>
            </a:pPr>
            <a:r>
              <a:rPr lang="en-US" sz="1600" dirty="0" smtClean="0">
                <a:latin typeface="Times New Roman" pitchFamily="18" charset="0"/>
                <a:cs typeface="Times New Roman" pitchFamily="18" charset="0"/>
              </a:rPr>
              <a:t>	For selection of staff, the PMC may utilize the present staff or seek the services of a qualified HR Agency. The selection of the agency should follow the procurement norms of the Mission.</a:t>
            </a:r>
          </a:p>
          <a:p>
            <a:pPr marL="514350" indent="-514350">
              <a:buNone/>
            </a:pPr>
            <a:r>
              <a:rPr lang="en-US" sz="1600" dirty="0" smtClean="0">
                <a:latin typeface="Times New Roman" pitchFamily="18" charset="0"/>
                <a:cs typeface="Times New Roman" pitchFamily="18" charset="0"/>
              </a:rPr>
              <a:t>	For each position a set of minimum eligibility criteria would be defined beforehand based on which candidates would be shortlisted for the selection process. This would detail out the following</a:t>
            </a:r>
          </a:p>
          <a:p>
            <a:pPr marL="514350" indent="-514350">
              <a:buAutoNum type="alphaLcParenR"/>
            </a:pPr>
            <a:r>
              <a:rPr lang="en-US" sz="1600" dirty="0" smtClean="0">
                <a:latin typeface="Times New Roman" pitchFamily="18" charset="0"/>
                <a:cs typeface="Times New Roman" pitchFamily="18" charset="0"/>
              </a:rPr>
              <a:t>Minimum Educational Qualification required </a:t>
            </a:r>
          </a:p>
          <a:p>
            <a:pPr marL="514350" indent="-514350">
              <a:buAutoNum type="alphaLcParenR"/>
            </a:pPr>
            <a:r>
              <a:rPr lang="en-US" sz="1600" dirty="0" smtClean="0">
                <a:latin typeface="Times New Roman" pitchFamily="18" charset="0"/>
                <a:cs typeface="Times New Roman" pitchFamily="18" charset="0"/>
              </a:rPr>
              <a:t>Minimum years of Experience required </a:t>
            </a:r>
          </a:p>
          <a:p>
            <a:pPr marL="514350" indent="-514350">
              <a:buAutoNum type="alphaLcParenR" startAt="3"/>
            </a:pPr>
            <a:r>
              <a:rPr lang="en-US" sz="1600" dirty="0" smtClean="0">
                <a:latin typeface="Times New Roman" pitchFamily="18" charset="0"/>
                <a:cs typeface="Times New Roman" pitchFamily="18" charset="0"/>
              </a:rPr>
              <a:t>Age limits (if any) </a:t>
            </a:r>
          </a:p>
          <a:p>
            <a:pPr marL="514350" indent="-514350"/>
            <a:r>
              <a:rPr lang="en-US" sz="1600" dirty="0" smtClean="0">
                <a:latin typeface="Times New Roman" pitchFamily="18" charset="0"/>
                <a:cs typeface="Times New Roman" pitchFamily="18" charset="0"/>
              </a:rPr>
              <a:t>Broadly, the following characteristics, consisting of knowledge, skills, attitudes, and values, are considered desirable for the different professionals to be selected for different posts in the Project. </a:t>
            </a: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12</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r>
              <a:rPr lang="en-US" sz="1600" dirty="0" smtClean="0">
                <a:latin typeface="Times New Roman" pitchFamily="18" charset="0"/>
                <a:cs typeface="Times New Roman" pitchFamily="18" charset="0"/>
              </a:rPr>
              <a:t>All new staff who have joined the PMC will undergo an extensive induction programme. The purpose of induction is to ensure the effective integration of staff into or across the organization for the benefit of both parties. The induction programme would provide all the information that new employees should know at the time of joining.</a:t>
            </a:r>
          </a:p>
          <a:p>
            <a:pPr marL="514350" indent="-514350"/>
            <a:r>
              <a:rPr lang="en-US" sz="1600" dirty="0" smtClean="0">
                <a:latin typeface="Times New Roman" pitchFamily="18" charset="0"/>
                <a:cs typeface="Times New Roman" pitchFamily="18" charset="0"/>
              </a:rPr>
              <a:t>The induction programme would be planned by the SMM- CB&amp;T. It should be completed for all appointed staff before they take programme responsibilities. For field staff, Induction Programme could be organized at the City \ Town Level, with Project Coordinator anchoring the programme with support from the SMM.</a:t>
            </a:r>
          </a:p>
          <a:p>
            <a:pPr marL="514350" indent="-514350">
              <a:buNone/>
            </a:pPr>
            <a:endParaRPr lang="en-US" sz="500" b="1" u="sng" dirty="0" smtClean="0">
              <a:latin typeface="Times New Roman" pitchFamily="18" charset="0"/>
              <a:cs typeface="Times New Roman" pitchFamily="18" charset="0"/>
            </a:endParaRPr>
          </a:p>
          <a:p>
            <a:pPr marL="514350" indent="-514350">
              <a:buFont typeface="Wingdings" pitchFamily="2" charset="2"/>
              <a:buChar char="v"/>
            </a:pPr>
            <a:r>
              <a:rPr lang="en-US" sz="1600" b="1" u="sng" dirty="0" smtClean="0">
                <a:latin typeface="Times New Roman" pitchFamily="18" charset="0"/>
                <a:cs typeface="Times New Roman" pitchFamily="18" charset="0"/>
              </a:rPr>
              <a:t>Induction :</a:t>
            </a:r>
          </a:p>
          <a:p>
            <a:pPr marL="514350" indent="-514350">
              <a:buNone/>
            </a:pPr>
            <a:r>
              <a:rPr lang="en-US" sz="14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All new staff who have joined the PMC will undergo an extensive induction programme. The purpose of induction is to ensure the effective integration of staff into or across the organization for the benefit of both parties. The induction programme would provide all the information that new employees should know at the time of joining.</a:t>
            </a:r>
          </a:p>
          <a:p>
            <a:pPr marL="514350" indent="-514350">
              <a:buNone/>
            </a:pPr>
            <a:endParaRPr lang="en-US" sz="4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	The induction programme would be planned by the SMM- CB&amp;T. It should be completed for all appointed staff before they take programme responsibilities. For field staff, Induction Programme could be organized at the City \ Town Level, with Project Coordinator anchoring the programme with support from the SMM.</a:t>
            </a:r>
          </a:p>
          <a:p>
            <a:pPr marL="514350" indent="-514350">
              <a:buNone/>
            </a:pPr>
            <a:endParaRPr lang="en-US" sz="1600" b="1"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13</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229600" cy="42672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Deputation as well as hiring of employee and outsourcing services Staff Compensation Package, Incentive and Rewards </a:t>
            </a:r>
            <a:r>
              <a:rPr lang="en-US" sz="1400" b="1" dirty="0" smtClean="0">
                <a:latin typeface="Times New Roman" pitchFamily="18" charset="0"/>
                <a:cs typeface="Times New Roman" pitchFamily="18" charset="0"/>
              </a:rPr>
              <a:t>:  </a:t>
            </a:r>
          </a:p>
          <a:p>
            <a:pPr marL="514350" indent="-514350">
              <a:buFont typeface="Wingdings" pitchFamily="2" charset="2"/>
              <a:buChar char="v"/>
            </a:pPr>
            <a:endParaRPr lang="en-US" sz="1400" b="1" dirty="0" smtClean="0">
              <a:latin typeface="Times New Roman" pitchFamily="18" charset="0"/>
              <a:cs typeface="Times New Roman" pitchFamily="18" charset="0"/>
            </a:endParaRPr>
          </a:p>
          <a:p>
            <a:pPr marL="514350" indent="-514350">
              <a:buNone/>
            </a:pPr>
            <a:r>
              <a:rPr lang="en-US" sz="1400" b="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Not Applicable. </a:t>
            </a:r>
          </a:p>
          <a:p>
            <a:pPr marL="514350" indent="-514350"/>
            <a:endParaRPr lang="en-US" sz="1400" dirty="0" smtClean="0">
              <a:latin typeface="Times New Roman" pitchFamily="18" charset="0"/>
              <a:cs typeface="Times New Roman" pitchFamily="18" charset="0"/>
            </a:endParaRPr>
          </a:p>
          <a:p>
            <a:pPr marL="514350" indent="-514350">
              <a:buFont typeface="Wingdings" pitchFamily="2" charset="2"/>
              <a:buChar char="v"/>
            </a:pPr>
            <a:r>
              <a:rPr lang="en-US" sz="1600" b="1" u="sng" dirty="0" smtClean="0">
                <a:latin typeface="Times New Roman" pitchFamily="18" charset="0"/>
                <a:cs typeface="Times New Roman" pitchFamily="18" charset="0"/>
              </a:rPr>
              <a:t>Staff appointment &amp; transfer:</a:t>
            </a:r>
          </a:p>
          <a:p>
            <a:pPr marL="514350" indent="-514350"/>
            <a:r>
              <a:rPr lang="en-US" sz="1600" dirty="0" smtClean="0">
                <a:latin typeface="Times New Roman" pitchFamily="18" charset="0"/>
                <a:cs typeface="Times New Roman" pitchFamily="18" charset="0"/>
              </a:rPr>
              <a:t>If and when the PMC requires personnel with specific skills/ expertise in handling specific subjects/ special qualifications, such personnel shall be contracted for a consultancy assignment following the procurement norms of the SULM. </a:t>
            </a:r>
          </a:p>
          <a:p>
            <a:pPr marL="514350" indent="-514350">
              <a:buNone/>
            </a:pPr>
            <a:endParaRPr lang="en-US" sz="100" dirty="0" smtClean="0">
              <a:latin typeface="Times New Roman" pitchFamily="18" charset="0"/>
              <a:cs typeface="Times New Roman" pitchFamily="18" charset="0"/>
            </a:endParaRPr>
          </a:p>
          <a:p>
            <a:pPr marL="514350" indent="-514350"/>
            <a:r>
              <a:rPr lang="en-US" sz="1600" dirty="0" smtClean="0">
                <a:latin typeface="Times New Roman" pitchFamily="18" charset="0"/>
                <a:cs typeface="Times New Roman" pitchFamily="18" charset="0"/>
              </a:rPr>
              <a:t>The duration of contract of staff employed with Mission will be for three years, further extendable based on performance. </a:t>
            </a:r>
          </a:p>
          <a:p>
            <a:pPr marL="514350" indent="-514350">
              <a:buNone/>
            </a:pPr>
            <a:endParaRPr lang="en-US" sz="200" dirty="0" smtClean="0">
              <a:latin typeface="Times New Roman" pitchFamily="18" charset="0"/>
              <a:cs typeface="Times New Roman" pitchFamily="18" charset="0"/>
            </a:endParaRPr>
          </a:p>
          <a:p>
            <a:pPr marL="514350" indent="-514350"/>
            <a:r>
              <a:rPr lang="en-US" sz="1600" dirty="0" smtClean="0">
                <a:latin typeface="Times New Roman" pitchFamily="18" charset="0"/>
                <a:cs typeface="Times New Roman" pitchFamily="18" charset="0"/>
              </a:rPr>
              <a:t>Those appointed on contract shall be initially on probation for a period of 3 (extendable to 6) months and on their successfully completing probation, will be retained for a period of three years including the period spent on probation. In case the probation is not extended even after one extension (a total of 6 months), the candidate would be terminated. </a:t>
            </a:r>
          </a:p>
          <a:p>
            <a:pPr marL="514350" indent="-514350">
              <a:buNone/>
            </a:pPr>
            <a:endParaRPr lang="en-US" sz="1600" b="1" u="sng" dirty="0" smtClean="0">
              <a:latin typeface="Times New Roman" pitchFamily="18" charset="0"/>
              <a:cs typeface="Times New Roman" pitchFamily="18" charset="0"/>
            </a:endParaRPr>
          </a:p>
          <a:p>
            <a:pPr marL="514350" indent="-514350">
              <a:buNone/>
            </a:pPr>
            <a:endParaRPr lang="en-US" sz="1600" b="1" u="sng" dirty="0" smtClean="0">
              <a:latin typeface="Times New Roman" pitchFamily="18" charset="0"/>
              <a:cs typeface="Times New Roman" pitchFamily="18" charset="0"/>
            </a:endParaRPr>
          </a:p>
          <a:p>
            <a:pPr marL="514350" indent="-514350">
              <a:buNone/>
            </a:pPr>
            <a:endParaRPr lang="en-US" sz="1400" dirty="0" smtClean="0">
              <a:latin typeface="Times New Roman" pitchFamily="18" charset="0"/>
              <a:cs typeface="Times New Roman" pitchFamily="18" charset="0"/>
            </a:endParaRPr>
          </a:p>
          <a:p>
            <a:pPr marL="514350" indent="-514350">
              <a:buNone/>
            </a:pPr>
            <a:endParaRPr lang="en-US" sz="1400" b="1" i="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14</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219200"/>
            <a:ext cx="8382000" cy="5105400"/>
          </a:xfrm>
        </p:spPr>
        <p:txBody>
          <a:bodyPr>
            <a:noAutofit/>
          </a:bodyPr>
          <a:lstStyle/>
          <a:p>
            <a:pPr marL="514350" indent="-514350"/>
            <a:r>
              <a:rPr lang="en-US" sz="1400" dirty="0" smtClean="0">
                <a:latin typeface="Times New Roman" pitchFamily="18" charset="0"/>
                <a:cs typeface="Times New Roman" pitchFamily="18" charset="0"/>
              </a:rPr>
              <a:t>Probation would be assessed on the following parameters: </a:t>
            </a:r>
          </a:p>
          <a:p>
            <a:pPr marL="514350" indent="-514350">
              <a:buFont typeface="+mj-lt"/>
              <a:buAutoNum type="romanLcPeriod"/>
            </a:pPr>
            <a:r>
              <a:rPr lang="en-US" sz="1400" dirty="0" smtClean="0">
                <a:latin typeface="Times New Roman" pitchFamily="18" charset="0"/>
                <a:cs typeface="Times New Roman" pitchFamily="18" charset="0"/>
              </a:rPr>
              <a:t>Performance on tasks given during the period of contract </a:t>
            </a:r>
          </a:p>
          <a:p>
            <a:pPr marL="514350" indent="-514350">
              <a:buFont typeface="+mj-lt"/>
              <a:buAutoNum type="romanLcPeriod"/>
            </a:pPr>
            <a:r>
              <a:rPr lang="en-US" sz="1400" dirty="0" smtClean="0">
                <a:latin typeface="Times New Roman" pitchFamily="18" charset="0"/>
                <a:cs typeface="Times New Roman" pitchFamily="18" charset="0"/>
              </a:rPr>
              <a:t>Task orientation and Team work </a:t>
            </a:r>
          </a:p>
          <a:p>
            <a:pPr marL="514350" indent="-514350">
              <a:buFont typeface="+mj-lt"/>
              <a:buAutoNum type="romanLcPeriod"/>
            </a:pPr>
            <a:r>
              <a:rPr lang="en-US" sz="1400" dirty="0" smtClean="0">
                <a:latin typeface="Times New Roman" pitchFamily="18" charset="0"/>
                <a:cs typeface="Times New Roman" pitchFamily="18" charset="0"/>
              </a:rPr>
              <a:t>Communication skill displayed ,Sensitivity towards the target population </a:t>
            </a:r>
          </a:p>
          <a:p>
            <a:pPr marL="514350" indent="-514350">
              <a:buNone/>
            </a:pPr>
            <a:endParaRPr lang="en-US" sz="600" dirty="0" smtClean="0">
              <a:latin typeface="Times New Roman" pitchFamily="18" charset="0"/>
              <a:cs typeface="Times New Roman" pitchFamily="18" charset="0"/>
            </a:endParaRPr>
          </a:p>
          <a:p>
            <a:pPr marL="514350" indent="-514350"/>
            <a:r>
              <a:rPr lang="en-US" sz="1400" dirty="0" smtClean="0">
                <a:latin typeface="Times New Roman" pitchFamily="18" charset="0"/>
                <a:cs typeface="Times New Roman" pitchFamily="18" charset="0"/>
              </a:rPr>
              <a:t>The panel for assessing the performance during probation would be as follows :</a:t>
            </a:r>
          </a:p>
          <a:p>
            <a:pPr marL="514350" indent="-514350">
              <a:buNone/>
            </a:pPr>
            <a:r>
              <a:rPr lang="en-US" sz="1400" dirty="0" smtClean="0">
                <a:latin typeface="Times New Roman" pitchFamily="18" charset="0"/>
                <a:cs typeface="Times New Roman" pitchFamily="18" charset="0"/>
              </a:rPr>
              <a:t> </a:t>
            </a: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15</a:t>
            </a:fld>
            <a:endParaRPr kumimoji="0" lang="en-US"/>
          </a:p>
        </p:txBody>
      </p:sp>
      <p:graphicFrame>
        <p:nvGraphicFramePr>
          <p:cNvPr id="10" name="Table 9"/>
          <p:cNvGraphicFramePr>
            <a:graphicFrameLocks noGrp="1"/>
          </p:cNvGraphicFramePr>
          <p:nvPr/>
        </p:nvGraphicFramePr>
        <p:xfrm>
          <a:off x="304800" y="2743200"/>
          <a:ext cx="8534399" cy="3408680"/>
        </p:xfrm>
        <a:graphic>
          <a:graphicData uri="http://schemas.openxmlformats.org/drawingml/2006/table">
            <a:tbl>
              <a:tblPr firstRow="1" bandRow="1">
                <a:tableStyleId>{5C22544A-7EE6-4342-B048-85BDC9FD1C3A}</a:tableStyleId>
              </a:tblPr>
              <a:tblGrid>
                <a:gridCol w="1261608"/>
                <a:gridCol w="3116910"/>
                <a:gridCol w="3265335"/>
                <a:gridCol w="890546"/>
              </a:tblGrid>
              <a:tr h="370840">
                <a:tc>
                  <a:txBody>
                    <a:bodyPr/>
                    <a:lstStyle/>
                    <a:p>
                      <a:r>
                        <a:rPr lang="en-US" dirty="0" smtClean="0"/>
                        <a:t>Positions</a:t>
                      </a:r>
                      <a:endParaRPr lang="en-US" dirty="0"/>
                    </a:p>
                  </a:txBody>
                  <a:tcPr/>
                </a:tc>
                <a:tc>
                  <a:txBody>
                    <a:bodyPr/>
                    <a:lstStyle/>
                    <a:p>
                      <a:r>
                        <a:rPr lang="en-US" dirty="0" smtClean="0"/>
                        <a:t>Post</a:t>
                      </a:r>
                      <a:endParaRPr lang="en-US" dirty="0"/>
                    </a:p>
                  </a:txBody>
                  <a:tcPr/>
                </a:tc>
                <a:tc>
                  <a:txBody>
                    <a:bodyPr/>
                    <a:lstStyle/>
                    <a:p>
                      <a:r>
                        <a:rPr lang="en-US" dirty="0" smtClean="0"/>
                        <a:t>Panel Members</a:t>
                      </a:r>
                      <a:endParaRPr lang="en-US" dirty="0"/>
                    </a:p>
                  </a:txBody>
                  <a:tcPr/>
                </a:tc>
                <a:tc>
                  <a:txBody>
                    <a:bodyPr/>
                    <a:lstStyle/>
                    <a:p>
                      <a:r>
                        <a:rPr lang="en-US" dirty="0" smtClean="0"/>
                        <a:t>Scale</a:t>
                      </a:r>
                      <a:endParaRPr lang="en-US" dirty="0"/>
                    </a:p>
                  </a:txBody>
                  <a:tcPr/>
                </a:tc>
              </a:tr>
              <a:tr h="370840">
                <a:tc>
                  <a:txBody>
                    <a:bodyPr/>
                    <a:lstStyle/>
                    <a:p>
                      <a:r>
                        <a:rPr lang="en-US" dirty="0" smtClean="0"/>
                        <a:t>Category I</a:t>
                      </a:r>
                      <a:endParaRPr lang="en-US" dirty="0"/>
                    </a:p>
                  </a:txBody>
                  <a:tcPr/>
                </a:tc>
                <a:tc>
                  <a:txBody>
                    <a:bodyPr/>
                    <a:lstStyle/>
                    <a:p>
                      <a:r>
                        <a:rPr lang="en-US" dirty="0" smtClean="0"/>
                        <a:t>Team Leader – SMMU, Coordinators - SMMU</a:t>
                      </a:r>
                      <a:endParaRPr lang="en-US"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PMC Headquarter with approval of the Director BUDA</a:t>
                      </a:r>
                    </a:p>
                    <a:p>
                      <a:endParaRPr lang="en-US" dirty="0"/>
                    </a:p>
                  </a:txBody>
                  <a:tcPr/>
                </a:tc>
                <a:tc rowSpan="6">
                  <a:txBody>
                    <a:bodyPr/>
                    <a:lstStyle/>
                    <a:p>
                      <a:r>
                        <a:rPr lang="en-US" dirty="0" smtClean="0"/>
                        <a:t>As per PMC manual</a:t>
                      </a:r>
                      <a:endParaRPr lang="en-US" dirty="0"/>
                    </a:p>
                  </a:txBody>
                  <a:tcPr/>
                </a:tc>
              </a:tr>
              <a:tr h="370840">
                <a:tc rowSpan="2">
                  <a:txBody>
                    <a:bodyPr/>
                    <a:lstStyle/>
                    <a:p>
                      <a:r>
                        <a:rPr lang="en-US" dirty="0" smtClean="0"/>
                        <a:t>Category II (Others)</a:t>
                      </a:r>
                      <a:endParaRPr lang="en-US" dirty="0"/>
                    </a:p>
                  </a:txBody>
                  <a:tcPr/>
                </a:tc>
                <a:tc>
                  <a:txBody>
                    <a:bodyPr/>
                    <a:lstStyle/>
                    <a:p>
                      <a:r>
                        <a:rPr lang="en-US" dirty="0" smtClean="0"/>
                        <a:t>Finance and Administrative Officer - SMMU</a:t>
                      </a:r>
                      <a:endParaRPr lang="en-US" dirty="0"/>
                    </a:p>
                  </a:txBody>
                  <a:tcPr/>
                </a:tc>
                <a:tc row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Team Leader, Coordinators and Subject Experts </a:t>
                      </a:r>
                    </a:p>
                    <a:p>
                      <a:endParaRPr lang="en-US" dirty="0"/>
                    </a:p>
                  </a:txBody>
                  <a:tcPr/>
                </a:tc>
                <a:tc vMerge="1">
                  <a:txBody>
                    <a:bodyPr/>
                    <a:lstStyle/>
                    <a:p>
                      <a:endParaRPr lang="en-US" dirty="0"/>
                    </a:p>
                  </a:txBody>
                  <a:tcPr/>
                </a:tc>
              </a:tr>
              <a:tr h="370840">
                <a:tc vMerge="1">
                  <a:txBody>
                    <a:bodyPr/>
                    <a:lstStyle/>
                    <a:p>
                      <a:endParaRPr lang="en-US" dirty="0"/>
                    </a:p>
                  </a:txBody>
                  <a:tcPr/>
                </a:tc>
                <a:tc>
                  <a:txBody>
                    <a:bodyPr/>
                    <a:lstStyle/>
                    <a:p>
                      <a:r>
                        <a:rPr lang="en-US" dirty="0" smtClean="0"/>
                        <a:t>Thematic Managers SMMU</a:t>
                      </a:r>
                      <a:endParaRPr lang="en-US" dirty="0"/>
                    </a:p>
                  </a:txBody>
                  <a:tcPr/>
                </a:tc>
                <a:tc vMerge="1">
                  <a:txBody>
                    <a:bodyPr/>
                    <a:lstStyle/>
                    <a:p>
                      <a:endParaRPr lang="en-US" dirty="0"/>
                    </a:p>
                  </a:txBody>
                  <a:tcPr/>
                </a:tc>
                <a:tc vMerge="1">
                  <a:txBody>
                    <a:bodyPr/>
                    <a:lstStyle/>
                    <a:p>
                      <a:endParaRPr lang="en-US"/>
                    </a:p>
                  </a:txBody>
                  <a:tcPr/>
                </a:tc>
              </a:tr>
              <a:tr h="370840">
                <a:tc rowSpan="2">
                  <a:txBody>
                    <a:bodyPr/>
                    <a:lstStyle/>
                    <a:p>
                      <a:r>
                        <a:rPr lang="en-US" dirty="0" smtClean="0"/>
                        <a:t>Category III</a:t>
                      </a:r>
                      <a:endParaRPr lang="en-US" dirty="0"/>
                    </a:p>
                  </a:txBody>
                  <a:tcPr/>
                </a:tc>
                <a:tc>
                  <a:txBody>
                    <a:bodyPr/>
                    <a:lstStyle/>
                    <a:p>
                      <a:r>
                        <a:rPr lang="en-US" dirty="0" smtClean="0"/>
                        <a:t>Managers - CMMU</a:t>
                      </a:r>
                      <a:endParaRPr lang="en-US" dirty="0"/>
                    </a:p>
                  </a:txBody>
                  <a:tcPr/>
                </a:tc>
                <a:tc rowSpan="2">
                  <a:txBody>
                    <a:bodyPr/>
                    <a:lstStyle/>
                    <a:p>
                      <a:r>
                        <a:rPr lang="en-US" dirty="0" smtClean="0"/>
                        <a:t>Concerned SMM (wherever necessary), SMM – CB&amp;T, A &amp; FO</a:t>
                      </a:r>
                      <a:endParaRPr lang="en-US" dirty="0"/>
                    </a:p>
                  </a:txBody>
                  <a:tcPr/>
                </a:tc>
                <a:tc vMerge="1">
                  <a:txBody>
                    <a:bodyPr/>
                    <a:lstStyle/>
                    <a:p>
                      <a:endParaRPr lang="en-US" dirty="0"/>
                    </a:p>
                  </a:txBody>
                  <a:tcPr/>
                </a:tc>
              </a:tr>
              <a:tr h="370840">
                <a:tc vMerge="1">
                  <a:txBody>
                    <a:bodyPr/>
                    <a:lstStyle/>
                    <a:p>
                      <a:endParaRPr lang="en-US" dirty="0"/>
                    </a:p>
                  </a:txBody>
                  <a:tcPr/>
                </a:tc>
                <a:tc>
                  <a:txBody>
                    <a:bodyPr/>
                    <a:lstStyle/>
                    <a:p>
                      <a:r>
                        <a:rPr lang="en-US" dirty="0" smtClean="0"/>
                        <a:t>Support Staff - SMMU</a:t>
                      </a:r>
                      <a:endParaRPr lang="en-US" dirty="0"/>
                    </a:p>
                  </a:txBody>
                  <a:tcPr/>
                </a:tc>
                <a:tc vMerge="1">
                  <a:txBody>
                    <a:bodyPr/>
                    <a:lstStyle/>
                    <a:p>
                      <a:endParaRPr lang="en-US" dirty="0"/>
                    </a:p>
                  </a:txBody>
                  <a:tcPr/>
                </a:tc>
                <a:tc vMerge="1">
                  <a:txBody>
                    <a:bodyPr/>
                    <a:lstStyle/>
                    <a:p>
                      <a:endParaRPr lang="en-US"/>
                    </a:p>
                  </a:txBody>
                  <a:tcPr/>
                </a:tc>
              </a:tr>
              <a:tr h="370840">
                <a:tc>
                  <a:txBody>
                    <a:bodyPr/>
                    <a:lstStyle/>
                    <a:p>
                      <a:r>
                        <a:rPr lang="en-US" dirty="0" smtClean="0"/>
                        <a:t>Category IV</a:t>
                      </a:r>
                      <a:endParaRPr lang="en-US" dirty="0"/>
                    </a:p>
                  </a:txBody>
                  <a:tcPr/>
                </a:tc>
                <a:tc>
                  <a:txBody>
                    <a:bodyPr/>
                    <a:lstStyle/>
                    <a:p>
                      <a:r>
                        <a:rPr lang="en-US" dirty="0" smtClean="0"/>
                        <a:t>Office Boy - SMMU</a:t>
                      </a:r>
                      <a:endParaRPr lang="en-US" dirty="0"/>
                    </a:p>
                  </a:txBody>
                  <a:tcPr/>
                </a:tc>
                <a:tc>
                  <a:txBody>
                    <a:bodyPr/>
                    <a:lstStyle/>
                    <a:p>
                      <a:r>
                        <a:rPr lang="en-US" dirty="0" smtClean="0"/>
                        <a:t>SMM – CB&amp;T, A &amp; FO</a:t>
                      </a:r>
                      <a:endParaRPr lang="en-US" dirty="0"/>
                    </a:p>
                  </a:txBody>
                  <a:tcPr/>
                </a:tc>
                <a:tc vMerge="1">
                  <a:txBody>
                    <a:bodyPr/>
                    <a:lstStyle/>
                    <a:p>
                      <a:endParaRPr lang="en-US" dirty="0"/>
                    </a:p>
                  </a:txBody>
                  <a:tcP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a:ln>
            <a:solidFill>
              <a:srgbClr val="FFFF00"/>
            </a:solidFill>
          </a:ln>
        </p:spPr>
        <p:txBody>
          <a:bodyPr>
            <a:noAutofit/>
          </a:bodyPr>
          <a:lstStyle/>
          <a:p>
            <a:pPr marL="514350" indent="-514350"/>
            <a:r>
              <a:rPr lang="en-US" sz="1600" b="1" u="sng" dirty="0" smtClean="0">
                <a:latin typeface="Times New Roman" pitchFamily="18" charset="0"/>
                <a:cs typeface="Times New Roman" pitchFamily="18" charset="0"/>
              </a:rPr>
              <a:t>Transfer</a:t>
            </a:r>
            <a:r>
              <a:rPr lang="en-US" sz="1400" b="1" u="sng" dirty="0" smtClean="0">
                <a:latin typeface="Times New Roman" pitchFamily="18" charset="0"/>
                <a:cs typeface="Times New Roman" pitchFamily="18" charset="0"/>
              </a:rPr>
              <a:t>: </a:t>
            </a:r>
          </a:p>
          <a:p>
            <a:pPr marL="514350" indent="-514350">
              <a:buNone/>
            </a:pPr>
            <a:r>
              <a:rPr lang="en-US" sz="1400" b="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The Mission is spread across 42 City \ Towns in Bihar. Teams are placed within the City \ Towns level. In the interest of the Mission, it is expected that staff may be transferred to different locations based on organizational requirements. The arrangements described below are intended to facilitate such moves, and provide for adequate reimbursement of expenses incurred in such transfers. </a:t>
            </a:r>
          </a:p>
          <a:p>
            <a:pPr marL="514350" indent="-514350">
              <a:buNone/>
            </a:pPr>
            <a:r>
              <a:rPr lang="en-US" sz="1400" dirty="0" smtClean="0">
                <a:latin typeface="Times New Roman" pitchFamily="18" charset="0"/>
                <a:cs typeface="Times New Roman" pitchFamily="18" charset="0"/>
              </a:rPr>
              <a:t>	</a:t>
            </a:r>
            <a:r>
              <a:rPr lang="en-US" sz="1400" b="1" dirty="0" smtClean="0">
                <a:latin typeface="Times New Roman" pitchFamily="18" charset="0"/>
                <a:cs typeface="Times New Roman" pitchFamily="18" charset="0"/>
              </a:rPr>
              <a:t>Transfers should not be made a matter of routine, but generally in order to</a:t>
            </a:r>
            <a:r>
              <a:rPr lang="en-US" sz="1400" dirty="0" smtClean="0">
                <a:latin typeface="Times New Roman" pitchFamily="18" charset="0"/>
                <a:cs typeface="Times New Roman" pitchFamily="18" charset="0"/>
              </a:rPr>
              <a:t>;</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400" dirty="0" err="1" smtClean="0">
                <a:latin typeface="Times New Roman" pitchFamily="18" charset="0"/>
                <a:cs typeface="Times New Roman" pitchFamily="18" charset="0"/>
              </a:rPr>
              <a:t>i</a:t>
            </a:r>
            <a:r>
              <a:rPr lang="en-US" sz="1400" dirty="0" smtClean="0">
                <a:latin typeface="Times New Roman" pitchFamily="18" charset="0"/>
                <a:cs typeface="Times New Roman" pitchFamily="18" charset="0"/>
              </a:rPr>
              <a:t>)	transfer necessitated by the exigencies of the PMC / Mission</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ii)	effect lateral transfers for broader development between similar positions </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iii)	transfer in a City \ Town/hub unit or division/unit having less than required cadre </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iv)	effect physically removing an officer from one duty station on a personal conflict one who made with another officer inside or outside the organization </a:t>
            </a:r>
          </a:p>
          <a:p>
            <a:pPr marL="514350" indent="-514350">
              <a:buNone/>
            </a:pPr>
            <a:r>
              <a:rPr lang="en-US" sz="1400" dirty="0" smtClean="0">
                <a:latin typeface="Times New Roman" pitchFamily="18" charset="0"/>
                <a:cs typeface="Times New Roman" pitchFamily="18" charset="0"/>
              </a:rPr>
              <a:t>v)	transfer in a City \ Town/hub unit or division/unit on disciplinary grounds </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vi)	undertake responsibilities of a new City \ Town/hub unit or division/unit or vacant position due to expansion </a:t>
            </a:r>
          </a:p>
          <a:p>
            <a:pPr marL="514350" indent="-514350">
              <a:buNone/>
            </a:pPr>
            <a:endParaRPr lang="en-US" sz="100" dirty="0" smtClean="0">
              <a:latin typeface="Times New Roman" pitchFamily="18" charset="0"/>
              <a:cs typeface="Times New Roman" pitchFamily="18" charset="0"/>
            </a:endParaRPr>
          </a:p>
          <a:p>
            <a:pPr marL="514350" indent="-514350">
              <a:buAutoNum type="romanLcParenR" startAt="7"/>
            </a:pPr>
            <a:r>
              <a:rPr lang="en-US" sz="1400" dirty="0" smtClean="0">
                <a:latin typeface="Times New Roman" pitchFamily="18" charset="0"/>
                <a:cs typeface="Times New Roman" pitchFamily="18" charset="0"/>
              </a:rPr>
              <a:t>accommodate the request of one City \ Town/ unit to another on personal request </a:t>
            </a:r>
          </a:p>
          <a:p>
            <a:pPr marL="514350" indent="-514350">
              <a:buNone/>
            </a:pPr>
            <a:endParaRPr lang="en-US" sz="14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	In this context, a transfer is defined as relocation exceeding a six month period. </a:t>
            </a:r>
            <a:r>
              <a:rPr lang="en-US" sz="1400" b="1" dirty="0" smtClean="0">
                <a:latin typeface="Times New Roman" pitchFamily="18" charset="0"/>
                <a:cs typeface="Times New Roman" pitchFamily="18" charset="0"/>
              </a:rPr>
              <a:t>Such a move would normally entail shifting of household belongings and family. </a:t>
            </a:r>
          </a:p>
          <a:p>
            <a:pPr marL="514350" indent="-514350">
              <a:buNone/>
            </a:pPr>
            <a:endParaRPr lang="en-US" sz="1400"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16</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Termination of Contract </a:t>
            </a:r>
            <a:r>
              <a:rPr lang="en-US" sz="1400" b="1" dirty="0" smtClean="0">
                <a:latin typeface="Times New Roman" pitchFamily="18" charset="0"/>
                <a:cs typeface="Times New Roman" pitchFamily="18" charset="0"/>
              </a:rPr>
              <a:t>: </a:t>
            </a:r>
          </a:p>
          <a:p>
            <a:pPr marL="514350" indent="-514350">
              <a:buNone/>
            </a:pPr>
            <a:endParaRPr lang="en-US" sz="1400" b="1" dirty="0" smtClean="0">
              <a:latin typeface="Times New Roman" pitchFamily="18" charset="0"/>
              <a:cs typeface="Times New Roman" pitchFamily="18" charset="0"/>
            </a:endParaRPr>
          </a:p>
          <a:p>
            <a:pPr marL="514350" indent="-514350">
              <a:buNone/>
            </a:pPr>
            <a:r>
              <a:rPr lang="en-US" sz="1400" b="1"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The employment with PMC may be terminated by the PMC or by employee, through a written notice as follows:</a:t>
            </a:r>
          </a:p>
          <a:p>
            <a:pPr marL="514350" indent="-514350">
              <a:buNone/>
            </a:pPr>
            <a:endParaRPr lang="en-US" sz="1400" b="1" dirty="0" smtClean="0">
              <a:latin typeface="Times New Roman" pitchFamily="18" charset="0"/>
              <a:cs typeface="Times New Roman" pitchFamily="18" charset="0"/>
            </a:endParaRPr>
          </a:p>
          <a:p>
            <a:pPr marL="514350" indent="-514350">
              <a:buFont typeface="+mj-lt"/>
              <a:buAutoNum type="romanLcPeriod"/>
            </a:pPr>
            <a:r>
              <a:rPr lang="en-US" sz="1600" dirty="0" smtClean="0">
                <a:latin typeface="Times New Roman" pitchFamily="18" charset="0"/>
                <a:cs typeface="Times New Roman" pitchFamily="18" charset="0"/>
              </a:rPr>
              <a:t>One-month notice from either side or one month’s salary (gross) in lieu of notice period. </a:t>
            </a:r>
          </a:p>
          <a:p>
            <a:pPr marL="514350" indent="-514350">
              <a:buNone/>
            </a:pPr>
            <a:endParaRPr lang="en-US" sz="16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ii. 	In case of termination during the probation period, 7 days notice from the employer and one month notice or one month’s salary (gross) in lieu of notice period from the employee. </a:t>
            </a:r>
          </a:p>
          <a:p>
            <a:pPr marL="514350" indent="-514350">
              <a:buNone/>
            </a:pPr>
            <a:endParaRPr lang="en-US" sz="16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iii.	During the month of termination, the employee will be eligible to all allowances on a pro-rata basis. This clause will however not be applicable to cases of termination without any notice period. </a:t>
            </a:r>
          </a:p>
          <a:p>
            <a:pPr marL="514350" indent="-514350">
              <a:buNone/>
            </a:pPr>
            <a:endParaRPr lang="en-US" sz="16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iv.	Days in service will be calculated till the last day (rounded off to lower day in case of fractions) presence at office.</a:t>
            </a: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17</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System of appraising capacity building needs of staff Performance Management System</a:t>
            </a:r>
            <a:r>
              <a:rPr lang="en-US" sz="1600" b="1" dirty="0" smtClean="0">
                <a:latin typeface="Times New Roman" pitchFamily="18" charset="0"/>
                <a:cs typeface="Times New Roman" pitchFamily="18" charset="0"/>
              </a:rPr>
              <a:t>:</a:t>
            </a:r>
          </a:p>
          <a:p>
            <a:pPr marL="514350" indent="-514350">
              <a:buNone/>
            </a:pPr>
            <a:r>
              <a:rPr lang="en-US" sz="16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Performance management is an integral part of a comprehensive human resource management strategy. Its objective is to maximize staff performance and potential with a view to attaining organizational goals and enhancing overall effectiveness and productivity. A performance management system aims.</a:t>
            </a:r>
          </a:p>
          <a:p>
            <a:pPr marL="514350" indent="-514350">
              <a:buNone/>
            </a:pPr>
            <a:r>
              <a:rPr lang="en-US" sz="1600"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To identify gaps in performance and pave way for future capacity building</a:t>
            </a:r>
            <a:r>
              <a:rPr lang="en-US" sz="1600" dirty="0" smtClean="0">
                <a:latin typeface="Times New Roman" pitchFamily="18" charset="0"/>
                <a:cs typeface="Times New Roman" pitchFamily="18" charset="0"/>
              </a:rPr>
              <a:t>: The performance management system serves as a multi-purpose management tool. It provides valuable information to help identify gaps in performance and hence training needs of staff/ teams to develop their potential further. </a:t>
            </a:r>
          </a:p>
          <a:p>
            <a:pPr marL="514350" indent="-514350">
              <a:buNone/>
            </a:pPr>
            <a:r>
              <a:rPr lang="en-US" sz="1600" dirty="0" smtClean="0">
                <a:latin typeface="Times New Roman" pitchFamily="18" charset="0"/>
                <a:cs typeface="Times New Roman" pitchFamily="18" charset="0"/>
              </a:rPr>
              <a:t>	The Project Implementation Plan lists three broad objectives for the PMC. There are a number of activities which would be performed to achieve these three broad objectives. These are:</a:t>
            </a:r>
          </a:p>
          <a:p>
            <a:pPr marL="514350" indent="-514350">
              <a:buFont typeface="+mj-lt"/>
              <a:buAutoNum type="romanLcPeriod"/>
            </a:pPr>
            <a:r>
              <a:rPr lang="en-US" sz="1600" dirty="0" smtClean="0">
                <a:latin typeface="Times New Roman" pitchFamily="18" charset="0"/>
                <a:cs typeface="Times New Roman" pitchFamily="18" charset="0"/>
              </a:rPr>
              <a:t>Building and strengthening inclusive Organizations of the Poor.</a:t>
            </a:r>
          </a:p>
          <a:p>
            <a:pPr marL="514350" indent="-514350">
              <a:buFont typeface="+mj-lt"/>
              <a:buAutoNum type="romanLcPeriod"/>
            </a:pPr>
            <a:r>
              <a:rPr lang="en-US" sz="1600" dirty="0" smtClean="0">
                <a:latin typeface="Times New Roman" pitchFamily="18" charset="0"/>
                <a:cs typeface="Times New Roman" pitchFamily="18" charset="0"/>
              </a:rPr>
              <a:t>Improving their access to credit &amp; Livelihoods Opportunities.</a:t>
            </a:r>
          </a:p>
          <a:p>
            <a:pPr marL="514350" indent="-514350">
              <a:buFont typeface="+mj-lt"/>
              <a:buAutoNum type="romanLcPeriod"/>
            </a:pPr>
            <a:r>
              <a:rPr lang="en-US" sz="1600" dirty="0" smtClean="0">
                <a:latin typeface="Times New Roman" pitchFamily="18" charset="0"/>
                <a:cs typeface="Times New Roman" pitchFamily="18" charset="0"/>
              </a:rPr>
              <a:t>Supporting capacity enhancement of public, private and non-governmental service providers for credit &amp; livelihoods support services for Poor &amp; their organizations. </a:t>
            </a:r>
          </a:p>
          <a:p>
            <a:pPr marL="514350" indent="-514350">
              <a:buNone/>
            </a:pPr>
            <a:endParaRPr lang="en-US" sz="1600" dirty="0" smtClean="0">
              <a:latin typeface="Times New Roman" pitchFamily="18" charset="0"/>
              <a:cs typeface="Times New Roman" pitchFamily="18" charset="0"/>
            </a:endParaRPr>
          </a:p>
          <a:p>
            <a:pPr marL="514350" indent="-514350">
              <a:buNone/>
            </a:pPr>
            <a:endParaRPr lang="en-US" sz="1600"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18</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Grievance Redressal Mechanism </a:t>
            </a:r>
            <a:r>
              <a:rPr lang="en-US" sz="1600" b="1" dirty="0" smtClean="0">
                <a:latin typeface="Times New Roman" pitchFamily="18" charset="0"/>
                <a:cs typeface="Times New Roman" pitchFamily="18" charset="0"/>
              </a:rPr>
              <a:t>:</a:t>
            </a:r>
          </a:p>
          <a:p>
            <a:pPr marL="514350" indent="-514350">
              <a:buNone/>
            </a:pPr>
            <a:r>
              <a:rPr lang="en-US" sz="16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PMC recognizes that grievances are incidental to the work environment and that they need to be positively addressed and resolved. A Grievance Redressal Mechanism has been formulated towards providing a channel to staff across all levels for expressing a grievance and seeking quick redressal.</a:t>
            </a:r>
          </a:p>
          <a:p>
            <a:pPr marL="514350" indent="-514350"/>
            <a:r>
              <a:rPr lang="en-US" sz="1600" b="1" u="sng" dirty="0" smtClean="0">
                <a:latin typeface="Times New Roman" pitchFamily="18" charset="0"/>
                <a:cs typeface="Times New Roman" pitchFamily="18" charset="0"/>
              </a:rPr>
              <a:t>Definition</a:t>
            </a:r>
            <a:r>
              <a:rPr lang="en-US" sz="1600" dirty="0" smtClean="0">
                <a:latin typeface="Times New Roman" pitchFamily="18" charset="0"/>
                <a:cs typeface="Times New Roman" pitchFamily="18" charset="0"/>
              </a:rPr>
              <a:t>: It is a cause or source of grief or hardship or burden or distress. In the context of the work environment, the aforesaid maybe of various types such as:</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1.	Those related to terms of service and benefits and their interpretations. Examples under this category would be issues related to leave, working beyond normal hours, workload etc. </a:t>
            </a:r>
          </a:p>
          <a:p>
            <a:pPr marL="514350" indent="-514350">
              <a:buNone/>
            </a:pPr>
            <a:r>
              <a:rPr lang="en-US" sz="1600" dirty="0" smtClean="0">
                <a:latin typeface="Times New Roman" pitchFamily="18" charset="0"/>
                <a:cs typeface="Times New Roman" pitchFamily="18" charset="0"/>
              </a:rPr>
              <a:t>2.	Those related to the work environment. Examples under this category would be issues related to cleanliness of premises, space for functioning, furniture etc.</a:t>
            </a:r>
          </a:p>
          <a:p>
            <a:pPr marL="514350" indent="-514350">
              <a:buNone/>
            </a:pPr>
            <a:r>
              <a:rPr lang="en-US" sz="1600" dirty="0" smtClean="0">
                <a:latin typeface="Times New Roman" pitchFamily="18" charset="0"/>
                <a:cs typeface="Times New Roman" pitchFamily="18" charset="0"/>
              </a:rPr>
              <a:t>3.	Those relating to interpersonal relationships, discipline and conduct of colleagues </a:t>
            </a:r>
          </a:p>
          <a:p>
            <a:pPr marL="514350" indent="-514350">
              <a:buNone/>
            </a:pPr>
            <a:r>
              <a:rPr lang="en-US" sz="1600" dirty="0" smtClean="0">
                <a:latin typeface="Times New Roman" pitchFamily="18" charset="0"/>
                <a:cs typeface="Times New Roman" pitchFamily="18" charset="0"/>
              </a:rPr>
              <a:t>4.	Those related to Sexual Harassment </a:t>
            </a:r>
          </a:p>
          <a:p>
            <a:pPr marL="514350" indent="-514350">
              <a:buNone/>
            </a:pPr>
            <a:r>
              <a:rPr lang="en-US" sz="1600" dirty="0" smtClean="0">
                <a:latin typeface="Times New Roman" pitchFamily="18" charset="0"/>
                <a:cs typeface="Times New Roman" pitchFamily="18" charset="0"/>
              </a:rPr>
              <a:t>5.	Others not falling under the above mentioned categories. </a:t>
            </a:r>
          </a:p>
          <a:p>
            <a:pPr marL="514350" indent="-514350">
              <a:buNone/>
            </a:pPr>
            <a:endParaRPr lang="en-US" sz="2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	Team Leader would be person who could be approached by all other for lodging their grievance. In case Mission desires otherwise, a new person could be nominated by the Director.</a:t>
            </a:r>
          </a:p>
          <a:p>
            <a:pPr marL="514350" indent="-514350">
              <a:buNone/>
            </a:pPr>
            <a:endParaRPr lang="en-US" sz="1600"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19</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9512" y="548680"/>
            <a:ext cx="8785225" cy="5472608"/>
          </a:xfrm>
          <a:prstGeom prst="rect">
            <a:avLst/>
          </a:prstGeom>
        </p:spPr>
        <p:txBody>
          <a:bodyPr/>
          <a:lstStyle/>
          <a:p>
            <a:pPr marL="269875" indent="-269875" algn="ctr" eaLnBrk="0" hangingPunct="0">
              <a:spcAft>
                <a:spcPts val="600"/>
              </a:spcAft>
            </a:pPr>
            <a:endParaRPr lang="en-US" sz="2200" b="1" dirty="0"/>
          </a:p>
        </p:txBody>
      </p:sp>
      <p:sp>
        <p:nvSpPr>
          <p:cNvPr id="6" name="Title 1"/>
          <p:cNvSpPr txBox="1">
            <a:spLocks/>
          </p:cNvSpPr>
          <p:nvPr/>
        </p:nvSpPr>
        <p:spPr>
          <a:xfrm>
            <a:off x="0" y="1"/>
            <a:ext cx="9127191" cy="1066800"/>
          </a:xfrm>
          <a:prstGeom prst="rect">
            <a:avLst/>
          </a:prstGeom>
          <a:solidFill>
            <a:srgbClr val="77923B"/>
          </a:solidFill>
        </p:spPr>
        <p:txBody>
          <a:bodyPr wrap="square" lIns="0" tIns="0" rIns="0" bIns="0" rtlCol="0">
            <a:noAutofit/>
          </a:bodyPr>
          <a:lstStyle/>
          <a:p>
            <a:pPr marL="12700">
              <a:lnSpc>
                <a:spcPts val="4190"/>
              </a:lnSpc>
            </a:pPr>
            <a:r>
              <a:rPr lang="hi-IN" sz="1600" dirty="0" smtClean="0"/>
              <a:t> </a:t>
            </a:r>
            <a:r>
              <a:rPr lang="en-US" sz="1600" dirty="0" smtClean="0"/>
              <a:t>                                              </a:t>
            </a:r>
            <a:r>
              <a:rPr lang="en-US" sz="2400" b="1" dirty="0" smtClean="0">
                <a:solidFill>
                  <a:schemeClr val="tx2">
                    <a:lumMod val="75000"/>
                  </a:schemeClr>
                </a:solidFill>
                <a:latin typeface="Times New Roman" pitchFamily="18" charset="0"/>
                <a:cs typeface="Times New Roman" pitchFamily="18" charset="0"/>
              </a:rPr>
              <a:t>National Urban Livelihood Mission(DAY- NULM)</a:t>
            </a:r>
            <a:endParaRPr lang="hi-IN" sz="2400" b="1" dirty="0" smtClean="0">
              <a:solidFill>
                <a:schemeClr val="tx2">
                  <a:lumMod val="75000"/>
                </a:schemeClr>
              </a:solidFill>
              <a:latin typeface="Times New Roman" pitchFamily="18" charset="0"/>
              <a:cs typeface="Times New Roman" pitchFamily="18" charset="0"/>
            </a:endParaRPr>
          </a:p>
        </p:txBody>
      </p:sp>
      <p:sp>
        <p:nvSpPr>
          <p:cNvPr id="4" name="TextBox 3"/>
          <p:cNvSpPr txBox="1"/>
          <p:nvPr/>
        </p:nvSpPr>
        <p:spPr>
          <a:xfrm>
            <a:off x="533400" y="1143001"/>
            <a:ext cx="8001000" cy="5139869"/>
          </a:xfrm>
          <a:prstGeom prst="rect">
            <a:avLst/>
          </a:prstGeom>
          <a:noFill/>
        </p:spPr>
        <p:txBody>
          <a:bodyPr wrap="square" rtlCol="0">
            <a:spAutoFit/>
          </a:bodyPr>
          <a:lstStyle/>
          <a:p>
            <a:pPr algn="just"/>
            <a:r>
              <a:rPr lang="en-US" sz="2200" dirty="0" smtClean="0">
                <a:latin typeface="Times New Roman" pitchFamily="18" charset="0"/>
                <a:cs typeface="Times New Roman" pitchFamily="18" charset="0"/>
              </a:rPr>
              <a:t>This is an important program for improving the quality of life of the urban poor. "Deendayal Antyodaya Yojna - National Urban Livelihood Mission" scheme was started in July 2014 from 42 Municipal Corporations of the State. The scheme has been expanded in all 142 municipalities of the state from June 2016.</a:t>
            </a:r>
            <a:endParaRPr lang="hi-IN" sz="300" u="sng" dirty="0" smtClean="0">
              <a:solidFill>
                <a:srgbClr val="FF0000"/>
              </a:solidFill>
              <a:latin typeface="Times New Roman" pitchFamily="18" charset="0"/>
            </a:endParaRPr>
          </a:p>
          <a:p>
            <a:pPr marL="342900" indent="-342900" algn="just"/>
            <a:r>
              <a:rPr lang="en-US" b="1" u="sng" dirty="0" smtClean="0">
                <a:solidFill>
                  <a:srgbClr val="FF0000"/>
                </a:solidFill>
                <a:latin typeface="Times New Roman" pitchFamily="18" charset="0"/>
                <a:cs typeface="Times New Roman" pitchFamily="18" charset="0"/>
              </a:rPr>
              <a:t>Purpose of plan</a:t>
            </a:r>
            <a:r>
              <a:rPr lang="hi-IN" b="1" u="sng" dirty="0" smtClean="0">
                <a:solidFill>
                  <a:srgbClr val="FF0000"/>
                </a:solidFill>
                <a:latin typeface="Times New Roman" pitchFamily="18" charset="0"/>
              </a:rPr>
              <a:t>:</a:t>
            </a:r>
          </a:p>
          <a:p>
            <a:pPr marL="342900" indent="-342900" algn="just"/>
            <a:endParaRPr lang="hi-IN" sz="200" b="1" u="sng" dirty="0" smtClean="0">
              <a:solidFill>
                <a:srgbClr val="FF0000"/>
              </a:solidFill>
            </a:endParaRPr>
          </a:p>
          <a:p>
            <a:pPr marL="342900" indent="-342900" algn="just">
              <a:buFont typeface="Arial" panose="020B0604020202020204" pitchFamily="34" charset="0"/>
              <a:buChar char="•"/>
            </a:pPr>
            <a:r>
              <a:rPr lang="en-US" sz="2200" dirty="0" smtClean="0">
                <a:latin typeface="Times New Roman" pitchFamily="18" charset="0"/>
                <a:cs typeface="Times New Roman" pitchFamily="18" charset="0"/>
              </a:rPr>
              <a:t>By establishing Self-Help Groups through Social Awareness, providing self-employment opportunities to the beneficiaries.</a:t>
            </a:r>
          </a:p>
          <a:p>
            <a:pPr marL="342900" indent="-342900" algn="just">
              <a:buFont typeface="Arial" panose="020B0604020202020204" pitchFamily="34" charset="0"/>
              <a:buChar char="•"/>
            </a:pPr>
            <a:r>
              <a:rPr lang="en-US" sz="2200" dirty="0" smtClean="0">
                <a:latin typeface="Times New Roman" pitchFamily="18" charset="0"/>
                <a:cs typeface="Times New Roman" pitchFamily="18" charset="0"/>
              </a:rPr>
              <a:t>Providing employment and self employment opportunities through skill training to the urban poor</a:t>
            </a:r>
          </a:p>
          <a:p>
            <a:pPr marL="342900" indent="-342900" algn="just">
              <a:buFont typeface="Arial" panose="020B0604020202020204" pitchFamily="34" charset="0"/>
              <a:buChar char="•"/>
            </a:pPr>
            <a:r>
              <a:rPr lang="en-US" sz="2200" dirty="0" smtClean="0">
                <a:latin typeface="Times New Roman" pitchFamily="18" charset="0"/>
                <a:cs typeface="Times New Roman" pitchFamily="18" charset="0"/>
              </a:rPr>
              <a:t>Provide better shelter to urban homeless people linking them with essential services in a phased manner.</a:t>
            </a:r>
          </a:p>
          <a:p>
            <a:pPr marL="342900" indent="-342900" algn="just">
              <a:buFont typeface="Arial" panose="020B0604020202020204" pitchFamily="34" charset="0"/>
              <a:buChar char="•"/>
            </a:pPr>
            <a:r>
              <a:rPr lang="en-US" sz="2200" dirty="0" smtClean="0">
                <a:latin typeface="Times New Roman" pitchFamily="18" charset="0"/>
                <a:cs typeface="Times New Roman" pitchFamily="18" charset="0"/>
              </a:rPr>
              <a:t>Provide the benefits of emerging opportunities for urban street vendors to their work, institutional resources, social security and market.</a:t>
            </a:r>
            <a:endParaRPr lang="en-IN" sz="22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0" y="0"/>
            <a:ext cx="1981200" cy="1066799"/>
          </a:xfrm>
          <a:prstGeom prst="rect">
            <a:avLst/>
          </a:prstGeom>
          <a:noFill/>
          <a:ln w="9525">
            <a:noFill/>
            <a:miter lim="800000"/>
            <a:headEnd/>
            <a:tailEnd/>
          </a:ln>
          <a:effectLst/>
        </p:spPr>
      </p:pic>
      <p:sp>
        <p:nvSpPr>
          <p:cNvPr id="7" name="Rectangle 6"/>
          <p:cNvSpPr/>
          <p:nvPr/>
        </p:nvSpPr>
        <p:spPr>
          <a:xfrm>
            <a:off x="304800" y="6477000"/>
            <a:ext cx="5715000" cy="271869"/>
          </a:xfrm>
          <a:prstGeom prst="rect">
            <a:avLst/>
          </a:prstGeom>
        </p:spPr>
        <p:txBody>
          <a:bodyPr wrap="square">
            <a:sp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2</a:t>
            </a:fld>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371600"/>
            <a:ext cx="8382000" cy="49530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Sexual Harassment </a:t>
            </a:r>
            <a:r>
              <a:rPr lang="en-US" sz="1600" b="1" dirty="0" smtClean="0">
                <a:latin typeface="Times New Roman" pitchFamily="18" charset="0"/>
                <a:cs typeface="Times New Roman" pitchFamily="18" charset="0"/>
              </a:rPr>
              <a:t>: </a:t>
            </a:r>
          </a:p>
          <a:p>
            <a:pPr marL="514350" indent="-514350">
              <a:buNone/>
            </a:pPr>
            <a:r>
              <a:rPr lang="en-US" sz="1600" dirty="0" smtClean="0">
                <a:latin typeface="Times New Roman" pitchFamily="18" charset="0"/>
                <a:cs typeface="Times New Roman" pitchFamily="18" charset="0"/>
              </a:rPr>
              <a:t>	The Sexual Harassment of Women at Workplace (Prevention, Prohibition and Redressal) Act, 2013 is a legislative act in India that seeks to protect women from sexual harassment at their place of work. The Act came into force from 9 December 2013. This statute superseded the Vishakha Guidelines for prevention of sexual harassment introduced by the Supreme Court of India. The Act will ensure that women are protected against sexual harassment at all the work places, be it in public or private. This will contribute to realisation of their right to gender equality, life and liberty and equality in working conditions everywhere. The sense of security at the workplace will improve women's participation in work, resulting in their economic empowerment and inclusive growth.</a:t>
            </a:r>
          </a:p>
          <a:p>
            <a:pPr marL="514350" indent="-514350">
              <a:buNone/>
            </a:pPr>
            <a:endParaRPr lang="en-US" sz="100" dirty="0" smtClean="0">
              <a:latin typeface="Times New Roman" pitchFamily="18" charset="0"/>
              <a:cs typeface="Times New Roman" pitchFamily="18" charset="0"/>
            </a:endParaRPr>
          </a:p>
          <a:p>
            <a:pPr marL="514350" indent="-514350">
              <a:buNone/>
            </a:pPr>
            <a:r>
              <a:rPr lang="en-US" sz="1600" dirty="0" smtClean="0">
                <a:latin typeface="Times New Roman" pitchFamily="18" charset="0"/>
                <a:cs typeface="Times New Roman" pitchFamily="18" charset="0"/>
              </a:rPr>
              <a:t>	</a:t>
            </a:r>
            <a:r>
              <a:rPr lang="en-US" sz="1600" b="1" dirty="0" smtClean="0">
                <a:latin typeface="Times New Roman" pitchFamily="18" charset="0"/>
                <a:cs typeface="Times New Roman" pitchFamily="18" charset="0"/>
              </a:rPr>
              <a:t>Sexual Harassment would include</a:t>
            </a:r>
            <a:r>
              <a:rPr lang="en-US" sz="1600" dirty="0" smtClean="0">
                <a:latin typeface="Times New Roman" pitchFamily="18" charset="0"/>
                <a:cs typeface="Times New Roman" pitchFamily="18" charset="0"/>
              </a:rPr>
              <a:t>:</a:t>
            </a:r>
          </a:p>
          <a:p>
            <a:pPr marL="514350" indent="-514350">
              <a:buNone/>
            </a:pPr>
            <a:r>
              <a:rPr lang="en-US" sz="1600" dirty="0" smtClean="0">
                <a:latin typeface="Times New Roman" pitchFamily="18" charset="0"/>
                <a:cs typeface="Times New Roman" pitchFamily="18" charset="0"/>
              </a:rPr>
              <a:t>•	Physical contact or advances </a:t>
            </a:r>
          </a:p>
          <a:p>
            <a:pPr marL="514350" indent="-514350">
              <a:buNone/>
            </a:pPr>
            <a:r>
              <a:rPr lang="en-US" sz="1600" dirty="0" smtClean="0">
                <a:latin typeface="Times New Roman" pitchFamily="18" charset="0"/>
                <a:cs typeface="Times New Roman" pitchFamily="18" charset="0"/>
              </a:rPr>
              <a:t>•	A demand or request for sexual favors Sexual colored remarks </a:t>
            </a:r>
          </a:p>
          <a:p>
            <a:pPr marL="514350" indent="-514350">
              <a:buNone/>
            </a:pPr>
            <a:r>
              <a:rPr lang="en-US" sz="1600" dirty="0" smtClean="0">
                <a:latin typeface="Times New Roman" pitchFamily="18" charset="0"/>
                <a:cs typeface="Times New Roman" pitchFamily="18" charset="0"/>
              </a:rPr>
              <a:t>•	Showing pornography </a:t>
            </a:r>
          </a:p>
          <a:p>
            <a:pPr marL="514350" indent="-514350">
              <a:buNone/>
            </a:pPr>
            <a:r>
              <a:rPr lang="en-US" sz="1600" dirty="0" smtClean="0">
                <a:latin typeface="Times New Roman" pitchFamily="18" charset="0"/>
                <a:cs typeface="Times New Roman" pitchFamily="18" charset="0"/>
              </a:rPr>
              <a:t>•	Any other unwelcome physical, verbal or non-verbal conduct of a sexual nature. </a:t>
            </a:r>
          </a:p>
          <a:p>
            <a:pPr marL="514350" indent="-514350">
              <a:buNone/>
            </a:pPr>
            <a:r>
              <a:rPr lang="en-US" sz="1600" dirty="0" smtClean="0">
                <a:latin typeface="Times New Roman" pitchFamily="18" charset="0"/>
                <a:cs typeface="Times New Roman" pitchFamily="18" charset="0"/>
              </a:rPr>
              <a:t>	Thus direct or implied request by any staff for sexual favors in exchange for actual or promised job benefits such as favorable reviews, salary increases, promotions, increased benefits or continued employment constitutes sexual harassment.</a:t>
            </a:r>
          </a:p>
          <a:p>
            <a:pPr marL="514350" indent="-514350">
              <a:buNone/>
            </a:pPr>
            <a:endParaRPr lang="en-US" sz="16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20</a:t>
            </a:fld>
            <a:endParaRPr kumimoji="0" lang="en-US" dirty="0"/>
          </a:p>
        </p:txBody>
      </p:sp>
    </p:spTree>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81000" y="1447800"/>
            <a:ext cx="8229600" cy="4648200"/>
          </a:xfrm>
        </p:spPr>
        <p:txBody>
          <a:bodyPr>
            <a:noAutofit/>
          </a:bodyPr>
          <a:lstStyle/>
          <a:p>
            <a:pPr marL="514350" indent="-514350">
              <a:buFont typeface="Wingdings" pitchFamily="2" charset="2"/>
              <a:buChar char="v"/>
            </a:pPr>
            <a:r>
              <a:rPr lang="en-US" sz="1600" b="1" u="sng" dirty="0" smtClean="0">
                <a:latin typeface="Times New Roman" pitchFamily="18" charset="0"/>
                <a:cs typeface="Times New Roman" pitchFamily="18" charset="0"/>
              </a:rPr>
              <a:t>Disciplinary control system, communication and professional conduct as well as accountability of staff </a:t>
            </a:r>
            <a:r>
              <a:rPr lang="en-US" sz="1400" b="1" dirty="0" smtClean="0">
                <a:latin typeface="Times New Roman" pitchFamily="18" charset="0"/>
                <a:cs typeface="Times New Roman" pitchFamily="18" charset="0"/>
              </a:rPr>
              <a:t>:</a:t>
            </a:r>
          </a:p>
          <a:p>
            <a:pPr marL="514350" indent="-514350">
              <a:buNone/>
            </a:pPr>
            <a:r>
              <a:rPr lang="en-US" sz="1600" i="1" dirty="0" smtClean="0">
                <a:latin typeface="Times New Roman" pitchFamily="18" charset="0"/>
                <a:cs typeface="Times New Roman" pitchFamily="18" charset="0"/>
              </a:rPr>
              <a:t>	</a:t>
            </a:r>
            <a:r>
              <a:rPr lang="en-US" sz="1600" i="1" u="sng" dirty="0" smtClean="0">
                <a:latin typeface="Times New Roman" pitchFamily="18" charset="0"/>
                <a:cs typeface="Times New Roman" pitchFamily="18" charset="0"/>
              </a:rPr>
              <a:t>Disciplinary control system </a:t>
            </a:r>
            <a:r>
              <a:rPr lang="en-US" sz="1400" b="1" dirty="0" smtClean="0">
                <a:latin typeface="Times New Roman" pitchFamily="18" charset="0"/>
                <a:cs typeface="Times New Roman" pitchFamily="18" charset="0"/>
              </a:rPr>
              <a:t>: </a:t>
            </a:r>
            <a:r>
              <a:rPr lang="en-US" sz="1400" dirty="0" smtClean="0">
                <a:latin typeface="Times New Roman" pitchFamily="18" charset="0"/>
                <a:cs typeface="Times New Roman" pitchFamily="18" charset="0"/>
              </a:rPr>
              <a:t>Disciplinary action is warranted only in a situation wherein an employee commits any act of misconduct. The objective of a disciplinary action is to inform the employee the type of behaviour desired. It is also expected to act as a deterrent for others.</a:t>
            </a:r>
          </a:p>
          <a:p>
            <a:pPr marL="514350" indent="-514350">
              <a:buNone/>
            </a:pPr>
            <a:endParaRPr lang="en-US" sz="100" dirty="0" smtClean="0">
              <a:latin typeface="Times New Roman" pitchFamily="18" charset="0"/>
              <a:cs typeface="Times New Roman" pitchFamily="18" charset="0"/>
            </a:endParaRPr>
          </a:p>
          <a:p>
            <a:pPr marL="514350" indent="-514350"/>
            <a:r>
              <a:rPr lang="en-US" sz="1400" dirty="0" smtClean="0">
                <a:latin typeface="Times New Roman" pitchFamily="18" charset="0"/>
                <a:cs typeface="Times New Roman" pitchFamily="18" charset="0"/>
              </a:rPr>
              <a:t>All lapses, acts of misconduct, fraud, neglect of duty, indiscipline, discourtesy, insubordination, general inefficiency and contravention of any official instructions or directions already issued or that may be issued from time to time can therefore be dealt with disciplinary action. These acts mentioned above are illustrative and other acts as defined by the Mission could be included later on.</a:t>
            </a:r>
          </a:p>
          <a:p>
            <a:pPr marL="514350" indent="-514350"/>
            <a:r>
              <a:rPr lang="en-US" sz="1400" dirty="0" smtClean="0">
                <a:latin typeface="Times New Roman" pitchFamily="18" charset="0"/>
                <a:cs typeface="Times New Roman" pitchFamily="18" charset="0"/>
              </a:rPr>
              <a:t>Misconduct is an act which is inconsistent with the fulfillment of expressed or implied conditions of service. It has a material bearing on the smooth and efficient working of the Mission or which is otherwise considered a criminal act by the law of the country.</a:t>
            </a:r>
          </a:p>
          <a:p>
            <a:pPr marL="514350" indent="-514350"/>
            <a:r>
              <a:rPr lang="en-US" sz="1400" dirty="0" smtClean="0">
                <a:latin typeface="Times New Roman" pitchFamily="18" charset="0"/>
                <a:cs typeface="Times New Roman" pitchFamily="18" charset="0"/>
              </a:rPr>
              <a:t>An act of misconduct can be broadly classified as follows:</a:t>
            </a:r>
          </a:p>
          <a:p>
            <a:pPr marL="514350" indent="-514350"/>
            <a:endParaRPr lang="en-US" sz="100" dirty="0" smtClean="0">
              <a:latin typeface="Times New Roman" pitchFamily="18" charset="0"/>
              <a:cs typeface="Times New Roman" pitchFamily="18" charset="0"/>
            </a:endParaRPr>
          </a:p>
          <a:p>
            <a:pPr marL="514350" indent="-514350">
              <a:buNone/>
            </a:pPr>
            <a:r>
              <a:rPr lang="en-US" sz="1400" dirty="0" smtClean="0">
                <a:latin typeface="Times New Roman" pitchFamily="18" charset="0"/>
                <a:cs typeface="Times New Roman" pitchFamily="18" charset="0"/>
              </a:rPr>
              <a:t>a)	Minor acts of misconduct – acts of misconduct which are not of a serious nature. </a:t>
            </a:r>
          </a:p>
          <a:p>
            <a:pPr marL="514350" indent="-514350"/>
            <a:endParaRPr lang="en-US" sz="100" dirty="0" smtClean="0">
              <a:latin typeface="Times New Roman" pitchFamily="18" charset="0"/>
              <a:cs typeface="Times New Roman" pitchFamily="18" charset="0"/>
            </a:endParaRPr>
          </a:p>
          <a:p>
            <a:pPr marL="514350" indent="-514350">
              <a:buAutoNum type="alphaLcParenR" startAt="2"/>
            </a:pPr>
            <a:r>
              <a:rPr lang="en-US" sz="1400" dirty="0" smtClean="0">
                <a:latin typeface="Times New Roman" pitchFamily="18" charset="0"/>
                <a:cs typeface="Times New Roman" pitchFamily="18" charset="0"/>
              </a:rPr>
              <a:t>Major acts of misconduct – acts of misconduct which are of a serious nature .</a:t>
            </a:r>
          </a:p>
          <a:p>
            <a:pPr marL="514350" indent="-514350">
              <a:buNone/>
            </a:pPr>
            <a:r>
              <a:rPr lang="en-US" sz="1600" i="1" dirty="0" smtClean="0">
                <a:latin typeface="Times New Roman" pitchFamily="18" charset="0"/>
                <a:cs typeface="Times New Roman" pitchFamily="18" charset="0"/>
              </a:rPr>
              <a:t>	</a:t>
            </a:r>
            <a:r>
              <a:rPr lang="en-US" sz="1600" i="1" u="sng" dirty="0" smtClean="0">
                <a:latin typeface="Times New Roman" pitchFamily="18" charset="0"/>
                <a:cs typeface="Times New Roman" pitchFamily="18" charset="0"/>
              </a:rPr>
              <a:t>Communication</a:t>
            </a:r>
            <a:r>
              <a:rPr lang="en-US" sz="1400" dirty="0" smtClean="0">
                <a:latin typeface="Times New Roman" pitchFamily="18" charset="0"/>
                <a:cs typeface="Times New Roman" pitchFamily="18" charset="0"/>
              </a:rPr>
              <a:t> : </a:t>
            </a:r>
            <a:r>
              <a:rPr lang="en-US" sz="1400" dirty="0" err="1" smtClean="0">
                <a:latin typeface="Times New Roman" pitchFamily="18" charset="0"/>
                <a:cs typeface="Times New Roman" pitchFamily="18" charset="0"/>
              </a:rPr>
              <a:t>i</a:t>
            </a:r>
            <a:r>
              <a:rPr lang="en-US" sz="1400" dirty="0" smtClean="0">
                <a:latin typeface="Times New Roman" pitchFamily="18" charset="0"/>
                <a:cs typeface="Times New Roman" pitchFamily="18" charset="0"/>
              </a:rPr>
              <a:t>). Disclosure of Information : An employee of the PMC shall not, except in the proper course of his duties, whether of a general nature or special nature, divulge to any unauthorized person or body any information relating to administration, </a:t>
            </a:r>
            <a:r>
              <a:rPr lang="en-US" sz="1400" dirty="0" err="1" smtClean="0">
                <a:latin typeface="Times New Roman" pitchFamily="18" charset="0"/>
                <a:cs typeface="Times New Roman" pitchFamily="18" charset="0"/>
              </a:rPr>
              <a:t>programme</a:t>
            </a:r>
            <a:r>
              <a:rPr lang="en-US" sz="1400" dirty="0" smtClean="0">
                <a:latin typeface="Times New Roman" pitchFamily="18" charset="0"/>
                <a:cs typeface="Times New Roman" pitchFamily="18" charset="0"/>
              </a:rPr>
              <a:t> of work, experiment or any other information concerning the business or finance of PMC.</a:t>
            </a:r>
          </a:p>
          <a:p>
            <a:pPr marL="514350" indent="-514350"/>
            <a:endParaRPr lang="en-US" sz="1400" b="1"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21</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371600"/>
            <a:ext cx="8229600" cy="4572000"/>
          </a:xfrm>
        </p:spPr>
        <p:txBody>
          <a:bodyPr>
            <a:noAutofit/>
          </a:bodyPr>
          <a:lstStyle/>
          <a:p>
            <a:pPr marL="514350" indent="-514350">
              <a:buNone/>
            </a:pPr>
            <a:r>
              <a:rPr lang="en-US" sz="1400" dirty="0" smtClean="0">
                <a:latin typeface="Times New Roman" pitchFamily="18" charset="0"/>
                <a:cs typeface="Times New Roman" pitchFamily="18" charset="0"/>
              </a:rPr>
              <a:t>	No employee of PMC shall be in possession of any minute or document circulated within the PMC for any purpose other than those conveyed to him/her for his/her information, compliance or action. An employee is prohibited from making use of any unpublished or confidential information made known to him in the normal course of his work within the PMC for any purpose other than his normal duties. An employee shall obtain prior approval from the Team Leader in writing for any publication of any book or article or any other work, subject matter of which is connected to the official functions of the PMC. An employee shall not release any information to media and /or be involved in any interview with media without explicit approval of the Team Leader of the PMC.</a:t>
            </a:r>
          </a:p>
          <a:p>
            <a:pPr marL="514350" indent="-514350">
              <a:buNone/>
            </a:pPr>
            <a:r>
              <a:rPr lang="en-US" sz="1400" dirty="0" smtClean="0">
                <a:latin typeface="Times New Roman" pitchFamily="18" charset="0"/>
                <a:cs typeface="Times New Roman" pitchFamily="18" charset="0"/>
              </a:rPr>
              <a:t>	ii</a:t>
            </a:r>
            <a:r>
              <a:rPr lang="en-US" sz="1400" i="1" dirty="0" smtClean="0">
                <a:latin typeface="Times New Roman" pitchFamily="18" charset="0"/>
                <a:cs typeface="Times New Roman" pitchFamily="18" charset="0"/>
              </a:rPr>
              <a:t>) </a:t>
            </a:r>
            <a:r>
              <a:rPr lang="en-US" sz="1400" i="1" u="sng" dirty="0" smtClean="0">
                <a:latin typeface="Times New Roman" pitchFamily="18" charset="0"/>
                <a:cs typeface="Times New Roman" pitchFamily="18" charset="0"/>
              </a:rPr>
              <a:t>Relationship with outside organizations </a:t>
            </a:r>
            <a:r>
              <a:rPr lang="en-US" sz="1400" dirty="0" smtClean="0">
                <a:latin typeface="Times New Roman" pitchFamily="18" charset="0"/>
                <a:cs typeface="Times New Roman" pitchFamily="18" charset="0"/>
              </a:rPr>
              <a:t>: An employee shall not engage in any outside occupation which is likely to affect the proper discharge of his duties as an employee of the PMC.</a:t>
            </a:r>
          </a:p>
          <a:p>
            <a:pPr marL="514350" indent="-514350">
              <a:buNone/>
            </a:pPr>
            <a:r>
              <a:rPr lang="en-US" sz="1400" dirty="0" smtClean="0">
                <a:latin typeface="Times New Roman" pitchFamily="18" charset="0"/>
                <a:cs typeface="Times New Roman" pitchFamily="18" charset="0"/>
              </a:rPr>
              <a:t>	No employee should be actively associated with the management any business of, or hold a financial interest in from such association or concern, if it were possible for him to benefit. However, an employee is not debarred from holding shares in a public company unless such holding amounts to controlling interest of such company.</a:t>
            </a:r>
          </a:p>
          <a:p>
            <a:pPr marL="514350" indent="-514350">
              <a:buNone/>
            </a:pPr>
            <a:r>
              <a:rPr lang="en-US" sz="1400" dirty="0" smtClean="0">
                <a:latin typeface="Times New Roman" pitchFamily="18" charset="0"/>
                <a:cs typeface="Times New Roman" pitchFamily="18" charset="0"/>
              </a:rPr>
              <a:t>	An employee shall not accept any </a:t>
            </a:r>
            <a:r>
              <a:rPr lang="en-US" sz="1400" dirty="0" err="1" smtClean="0">
                <a:latin typeface="Times New Roman" pitchFamily="18" charset="0"/>
                <a:cs typeface="Times New Roman" pitchFamily="18" charset="0"/>
              </a:rPr>
              <a:t>favour</a:t>
            </a:r>
            <a:r>
              <a:rPr lang="en-US" sz="1400" dirty="0" smtClean="0">
                <a:latin typeface="Times New Roman" pitchFamily="18" charset="0"/>
                <a:cs typeface="Times New Roman" pitchFamily="18" charset="0"/>
              </a:rPr>
              <a:t> or a gift for any services rendered by him on behalf of the Mission without explicit approval of the company.</a:t>
            </a:r>
          </a:p>
          <a:p>
            <a:pPr marL="514350" indent="-514350">
              <a:buNone/>
            </a:pPr>
            <a:r>
              <a:rPr lang="en-US" sz="1400" dirty="0" smtClean="0">
                <a:latin typeface="Times New Roman" pitchFamily="18" charset="0"/>
                <a:cs typeface="Times New Roman" pitchFamily="18" charset="0"/>
              </a:rPr>
              <a:t>	iii) </a:t>
            </a:r>
            <a:r>
              <a:rPr lang="en-US" sz="1400" i="1" u="sng" dirty="0" smtClean="0">
                <a:latin typeface="Times New Roman" pitchFamily="18" charset="0"/>
                <a:cs typeface="Times New Roman" pitchFamily="18" charset="0"/>
              </a:rPr>
              <a:t>Channel of Communication :  </a:t>
            </a:r>
            <a:r>
              <a:rPr lang="en-US" sz="1400" dirty="0" smtClean="0">
                <a:latin typeface="Times New Roman" pitchFamily="18" charset="0"/>
                <a:cs typeface="Times New Roman" pitchFamily="18" charset="0"/>
              </a:rPr>
              <a:t>Reports or any submissions to the senior management or to outside parties for official business should be made through the immediate supervisory officer unless explicit approval has been obtained from the Team Leader to deviate from the normal channel.</a:t>
            </a:r>
          </a:p>
          <a:p>
            <a:pPr marL="514350" indent="-514350">
              <a:buNone/>
            </a:pPr>
            <a:r>
              <a:rPr lang="en-US" sz="1400" dirty="0" smtClean="0">
                <a:latin typeface="Times New Roman" pitchFamily="18" charset="0"/>
                <a:cs typeface="Times New Roman" pitchFamily="18" charset="0"/>
              </a:rPr>
              <a:t>	Correspondence must follow the norms and standards like : Letter , Fax &amp; Email.</a:t>
            </a:r>
          </a:p>
          <a:p>
            <a:pPr marL="514350" indent="-514350">
              <a:buNone/>
            </a:pPr>
            <a:endParaRPr lang="en-US" sz="1400" i="1" u="sng"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22</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066800"/>
            <a:ext cx="8610600" cy="5181600"/>
          </a:xfrm>
        </p:spPr>
        <p:txBody>
          <a:bodyPr>
            <a:noAutofit/>
          </a:bodyPr>
          <a:lstStyle/>
          <a:p>
            <a:pPr marL="514350" indent="-514350">
              <a:buNone/>
            </a:pPr>
            <a:r>
              <a:rPr lang="en-US" sz="1400" dirty="0" smtClean="0">
                <a:latin typeface="Times New Roman" pitchFamily="18" charset="0"/>
                <a:cs typeface="Times New Roman" pitchFamily="18" charset="0"/>
              </a:rPr>
              <a:t>	</a:t>
            </a:r>
            <a:r>
              <a:rPr lang="en-US" sz="1600" i="1" u="sng" dirty="0" smtClean="0">
                <a:latin typeface="Times New Roman" pitchFamily="18" charset="0"/>
                <a:cs typeface="Times New Roman" pitchFamily="18" charset="0"/>
              </a:rPr>
              <a:t>Professional conduct as well as accountability of staff </a:t>
            </a:r>
            <a:r>
              <a:rPr lang="en-US" sz="1400" dirty="0" smtClean="0">
                <a:latin typeface="Times New Roman" pitchFamily="18" charset="0"/>
                <a:cs typeface="Times New Roman" pitchFamily="18" charset="0"/>
              </a:rPr>
              <a:t>:  All employees at PMC shall live up to the highest standards of conduct, accountability, and performance. The following are guiding principles by which all staff of PMC shall adhere to.</a:t>
            </a:r>
          </a:p>
          <a:p>
            <a:pPr marL="514350" indent="-514350">
              <a:buNone/>
            </a:pPr>
            <a:endParaRPr lang="en-US" sz="100" dirty="0" smtClean="0">
              <a:latin typeface="Times New Roman" pitchFamily="18" charset="0"/>
              <a:cs typeface="Times New Roman" pitchFamily="18" charset="0"/>
            </a:endParaRPr>
          </a:p>
          <a:p>
            <a:pPr marL="514350" indent="-514350">
              <a:buFont typeface="+mj-lt"/>
              <a:buAutoNum type="romanLcPeriod"/>
            </a:pPr>
            <a:r>
              <a:rPr lang="en-US" sz="1400" dirty="0" smtClean="0">
                <a:latin typeface="Times New Roman" pitchFamily="18" charset="0"/>
                <a:cs typeface="Times New Roman" pitchFamily="18" charset="0"/>
              </a:rPr>
              <a:t>She/he will behave in a disciplined manner in all our interactions with colleagues and outsiders. We will operate on basis of trust and mutual respect. </a:t>
            </a:r>
          </a:p>
          <a:p>
            <a:pPr marL="514350" indent="-514350">
              <a:buFont typeface="+mj-lt"/>
              <a:buAutoNum type="romanLcPeriod"/>
            </a:pPr>
            <a:r>
              <a:rPr lang="en-US" sz="1400" dirty="0" smtClean="0">
                <a:latin typeface="Times New Roman" pitchFamily="18" charset="0"/>
                <a:cs typeface="Times New Roman" pitchFamily="18" charset="0"/>
              </a:rPr>
              <a:t>She/he will not indulge in any activities prejudicial to the interests and reputation of the Mission. We will abide by all the Mission rules and regulations. </a:t>
            </a:r>
          </a:p>
          <a:p>
            <a:pPr marL="514350" indent="-514350">
              <a:buFont typeface="+mj-lt"/>
              <a:buAutoNum type="romanLcPeriod"/>
            </a:pPr>
            <a:r>
              <a:rPr lang="en-US" sz="1400" dirty="0" smtClean="0">
                <a:latin typeface="Times New Roman" pitchFamily="18" charset="0"/>
                <a:cs typeface="Times New Roman" pitchFamily="18" charset="0"/>
              </a:rPr>
              <a:t>She/he will show respect to the dignity of all our colleagues, particularly women, minorities, differently abled and other marginalized groups. We will not use authority to undermine a colleague’s sense of pride or dignity. </a:t>
            </a:r>
          </a:p>
          <a:p>
            <a:pPr marL="514350" indent="-514350">
              <a:buFont typeface="+mj-lt"/>
              <a:buAutoNum type="romanLcPeriod"/>
            </a:pPr>
            <a:r>
              <a:rPr lang="en-US" sz="1400" dirty="0" smtClean="0">
                <a:latin typeface="Times New Roman" pitchFamily="18" charset="0"/>
                <a:cs typeface="Times New Roman" pitchFamily="18" charset="0"/>
              </a:rPr>
              <a:t>She/he will show due frugality in the matter of use of all resources (funds and assets) at our disposal. We pledge that dereliction in rendering accounts will be treated as a serious breach of professional misconduct. </a:t>
            </a:r>
          </a:p>
          <a:p>
            <a:pPr marL="514350" indent="-514350">
              <a:buFont typeface="+mj-lt"/>
              <a:buAutoNum type="romanLcPeriod"/>
            </a:pPr>
            <a:r>
              <a:rPr lang="en-US" sz="1400" dirty="0" smtClean="0">
                <a:latin typeface="Times New Roman" pitchFamily="18" charset="0"/>
                <a:cs typeface="Times New Roman" pitchFamily="18" charset="0"/>
              </a:rPr>
              <a:t>She/he will not have commercial dealings of PMC with parties in whom we, our friends or colleagues have a direct financial interest or connection, or indulge in any dishonesty with its funds and works, or act in a way which will procure undue enrichment for us or others. </a:t>
            </a:r>
          </a:p>
          <a:p>
            <a:pPr marL="514350" indent="-514350">
              <a:buFont typeface="+mj-lt"/>
              <a:buAutoNum type="romanLcPeriod"/>
            </a:pPr>
            <a:r>
              <a:rPr lang="en-US" sz="1400" dirty="0" smtClean="0">
                <a:latin typeface="Times New Roman" pitchFamily="18" charset="0"/>
                <a:cs typeface="Times New Roman" pitchFamily="18" charset="0"/>
              </a:rPr>
              <a:t>She/he will not engage in outside employment or reveal any confidential information relating to PMC work to any outsider, nor defame PMC or a colleague. </a:t>
            </a:r>
          </a:p>
          <a:p>
            <a:pPr marL="514350" indent="-514350">
              <a:buFont typeface="+mj-lt"/>
              <a:buAutoNum type="romanLcPeriod"/>
            </a:pPr>
            <a:r>
              <a:rPr lang="en-US" sz="1400" dirty="0" smtClean="0">
                <a:latin typeface="Times New Roman" pitchFamily="18" charset="0"/>
                <a:cs typeface="Times New Roman" pitchFamily="18" charset="0"/>
              </a:rPr>
              <a:t>She/he will not smoke in the work place in the interests of the good health and working comfort of all our colleagues and visitors. </a:t>
            </a:r>
          </a:p>
          <a:p>
            <a:pPr marL="514350" indent="-514350">
              <a:buFont typeface="+mj-lt"/>
              <a:buAutoNum type="romanLcPeriod"/>
            </a:pPr>
            <a:r>
              <a:rPr lang="en-US" sz="1400" dirty="0" smtClean="0">
                <a:latin typeface="Times New Roman" pitchFamily="18" charset="0"/>
                <a:cs typeface="Times New Roman" pitchFamily="18" charset="0"/>
              </a:rPr>
              <a:t>She/he will not indulge in substance abuse, or the excessive use of alcohol or drugs. </a:t>
            </a:r>
          </a:p>
          <a:p>
            <a:pPr marL="514350" indent="-514350">
              <a:buFont typeface="+mj-lt"/>
              <a:buAutoNum type="romanLcPeriod"/>
            </a:pPr>
            <a:r>
              <a:rPr lang="en-US" sz="1400" dirty="0" smtClean="0">
                <a:latin typeface="Times New Roman" pitchFamily="18" charset="0"/>
                <a:cs typeface="Times New Roman" pitchFamily="18" charset="0"/>
              </a:rPr>
              <a:t>She/he will endeavor to behave in a manner befitting PMC, its values and mission. </a:t>
            </a:r>
          </a:p>
          <a:p>
            <a:pPr marL="514350" indent="-514350">
              <a:buFont typeface="+mj-lt"/>
              <a:buAutoNum type="romanLcPeriod"/>
            </a:pPr>
            <a:r>
              <a:rPr lang="en-US" sz="1400" dirty="0" smtClean="0">
                <a:latin typeface="Times New Roman" pitchFamily="18" charset="0"/>
                <a:cs typeface="Times New Roman" pitchFamily="18" charset="0"/>
              </a:rPr>
              <a:t>In the event that s/he does not observe the code of conduct, in its full meaning, or indulge in unacceptable standards of work, action of behaviour, s/he will render themselves liable to disciplinary action. </a:t>
            </a: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23</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Leave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295400"/>
            <a:ext cx="8382000" cy="5029200"/>
          </a:xfrm>
        </p:spPr>
        <p:txBody>
          <a:bodyPr>
            <a:noAutofit/>
          </a:bodyPr>
          <a:lstStyle/>
          <a:p>
            <a:pPr marL="514350" indent="-514350">
              <a:buFont typeface="Wingdings" pitchFamily="2" charset="2"/>
              <a:buChar char="Ø"/>
            </a:pPr>
            <a:r>
              <a:rPr lang="en-US" sz="1800" b="1" u="sng" dirty="0" smtClean="0">
                <a:latin typeface="Times New Roman" pitchFamily="18" charset="0"/>
                <a:cs typeface="Times New Roman" pitchFamily="18" charset="0"/>
              </a:rPr>
              <a:t>Leave Entitlement </a:t>
            </a:r>
            <a:r>
              <a:rPr lang="en-US" sz="1800" b="1" dirty="0" smtClean="0">
                <a:latin typeface="Times New Roman" pitchFamily="18" charset="0"/>
                <a:cs typeface="Times New Roman" pitchFamily="18" charset="0"/>
              </a:rPr>
              <a:t>: </a:t>
            </a:r>
          </a:p>
          <a:p>
            <a:pPr marL="514350" indent="-514350">
              <a:buAutoNum type="alphaLcParenR"/>
            </a:pPr>
            <a:r>
              <a:rPr lang="en-US" sz="1800" dirty="0" smtClean="0">
                <a:latin typeface="Times New Roman" pitchFamily="18" charset="0"/>
                <a:cs typeface="Times New Roman" pitchFamily="18" charset="0"/>
              </a:rPr>
              <a:t>All staff excluding casual and daily wages shall be entitled to following number of days leave with pay for a calendar year, subject to the provisions under each category of leave. These leaves are over and above the holidays declared as per the Government of Bihar. </a:t>
            </a:r>
          </a:p>
          <a:p>
            <a:pPr marL="514350" indent="-514350">
              <a:buNone/>
            </a:pPr>
            <a:r>
              <a:rPr lang="en-US" sz="1800" dirty="0" smtClean="0">
                <a:latin typeface="Times New Roman" pitchFamily="18" charset="0"/>
                <a:cs typeface="Times New Roman" pitchFamily="18" charset="0"/>
              </a:rPr>
              <a:t>	Casual Leave (CL) earned @ 1 leave after completion of every month of service. </a:t>
            </a:r>
          </a:p>
          <a:p>
            <a:pPr marL="514350" indent="-514350">
              <a:buAutoNum type="alphaLcParenR" startAt="2"/>
            </a:pPr>
            <a:r>
              <a:rPr lang="en-US" sz="1800" dirty="0" smtClean="0">
                <a:latin typeface="Times New Roman" pitchFamily="18" charset="0"/>
                <a:cs typeface="Times New Roman" pitchFamily="18" charset="0"/>
              </a:rPr>
              <a:t>Altogether an employee of PMC will be entitled to 12 days of leave on completion of one year of service. These leaves will be credited to individual leave account in each calendar year. Any employee joining in between the calendar year will be entitled to leave on a pro rata basis. </a:t>
            </a:r>
          </a:p>
          <a:p>
            <a:pPr marL="514350" indent="-514350">
              <a:buAutoNum type="alphaLcParenR" startAt="2"/>
            </a:pPr>
            <a:r>
              <a:rPr lang="en-US" sz="1800" dirty="0" smtClean="0">
                <a:latin typeface="Times New Roman" pitchFamily="18" charset="0"/>
                <a:cs typeface="Times New Roman" pitchFamily="18" charset="0"/>
              </a:rPr>
              <a:t>Casual leave lapses at the end of each calendar year and can not be carried forward or used for encashment. </a:t>
            </a:r>
          </a:p>
          <a:p>
            <a:pPr marL="514350" indent="-514350">
              <a:buFont typeface="Wingdings" pitchFamily="2" charset="2"/>
              <a:buChar char="Ø"/>
            </a:pPr>
            <a:r>
              <a:rPr lang="en-US" sz="1800" b="1" u="sng" dirty="0" smtClean="0">
                <a:latin typeface="Times New Roman" pitchFamily="18" charset="0"/>
                <a:cs typeface="Times New Roman" pitchFamily="18" charset="0"/>
              </a:rPr>
              <a:t>Authorization for recommendation and sanctioning of leave</a:t>
            </a:r>
            <a:r>
              <a:rPr lang="en-US" sz="1800" b="1" dirty="0" smtClean="0">
                <a:latin typeface="Times New Roman" pitchFamily="18" charset="0"/>
                <a:cs typeface="Times New Roman" pitchFamily="18" charset="0"/>
              </a:rPr>
              <a:t>:</a:t>
            </a:r>
          </a:p>
          <a:p>
            <a:pPr marL="514350" indent="-514350">
              <a:buNone/>
            </a:pPr>
            <a:r>
              <a:rPr lang="en-US" sz="1800" b="1"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Authority granting leave to a staff shall usually be the supervising officer to whom the employee is reporting for work, unless otherwise specified by the Team Leader. </a:t>
            </a:r>
          </a:p>
          <a:p>
            <a:pPr marL="514350" indent="-514350">
              <a:buAutoNum type="alphaLcParenR" startAt="2"/>
            </a:pPr>
            <a:endParaRPr lang="en-US" sz="1800" b="1"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24</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Travel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295400"/>
            <a:ext cx="8382000" cy="5029200"/>
          </a:xfrm>
        </p:spPr>
        <p:txBody>
          <a:bodyPr>
            <a:noAutofit/>
          </a:bodyPr>
          <a:lstStyle/>
          <a:p>
            <a:pPr marL="514350" indent="-514350">
              <a:buFont typeface="Wingdings" pitchFamily="2" charset="2"/>
              <a:buChar char="Ø"/>
            </a:pPr>
            <a:r>
              <a:rPr lang="en-US" sz="1800" b="1" u="sng" dirty="0" smtClean="0">
                <a:latin typeface="Times New Roman" pitchFamily="18" charset="0"/>
                <a:cs typeface="Times New Roman" pitchFamily="18" charset="0"/>
              </a:rPr>
              <a:t>Reimbursement of Journey Fares:</a:t>
            </a:r>
          </a:p>
          <a:p>
            <a:pPr marL="514350" indent="-514350"/>
            <a:r>
              <a:rPr lang="en-US" sz="1800" dirty="0" smtClean="0">
                <a:latin typeface="Times New Roman" pitchFamily="18" charset="0"/>
                <a:cs typeface="Times New Roman" pitchFamily="18" charset="0"/>
              </a:rPr>
              <a:t>An employee on official tour will be entitled to Travelling Allowance which is intended to cover expenditure incurred in connection with journeys performed for the Mission’s work, as provided hereinafter.</a:t>
            </a:r>
          </a:p>
          <a:p>
            <a:pPr marL="514350" indent="-514350"/>
            <a:r>
              <a:rPr lang="en-US" sz="1800" dirty="0" smtClean="0">
                <a:latin typeface="Times New Roman" pitchFamily="18" charset="0"/>
                <a:cs typeface="Times New Roman" pitchFamily="18" charset="0"/>
              </a:rPr>
              <a:t>The reimbursement of fares for journeys performed between the Headquarters station and tour station by the employees of various categories by different means of transport shall be as per the following entitlement, subject to actual</a:t>
            </a:r>
            <a:r>
              <a:rPr lang="en-US" sz="1800" b="1" dirty="0" smtClean="0">
                <a:latin typeface="Times New Roman" pitchFamily="18" charset="0"/>
                <a:cs typeface="Times New Roman" pitchFamily="18" charset="0"/>
              </a:rPr>
              <a:t>. </a:t>
            </a:r>
          </a:p>
          <a:p>
            <a:pPr marL="514350" indent="-514350"/>
            <a:endParaRPr lang="en-US" sz="1800" b="1" dirty="0" smtClean="0">
              <a:latin typeface="Times New Roman" pitchFamily="18" charset="0"/>
              <a:cs typeface="Times New Roman" pitchFamily="18" charset="0"/>
            </a:endParaRPr>
          </a:p>
          <a:p>
            <a:pPr marL="514350" lvl="1" indent="-514350">
              <a:buFont typeface="Wingdings" pitchFamily="2" charset="2"/>
              <a:buChar char="Ø"/>
            </a:pPr>
            <a:r>
              <a:rPr lang="en-IN" sz="1800" b="1" u="sng" dirty="0" smtClean="0">
                <a:latin typeface="Times New Roman" pitchFamily="18" charset="0"/>
                <a:cs typeface="Times New Roman" pitchFamily="18" charset="0"/>
              </a:rPr>
              <a:t>Nature of Entitlement: </a:t>
            </a:r>
          </a:p>
          <a:p>
            <a:pPr marL="514350" lvl="1" indent="-514350">
              <a:buFont typeface="Wingdings" pitchFamily="2" charset="2"/>
              <a:buChar char="Ø"/>
            </a:pPr>
            <a:endParaRPr lang="en-IN" sz="1800" b="1" u="sng" dirty="0" smtClean="0">
              <a:latin typeface="Times New Roman" pitchFamily="18" charset="0"/>
              <a:cs typeface="Times New Roman" pitchFamily="18" charset="0"/>
            </a:endParaRPr>
          </a:p>
          <a:p>
            <a:pPr marL="514350" lvl="1" indent="-514350">
              <a:buNone/>
            </a:pPr>
            <a:endParaRPr lang="en-US" sz="1800" b="1" u="sng" dirty="0" smtClean="0">
              <a:latin typeface="Times New Roman" pitchFamily="18" charset="0"/>
              <a:cs typeface="Times New Roman" pitchFamily="18" charset="0"/>
            </a:endParaRPr>
          </a:p>
          <a:p>
            <a:pPr marL="514350" indent="-514350"/>
            <a:endParaRPr lang="en-US" sz="1800" b="1" dirty="0" smtClean="0">
              <a:latin typeface="Times New Roman" pitchFamily="18" charset="0"/>
              <a:cs typeface="Times New Roman" pitchFamily="18" charset="0"/>
            </a:endParaRPr>
          </a:p>
          <a:p>
            <a:pPr marL="514350" indent="-514350">
              <a:buNone/>
            </a:pPr>
            <a:endParaRPr lang="en-US" sz="1800" b="1"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25</a:t>
            </a:fld>
            <a:endParaRPr kumimoji="0" lang="en-US"/>
          </a:p>
        </p:txBody>
      </p:sp>
      <p:graphicFrame>
        <p:nvGraphicFramePr>
          <p:cNvPr id="10" name="Table 9"/>
          <p:cNvGraphicFramePr>
            <a:graphicFrameLocks noGrp="1"/>
          </p:cNvGraphicFramePr>
          <p:nvPr/>
        </p:nvGraphicFramePr>
        <p:xfrm>
          <a:off x="914400" y="4572000"/>
          <a:ext cx="7315201" cy="1122680"/>
        </p:xfrm>
        <a:graphic>
          <a:graphicData uri="http://schemas.openxmlformats.org/drawingml/2006/table">
            <a:tbl>
              <a:tblPr firstRow="1" bandRow="1">
                <a:tableStyleId>{5C22544A-7EE6-4342-B048-85BDC9FD1C3A}</a:tableStyleId>
              </a:tblPr>
              <a:tblGrid>
                <a:gridCol w="914400"/>
                <a:gridCol w="1524000"/>
                <a:gridCol w="1447800"/>
                <a:gridCol w="838200"/>
                <a:gridCol w="2590801"/>
              </a:tblGrid>
              <a:tr h="381000">
                <a:tc>
                  <a:txBody>
                    <a:bodyPr/>
                    <a:lstStyle/>
                    <a:p>
                      <a:pPr algn="ctr"/>
                      <a:r>
                        <a:rPr lang="en-US" dirty="0" smtClean="0">
                          <a:latin typeface="Times New Roman" pitchFamily="18" charset="0"/>
                          <a:cs typeface="Times New Roman" pitchFamily="18" charset="0"/>
                        </a:rPr>
                        <a:t>Sl.No</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a:t>
                      </a:r>
                      <a:endParaRPr lang="en-US" dirty="0">
                        <a:latin typeface="Times New Roman" pitchFamily="18" charset="0"/>
                        <a:cs typeface="Times New Roman" pitchFamily="18" charset="0"/>
                      </a:endParaRPr>
                    </a:p>
                  </a:txBody>
                  <a:tcPr/>
                </a:tc>
                <a:tc gridSpan="3">
                  <a:txBody>
                    <a:bodyPr/>
                    <a:lstStyle/>
                    <a:p>
                      <a:pPr algn="ctr"/>
                      <a:r>
                        <a:rPr lang="en-US" dirty="0" smtClean="0">
                          <a:latin typeface="Times New Roman" pitchFamily="18" charset="0"/>
                          <a:cs typeface="Times New Roman" pitchFamily="18" charset="0"/>
                        </a:rPr>
                        <a:t>Entitlement</a:t>
                      </a:r>
                      <a:endParaRPr lang="en-US" dirty="0">
                        <a:latin typeface="Times New Roman" pitchFamily="18" charset="0"/>
                        <a:cs typeface="Times New Roman" pitchFamily="18" charset="0"/>
                      </a:endParaRPr>
                    </a:p>
                  </a:txBody>
                  <a:tcPr/>
                </a:tc>
                <a:tc hMerge="1">
                  <a:txBody>
                    <a:bodyPr/>
                    <a:lstStyle/>
                    <a:p>
                      <a:endParaRPr lang="en-US" dirty="0"/>
                    </a:p>
                  </a:txBody>
                  <a:tcPr/>
                </a:tc>
                <a:tc hMerge="1">
                  <a:txBody>
                    <a:bodyPr/>
                    <a:lstStyle/>
                    <a:p>
                      <a:endParaRPr lang="en-US" dirty="0"/>
                    </a:p>
                  </a:txBody>
                  <a:tcPr/>
                </a:tc>
              </a:tr>
              <a:tr h="370840">
                <a:tc>
                  <a:txBody>
                    <a:bodyPr/>
                    <a:lstStyle/>
                    <a:p>
                      <a:endParaRPr lang="en-US" dirty="0">
                        <a:latin typeface="Times New Roman" pitchFamily="18" charset="0"/>
                        <a:cs typeface="Times New Roman" pitchFamily="18" charset="0"/>
                      </a:endParaRPr>
                    </a:p>
                  </a:txBody>
                  <a:tcPr/>
                </a:tc>
                <a:tc>
                  <a:txBody>
                    <a:bodyPr/>
                    <a:lstStyle/>
                    <a:p>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Rail</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Air</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Road</a:t>
                      </a:r>
                      <a:endParaRPr lang="en-US" dirty="0">
                        <a:latin typeface="Times New Roman" pitchFamily="18" charset="0"/>
                        <a:cs typeface="Times New Roman" pitchFamily="18" charset="0"/>
                      </a:endParaRPr>
                    </a:p>
                  </a:txBody>
                  <a:tcPr/>
                </a:tc>
              </a:tr>
              <a:tr h="370840">
                <a:tc>
                  <a:txBody>
                    <a:bodyPr/>
                    <a:lstStyle/>
                    <a:p>
                      <a:pPr algn="ct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 III</a:t>
                      </a:r>
                    </a:p>
                  </a:txBody>
                  <a:tcPr/>
                </a:tc>
                <a:tc>
                  <a:txBody>
                    <a:bodyPr/>
                    <a:lstStyle/>
                    <a:p>
                      <a:pPr algn="ctr"/>
                      <a:r>
                        <a:rPr lang="en-US" dirty="0" smtClean="0">
                          <a:latin typeface="Times New Roman" pitchFamily="18" charset="0"/>
                          <a:cs typeface="Times New Roman" pitchFamily="18" charset="0"/>
                        </a:rPr>
                        <a:t>AC 3</a:t>
                      </a:r>
                      <a:r>
                        <a:rPr lang="en-US" baseline="30000" dirty="0" smtClean="0">
                          <a:latin typeface="Times New Roman" pitchFamily="18" charset="0"/>
                          <a:cs typeface="Times New Roman" pitchFamily="18" charset="0"/>
                        </a:rPr>
                        <a:t>rd</a:t>
                      </a:r>
                      <a:r>
                        <a:rPr lang="en-US" baseline="0" dirty="0" smtClean="0">
                          <a:latin typeface="Times New Roman" pitchFamily="18" charset="0"/>
                          <a:cs typeface="Times New Roman" pitchFamily="18" charset="0"/>
                        </a:rPr>
                        <a:t> </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Rs/- 6 Km (Own</a:t>
                      </a:r>
                      <a:r>
                        <a:rPr lang="en-US" baseline="0" dirty="0" smtClean="0">
                          <a:latin typeface="Times New Roman" pitchFamily="18" charset="0"/>
                          <a:cs typeface="Times New Roman" pitchFamily="18" charset="0"/>
                        </a:rPr>
                        <a:t> Vehicle)</a:t>
                      </a:r>
                      <a:endParaRPr lang="en-US" dirty="0">
                        <a:latin typeface="Times New Roman" pitchFamily="18" charset="0"/>
                        <a:cs typeface="Times New Roman" pitchFamily="18" charset="0"/>
                      </a:endParaRPr>
                    </a:p>
                  </a:txBody>
                  <a:tcP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Travel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295400"/>
            <a:ext cx="8382000" cy="5029200"/>
          </a:xfrm>
        </p:spPr>
        <p:txBody>
          <a:bodyPr>
            <a:noAutofit/>
          </a:bodyPr>
          <a:lstStyle/>
          <a:p>
            <a:pPr marL="514350" indent="-514350">
              <a:buFont typeface="Wingdings" pitchFamily="2" charset="2"/>
              <a:buChar char="Ø"/>
            </a:pPr>
            <a:r>
              <a:rPr lang="en-US" sz="1800" b="1" u="sng" dirty="0" smtClean="0">
                <a:latin typeface="Times New Roman" pitchFamily="18" charset="0"/>
                <a:cs typeface="Times New Roman" pitchFamily="18" charset="0"/>
              </a:rPr>
              <a:t>Reimbursement of Conveyance Charges::</a:t>
            </a:r>
          </a:p>
          <a:p>
            <a:pPr marL="514350" indent="-514350"/>
            <a:r>
              <a:rPr lang="en-US" sz="1800" dirty="0" smtClean="0">
                <a:latin typeface="Times New Roman" pitchFamily="18" charset="0"/>
                <a:cs typeface="Times New Roman" pitchFamily="18" charset="0"/>
              </a:rPr>
              <a:t>An employee will also be entitled for reimbursement of actual conveyance charges for journeys between railway station/bus stand/airport and residence/place of stay either at Headquarters or tour stations and other official journeys performed by road at tour stations through means of conveyance other than PMC’s transport. The reimbursement shall be regulated in accordance with the following sub-clauses. </a:t>
            </a:r>
          </a:p>
          <a:p>
            <a:pPr marL="514350" indent="-514350">
              <a:buNone/>
            </a:pPr>
            <a:endParaRPr lang="en-US" sz="1800" b="1" dirty="0" smtClean="0">
              <a:latin typeface="Times New Roman" pitchFamily="18" charset="0"/>
              <a:cs typeface="Times New Roman" pitchFamily="18" charset="0"/>
            </a:endParaRPr>
          </a:p>
          <a:p>
            <a:pPr marL="514350" lvl="1" indent="-514350">
              <a:buFont typeface="Wingdings" pitchFamily="2" charset="2"/>
              <a:buChar char="Ø"/>
            </a:pPr>
            <a:r>
              <a:rPr lang="en-US" sz="1800" b="1" u="sng" dirty="0" smtClean="0">
                <a:latin typeface="Times New Roman" pitchFamily="18" charset="0"/>
                <a:cs typeface="Times New Roman" pitchFamily="18" charset="0"/>
              </a:rPr>
              <a:t>For journeys to and from railway station/bus stand/airports, at Headquarters and tour stations, the reimbursement will be as per the following </a:t>
            </a:r>
            <a:r>
              <a:rPr lang="en-IN" sz="1800" b="1" u="sng" dirty="0" smtClean="0">
                <a:latin typeface="Times New Roman" pitchFamily="18" charset="0"/>
                <a:cs typeface="Times New Roman" pitchFamily="18" charset="0"/>
              </a:rPr>
              <a:t>: </a:t>
            </a:r>
          </a:p>
          <a:p>
            <a:pPr marL="514350" lvl="1" indent="-514350">
              <a:buFont typeface="Wingdings" pitchFamily="2" charset="2"/>
              <a:buChar char="Ø"/>
            </a:pPr>
            <a:endParaRPr lang="en-IN" sz="1800" b="1" u="sng" dirty="0" smtClean="0">
              <a:latin typeface="Times New Roman" pitchFamily="18" charset="0"/>
              <a:cs typeface="Times New Roman" pitchFamily="18" charset="0"/>
            </a:endParaRPr>
          </a:p>
          <a:p>
            <a:pPr marL="514350" lvl="1" indent="-514350">
              <a:buNone/>
            </a:pPr>
            <a:endParaRPr lang="en-US" sz="1800" b="1" u="sng" dirty="0" smtClean="0">
              <a:latin typeface="Times New Roman" pitchFamily="18" charset="0"/>
              <a:cs typeface="Times New Roman" pitchFamily="18" charset="0"/>
            </a:endParaRPr>
          </a:p>
          <a:p>
            <a:pPr marL="514350" indent="-514350"/>
            <a:endParaRPr lang="en-US" sz="1800" b="1" dirty="0" smtClean="0">
              <a:latin typeface="Times New Roman" pitchFamily="18" charset="0"/>
              <a:cs typeface="Times New Roman" pitchFamily="18" charset="0"/>
            </a:endParaRPr>
          </a:p>
          <a:p>
            <a:pPr marL="514350" indent="-514350">
              <a:buNone/>
            </a:pPr>
            <a:endParaRPr lang="en-US" sz="1800" b="1" dirty="0" smtClean="0">
              <a:latin typeface="Times New Roman" pitchFamily="18" charset="0"/>
              <a:cs typeface="Times New Roman" pitchFamily="18" charset="0"/>
            </a:endParaRP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26</a:t>
            </a:fld>
            <a:endParaRPr kumimoji="0" lang="en-US"/>
          </a:p>
        </p:txBody>
      </p:sp>
      <p:graphicFrame>
        <p:nvGraphicFramePr>
          <p:cNvPr id="10" name="Table 9"/>
          <p:cNvGraphicFramePr>
            <a:graphicFrameLocks noGrp="1"/>
          </p:cNvGraphicFramePr>
          <p:nvPr/>
        </p:nvGraphicFramePr>
        <p:xfrm>
          <a:off x="609600" y="4572000"/>
          <a:ext cx="7620001" cy="1021080"/>
        </p:xfrm>
        <a:graphic>
          <a:graphicData uri="http://schemas.openxmlformats.org/drawingml/2006/table">
            <a:tbl>
              <a:tblPr firstRow="1" bandRow="1">
                <a:tableStyleId>{5C22544A-7EE6-4342-B048-85BDC9FD1C3A}</a:tableStyleId>
              </a:tblPr>
              <a:tblGrid>
                <a:gridCol w="838200"/>
                <a:gridCol w="1463675"/>
                <a:gridCol w="5318126"/>
              </a:tblGrid>
              <a:tr h="381000">
                <a:tc>
                  <a:txBody>
                    <a:bodyPr/>
                    <a:lstStyle/>
                    <a:p>
                      <a:pPr algn="ctr"/>
                      <a:r>
                        <a:rPr lang="en-US" dirty="0" smtClean="0">
                          <a:latin typeface="Times New Roman" pitchFamily="18" charset="0"/>
                          <a:cs typeface="Times New Roman" pitchFamily="18" charset="0"/>
                        </a:rPr>
                        <a:t>Sl.No</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Entitlement</a:t>
                      </a:r>
                      <a:endParaRPr lang="en-US" dirty="0">
                        <a:latin typeface="Times New Roman" pitchFamily="18" charset="0"/>
                        <a:cs typeface="Times New Roman" pitchFamily="18" charset="0"/>
                      </a:endParaRPr>
                    </a:p>
                  </a:txBody>
                  <a:tcPr/>
                </a:tc>
              </a:tr>
              <a:tr h="370840">
                <a:tc>
                  <a:txBody>
                    <a:bodyPr/>
                    <a:lstStyle/>
                    <a:p>
                      <a:pPr algn="ct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 III</a:t>
                      </a:r>
                    </a:p>
                  </a:txBody>
                  <a:tcPr/>
                </a:tc>
                <a:tc>
                  <a:txBody>
                    <a:bodyPr/>
                    <a:lstStyle/>
                    <a:p>
                      <a:pPr algn="ctr"/>
                      <a:r>
                        <a:rPr lang="en-US" dirty="0" smtClean="0">
                          <a:latin typeface="Times New Roman" pitchFamily="18" charset="0"/>
                          <a:cs typeface="Times New Roman" pitchFamily="18" charset="0"/>
                        </a:rPr>
                        <a:t>Actual charges by Taxi or three wheeler or where availed, limited to Rs. 8.00 per Km in the latter case. </a:t>
                      </a:r>
                      <a:endParaRPr lang="en-US" dirty="0">
                        <a:latin typeface="Times New Roman" pitchFamily="18" charset="0"/>
                        <a:cs typeface="Times New Roman" pitchFamily="18" charset="0"/>
                      </a:endParaRPr>
                    </a:p>
                  </a:txBody>
                  <a:tcP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Travel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295400"/>
            <a:ext cx="8382000" cy="5029200"/>
          </a:xfrm>
        </p:spPr>
        <p:txBody>
          <a:bodyPr>
            <a:noAutofit/>
          </a:bodyPr>
          <a:lstStyle/>
          <a:p>
            <a:pPr marL="514350" indent="-514350">
              <a:buFont typeface="Wingdings" pitchFamily="2" charset="2"/>
              <a:buChar char="Ø"/>
            </a:pPr>
            <a:r>
              <a:rPr lang="en-US" sz="1800" b="1" u="sng" dirty="0" smtClean="0">
                <a:latin typeface="Times New Roman" pitchFamily="18" charset="0"/>
                <a:cs typeface="Times New Roman" pitchFamily="18" charset="0"/>
              </a:rPr>
              <a:t>Daily Allowance: </a:t>
            </a:r>
          </a:p>
          <a:p>
            <a:pPr marL="514350" indent="-514350">
              <a:buNone/>
            </a:pPr>
            <a:r>
              <a:rPr lang="en-US" sz="1800" b="1" dirty="0" smtClean="0">
                <a:latin typeface="Times New Roman" pitchFamily="18" charset="0"/>
                <a:cs typeface="Times New Roman" pitchFamily="18" charset="0"/>
              </a:rPr>
              <a:t>	</a:t>
            </a:r>
            <a:r>
              <a:rPr lang="en-US" sz="1600" dirty="0" smtClean="0">
                <a:latin typeface="Times New Roman" pitchFamily="18" charset="0"/>
                <a:cs typeface="Times New Roman" pitchFamily="18" charset="0"/>
              </a:rPr>
              <a:t>An employee on official tour will be entitled to daily allowance intended to cover expenses incurred on food and incidentals in the course of traveling and for boarding and lodging at places other than headquarters, as provided hereinafter</a:t>
            </a:r>
            <a:r>
              <a:rPr lang="en-US" sz="1600" b="1" dirty="0" smtClean="0">
                <a:latin typeface="Times New Roman" pitchFamily="18" charset="0"/>
                <a:cs typeface="Times New Roman" pitchFamily="18" charset="0"/>
              </a:rPr>
              <a:t>. </a:t>
            </a:r>
          </a:p>
          <a:p>
            <a:pPr marL="514350" indent="-514350"/>
            <a:r>
              <a:rPr lang="en-US" sz="1600" u="sng" dirty="0" smtClean="0">
                <a:latin typeface="Times New Roman" pitchFamily="18" charset="0"/>
                <a:cs typeface="Times New Roman" pitchFamily="18" charset="0"/>
              </a:rPr>
              <a:t>Daily allowance will be admissible at the following rate for Outside State:- </a:t>
            </a:r>
          </a:p>
          <a:p>
            <a:pPr marL="514350" indent="-514350"/>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endParaRPr lang="en-US" sz="500" u="sng" dirty="0" smtClean="0">
              <a:latin typeface="Times New Roman" pitchFamily="18" charset="0"/>
              <a:cs typeface="Times New Roman" pitchFamily="18" charset="0"/>
            </a:endParaRPr>
          </a:p>
          <a:p>
            <a:pPr marL="514350" indent="-514350"/>
            <a:r>
              <a:rPr lang="en-US" sz="1600" u="sng" dirty="0" smtClean="0">
                <a:latin typeface="Times New Roman" pitchFamily="18" charset="0"/>
                <a:cs typeface="Times New Roman" pitchFamily="18" charset="0"/>
              </a:rPr>
              <a:t>Daily allowance will be admissible at the following rate for Inside State:- </a:t>
            </a:r>
          </a:p>
          <a:p>
            <a:pPr marL="514350" indent="-514350"/>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buNone/>
            </a:pPr>
            <a:endParaRPr lang="en-US" sz="1600" u="sng" dirty="0" smtClean="0">
              <a:latin typeface="Times New Roman" pitchFamily="18" charset="0"/>
              <a:cs typeface="Times New Roman" pitchFamily="18" charset="0"/>
            </a:endParaRPr>
          </a:p>
          <a:p>
            <a:pPr marL="514350" indent="-514350"/>
            <a:endParaRPr lang="en-US" sz="1600" u="sng" dirty="0" smtClean="0">
              <a:latin typeface="Times New Roman" pitchFamily="18" charset="0"/>
              <a:cs typeface="Times New Roman" pitchFamily="18" charset="0"/>
            </a:endParaRPr>
          </a:p>
          <a:p>
            <a:pPr marL="514350" indent="-514350">
              <a:buNone/>
            </a:pPr>
            <a:endParaRPr lang="en-US" sz="1600" u="sng"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27</a:t>
            </a:fld>
            <a:endParaRPr kumimoji="0" lang="en-US"/>
          </a:p>
        </p:txBody>
      </p:sp>
      <p:graphicFrame>
        <p:nvGraphicFramePr>
          <p:cNvPr id="10" name="Table 9"/>
          <p:cNvGraphicFramePr>
            <a:graphicFrameLocks noGrp="1"/>
          </p:cNvGraphicFramePr>
          <p:nvPr/>
        </p:nvGraphicFramePr>
        <p:xfrm>
          <a:off x="304800" y="2819400"/>
          <a:ext cx="8229598" cy="1391920"/>
        </p:xfrm>
        <a:graphic>
          <a:graphicData uri="http://schemas.openxmlformats.org/drawingml/2006/table">
            <a:tbl>
              <a:tblPr firstRow="1" bandRow="1">
                <a:tableStyleId>{5C22544A-7EE6-4342-B048-85BDC9FD1C3A}</a:tableStyleId>
              </a:tblPr>
              <a:tblGrid>
                <a:gridCol w="609600"/>
                <a:gridCol w="1447800"/>
                <a:gridCol w="1447800"/>
                <a:gridCol w="1295400"/>
                <a:gridCol w="1641999"/>
                <a:gridCol w="1786999"/>
              </a:tblGrid>
              <a:tr h="381000">
                <a:tc>
                  <a:txBody>
                    <a:bodyPr/>
                    <a:lstStyle/>
                    <a:p>
                      <a:pPr algn="ctr"/>
                      <a:r>
                        <a:rPr lang="en-US" dirty="0" smtClean="0">
                          <a:latin typeface="Times New Roman" pitchFamily="18" charset="0"/>
                          <a:cs typeface="Times New Roman" pitchFamily="18" charset="0"/>
                        </a:rPr>
                        <a:t>S. No</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a:t>
                      </a:r>
                      <a:endParaRPr lang="en-US" dirty="0">
                        <a:latin typeface="Times New Roman" pitchFamily="18" charset="0"/>
                        <a:cs typeface="Times New Roman" pitchFamily="18" charset="0"/>
                      </a:endParaRPr>
                    </a:p>
                  </a:txBody>
                  <a:tcPr/>
                </a:tc>
                <a:tc gridSpan="2">
                  <a:txBody>
                    <a:bodyPr/>
                    <a:lstStyle/>
                    <a:p>
                      <a:pPr algn="ctr"/>
                      <a:r>
                        <a:rPr lang="en-US" dirty="0" smtClean="0">
                          <a:latin typeface="Times New Roman" pitchFamily="18" charset="0"/>
                          <a:cs typeface="Times New Roman" pitchFamily="18" charset="0"/>
                        </a:rPr>
                        <a:t>Accommodation Charges Subject to Max of Rs./Day</a:t>
                      </a:r>
                      <a:endParaRPr lang="en-US" dirty="0">
                        <a:latin typeface="Times New Roman" pitchFamily="18" charset="0"/>
                        <a:cs typeface="Times New Roman" pitchFamily="18" charset="0"/>
                      </a:endParaRPr>
                    </a:p>
                  </a:txBody>
                  <a:tcPr/>
                </a:tc>
                <a:tc hMerge="1">
                  <a:txBody>
                    <a:bodyPr/>
                    <a:lstStyle/>
                    <a:p>
                      <a:pPr algn="ctr"/>
                      <a:endParaRPr lang="en-US" dirty="0">
                        <a:latin typeface="Times New Roman" pitchFamily="18" charset="0"/>
                        <a:cs typeface="Times New Roman" pitchFamily="18" charset="0"/>
                      </a:endParaRPr>
                    </a:p>
                  </a:txBody>
                  <a:tcPr/>
                </a:tc>
                <a:tc gridSpan="2">
                  <a:txBody>
                    <a:bodyPr/>
                    <a:lstStyle/>
                    <a:p>
                      <a:pPr algn="ctr"/>
                      <a:r>
                        <a:rPr lang="en-US" dirty="0" smtClean="0">
                          <a:latin typeface="Times New Roman" pitchFamily="18" charset="0"/>
                          <a:cs typeface="Times New Roman" pitchFamily="18" charset="0"/>
                        </a:rPr>
                        <a:t>Allowance for Food and Incidentals Rs./Day</a:t>
                      </a:r>
                      <a:endParaRPr lang="en-US" dirty="0">
                        <a:latin typeface="Times New Roman" pitchFamily="18" charset="0"/>
                        <a:cs typeface="Times New Roman" pitchFamily="18" charset="0"/>
                      </a:endParaRPr>
                    </a:p>
                  </a:txBody>
                  <a:tcPr/>
                </a:tc>
                <a:tc hMerge="1">
                  <a:txBody>
                    <a:bodyPr/>
                    <a:lstStyle/>
                    <a:p>
                      <a:pPr algn="ctr"/>
                      <a:endParaRPr lang="en-US" dirty="0">
                        <a:latin typeface="Times New Roman" pitchFamily="18" charset="0"/>
                        <a:cs typeface="Times New Roman" pitchFamily="18" charset="0"/>
                      </a:endParaRPr>
                    </a:p>
                  </a:txBody>
                  <a:tcPr/>
                </a:tc>
              </a:tr>
              <a:tr h="381000">
                <a:tc>
                  <a:txBody>
                    <a:bodyPr/>
                    <a:lstStyle/>
                    <a:p>
                      <a:pPr algn="ctr"/>
                      <a:endParaRPr lang="en-US" dirty="0">
                        <a:latin typeface="Times New Roman" pitchFamily="18" charset="0"/>
                        <a:cs typeface="Times New Roman" pitchFamily="18" charset="0"/>
                      </a:endParaRPr>
                    </a:p>
                  </a:txBody>
                  <a:tcPr/>
                </a:tc>
                <a:tc>
                  <a:txBody>
                    <a:bodyPr/>
                    <a:lstStyle/>
                    <a:p>
                      <a:pPr algn="ct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Capital cities</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Others</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Capital cities</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Others</a:t>
                      </a:r>
                      <a:endParaRPr lang="en-US" dirty="0">
                        <a:latin typeface="Times New Roman" pitchFamily="18" charset="0"/>
                        <a:cs typeface="Times New Roman" pitchFamily="18" charset="0"/>
                      </a:endParaRPr>
                    </a:p>
                  </a:txBody>
                  <a:tcPr/>
                </a:tc>
              </a:tr>
              <a:tr h="370840">
                <a:tc>
                  <a:txBody>
                    <a:bodyPr/>
                    <a:lstStyle/>
                    <a:p>
                      <a:pPr algn="ctr"/>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Category III</a:t>
                      </a:r>
                    </a:p>
                  </a:txBody>
                  <a:tcPr/>
                </a:tc>
                <a:tc>
                  <a:txBody>
                    <a:bodyPr/>
                    <a:lstStyle/>
                    <a:p>
                      <a:pPr algn="ctr"/>
                      <a:r>
                        <a:rPr lang="en-US" dirty="0" smtClean="0">
                          <a:latin typeface="Times New Roman" pitchFamily="18" charset="0"/>
                          <a:cs typeface="Times New Roman" pitchFamily="18" charset="0"/>
                        </a:rPr>
                        <a:t>1000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750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400</a:t>
                      </a:r>
                      <a:endParaRPr lang="en-US" dirty="0">
                        <a:latin typeface="Times New Roman" pitchFamily="18" charset="0"/>
                        <a:cs typeface="Times New Roman" pitchFamily="18" charset="0"/>
                      </a:endParaRPr>
                    </a:p>
                  </a:txBody>
                  <a:tcPr/>
                </a:tc>
                <a:tc>
                  <a:txBody>
                    <a:bodyPr/>
                    <a:lstStyle/>
                    <a:p>
                      <a:pPr algn="ctr"/>
                      <a:r>
                        <a:rPr lang="en-US" dirty="0" smtClean="0">
                          <a:latin typeface="Times New Roman" pitchFamily="18" charset="0"/>
                          <a:cs typeface="Times New Roman" pitchFamily="18" charset="0"/>
                        </a:rPr>
                        <a:t>300</a:t>
                      </a:r>
                      <a:endParaRPr lang="en-US" dirty="0">
                        <a:latin typeface="Times New Roman" pitchFamily="18" charset="0"/>
                        <a:cs typeface="Times New Roman" pitchFamily="18" charset="0"/>
                      </a:endParaRPr>
                    </a:p>
                  </a:txBody>
                  <a:tcPr/>
                </a:tc>
              </a:tr>
            </a:tbl>
          </a:graphicData>
        </a:graphic>
      </p:graphicFrame>
      <p:graphicFrame>
        <p:nvGraphicFramePr>
          <p:cNvPr id="12" name="Table 11"/>
          <p:cNvGraphicFramePr>
            <a:graphicFrameLocks noGrp="1"/>
          </p:cNvGraphicFramePr>
          <p:nvPr/>
        </p:nvGraphicFramePr>
        <p:xfrm>
          <a:off x="381000" y="4648200"/>
          <a:ext cx="8153399" cy="1645920"/>
        </p:xfrm>
        <a:graphic>
          <a:graphicData uri="http://schemas.openxmlformats.org/drawingml/2006/table">
            <a:tbl>
              <a:tblPr firstRow="1" bandRow="1">
                <a:tableStyleId>{5C22544A-7EE6-4342-B048-85BDC9FD1C3A}</a:tableStyleId>
              </a:tblPr>
              <a:tblGrid>
                <a:gridCol w="609600"/>
                <a:gridCol w="1371600"/>
                <a:gridCol w="1371600"/>
                <a:gridCol w="1371600"/>
                <a:gridCol w="1607495"/>
                <a:gridCol w="1821504"/>
              </a:tblGrid>
              <a:tr h="53340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Times New Roman" pitchFamily="18" charset="0"/>
                          <a:ea typeface="+mn-ea"/>
                          <a:cs typeface="Times New Roman" pitchFamily="18" charset="0"/>
                        </a:rPr>
                        <a:t>S. No</a:t>
                      </a:r>
                    </a:p>
                    <a:p>
                      <a:pPr marL="0" algn="ctr" defTabSz="914400" rtl="0" eaLnBrk="1" latinLnBrk="0" hangingPunct="1"/>
                      <a:endParaRPr lang="en-US" sz="1800" b="1" kern="1200" dirty="0" smtClean="0">
                        <a:solidFill>
                          <a:schemeClr val="lt1"/>
                        </a:solidFill>
                        <a:latin typeface="Times New Roman" pitchFamily="18" charset="0"/>
                        <a:ea typeface="+mn-ea"/>
                        <a:cs typeface="Times New Roman" pitchFamily="18"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Times New Roman" pitchFamily="18" charset="0"/>
                          <a:ea typeface="+mn-ea"/>
                          <a:cs typeface="Times New Roman" pitchFamily="18" charset="0"/>
                        </a:rPr>
                        <a:t>Category</a:t>
                      </a:r>
                    </a:p>
                    <a:p>
                      <a:pPr marL="0" algn="ctr" defTabSz="914400" rtl="0" eaLnBrk="1" latinLnBrk="0" hangingPunct="1"/>
                      <a:endParaRPr lang="en-US" sz="1800" b="1" kern="1200" dirty="0" smtClean="0">
                        <a:solidFill>
                          <a:schemeClr val="lt1"/>
                        </a:solidFill>
                        <a:latin typeface="Times New Roman" pitchFamily="18" charset="0"/>
                        <a:ea typeface="+mn-ea"/>
                        <a:cs typeface="Times New Roman" pitchFamily="18" charset="0"/>
                      </a:endParaRPr>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Times New Roman" pitchFamily="18" charset="0"/>
                          <a:ea typeface="+mn-ea"/>
                          <a:cs typeface="Times New Roman" pitchFamily="18" charset="0"/>
                        </a:rPr>
                        <a:t>Accommodation Charges Subject to Max of Rs./Day</a:t>
                      </a:r>
                    </a:p>
                    <a:p>
                      <a:pPr marL="0" algn="ctr" defTabSz="914400" rtl="0" eaLnBrk="1" latinLnBrk="0" hangingPunct="1"/>
                      <a:endParaRPr lang="en-US" sz="1800" b="1" kern="1200" dirty="0" smtClean="0">
                        <a:solidFill>
                          <a:schemeClr val="lt1"/>
                        </a:solidFill>
                        <a:latin typeface="Times New Roman" pitchFamily="18" charset="0"/>
                        <a:ea typeface="+mn-ea"/>
                        <a:cs typeface="Times New Roman" pitchFamily="18" charset="0"/>
                      </a:endParaRPr>
                    </a:p>
                  </a:txBody>
                  <a:tcPr/>
                </a:tc>
                <a:tc hMerge="1">
                  <a:txBody>
                    <a:bodyPr/>
                    <a:lstStyle/>
                    <a:p>
                      <a:endParaRPr lang="en-US" dirty="0"/>
                    </a:p>
                  </a:txBody>
                  <a:tcPr/>
                </a:tc>
                <a:tc gridSpan="2">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b="1" kern="1200" dirty="0" smtClean="0">
                          <a:solidFill>
                            <a:schemeClr val="lt1"/>
                          </a:solidFill>
                          <a:latin typeface="Times New Roman" pitchFamily="18" charset="0"/>
                          <a:ea typeface="+mn-ea"/>
                          <a:cs typeface="Times New Roman" pitchFamily="18" charset="0"/>
                        </a:rPr>
                        <a:t>Allowance for Food and Incidentals Rs./Day</a:t>
                      </a:r>
                    </a:p>
                  </a:txBody>
                  <a:tcPr/>
                </a:tc>
                <a:tc hMerge="1">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800" b="1" kern="1200" dirty="0" smtClean="0">
                        <a:solidFill>
                          <a:schemeClr val="lt1"/>
                        </a:solidFill>
                        <a:latin typeface="Times New Roman" pitchFamily="18" charset="0"/>
                        <a:ea typeface="+mn-ea"/>
                        <a:cs typeface="Times New Roman" pitchFamily="18" charset="0"/>
                      </a:endParaRPr>
                    </a:p>
                  </a:txBody>
                  <a:tcPr/>
                </a:tc>
              </a:tr>
              <a:tr h="331893">
                <a:tc>
                  <a:txBody>
                    <a:bodyPr/>
                    <a:lstStyle/>
                    <a:p>
                      <a:endParaRPr lang="en-US"/>
                    </a:p>
                  </a:txBody>
                  <a:tcPr/>
                </a:tc>
                <a:tc>
                  <a:txBody>
                    <a:bodyPr/>
                    <a:lstStyle/>
                    <a:p>
                      <a:endParaRPr lang="en-US"/>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Patna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Others</a:t>
                      </a:r>
                      <a:endParaRPr lang="en-US" dirty="0"/>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Patna</a:t>
                      </a: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Others</a:t>
                      </a:r>
                      <a:endParaRPr lang="en-US" dirty="0"/>
                    </a:p>
                  </a:txBody>
                  <a:tcPr/>
                </a:tc>
              </a:tr>
              <a:tr h="331893">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1.</a:t>
                      </a:r>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Category III</a:t>
                      </a:r>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600</a:t>
                      </a:r>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500</a:t>
                      </a:r>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400</a:t>
                      </a:r>
                    </a:p>
                  </a:txBody>
                  <a:tcPr/>
                </a:tc>
                <a:tc>
                  <a:txBody>
                    <a:bodyPr/>
                    <a:lstStyle/>
                    <a:p>
                      <a:pPr marL="0" algn="ctr" defTabSz="914400" rtl="0" eaLnBrk="1" latinLnBrk="0" hangingPunct="1"/>
                      <a:r>
                        <a:rPr lang="en-US" sz="1800" kern="1200" dirty="0" smtClean="0">
                          <a:solidFill>
                            <a:schemeClr val="dk1"/>
                          </a:solidFill>
                          <a:latin typeface="Times New Roman" pitchFamily="18" charset="0"/>
                          <a:ea typeface="+mn-ea"/>
                          <a:cs typeface="Times New Roman" pitchFamily="18" charset="0"/>
                        </a:rPr>
                        <a:t>300</a:t>
                      </a:r>
                    </a:p>
                  </a:txBody>
                  <a:tcPr/>
                </a:tc>
              </a:tr>
            </a:tbl>
          </a:graphicData>
        </a:graphic>
      </p:graphicFrame>
    </p:spTree>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5"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6"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a:bodyPr>
          <a:lstStyle/>
          <a:p>
            <a:r>
              <a:rPr lang="en-IN" sz="3100" b="1" dirty="0" smtClean="0">
                <a:latin typeface="Times New Roman" pitchFamily="18" charset="0"/>
                <a:cs typeface="Times New Roman" pitchFamily="18" charset="0"/>
              </a:rPr>
              <a:t>Travel Claim Format</a:t>
            </a:r>
            <a:endParaRPr lang="en-US" sz="31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28</a:t>
            </a:fld>
            <a:endParaRPr kumimoji="0" lang="en-US"/>
          </a:p>
        </p:txBody>
      </p:sp>
      <p:graphicFrame>
        <p:nvGraphicFramePr>
          <p:cNvPr id="5125" name="Object 5"/>
          <p:cNvGraphicFramePr>
            <a:graphicFrameLocks noChangeAspect="1"/>
          </p:cNvGraphicFramePr>
          <p:nvPr/>
        </p:nvGraphicFramePr>
        <p:xfrm>
          <a:off x="307975" y="1450975"/>
          <a:ext cx="8547100" cy="4879975"/>
        </p:xfrm>
        <a:graphic>
          <a:graphicData uri="http://schemas.openxmlformats.org/presentationml/2006/ole">
            <p:oleObj spid="_x0000_s5125" name="Document" r:id="rId7" imgW="10016411" imgH="5645011" progId="Word.Document.12">
              <p:embed/>
            </p:oleObj>
          </a:graphicData>
        </a:graphic>
      </p:graphicFrame>
    </p:spTree>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hi-IN" sz="3100" b="1" dirty="0" smtClean="0">
                <a:latin typeface="Times New Roman" pitchFamily="18" charset="0"/>
                <a:cs typeface="Times New Roman" pitchFamily="18" charset="0"/>
              </a:rPr>
              <a:t>IEC</a:t>
            </a:r>
            <a:r>
              <a:rPr lang="en-US" sz="3100" b="1" dirty="0" smtClean="0">
                <a:latin typeface="Times New Roman" pitchFamily="18" charset="0"/>
                <a:cs typeface="Times New Roman" pitchFamily="18" charset="0"/>
              </a:rPr>
              <a:t> – Information Education &amp; Communication</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Ø"/>
            </a:pPr>
            <a:r>
              <a:rPr lang="en-US" sz="2000" dirty="0" smtClean="0">
                <a:latin typeface="Times New Roman" pitchFamily="18" charset="0"/>
                <a:cs typeface="Times New Roman" pitchFamily="18" charset="0"/>
              </a:rPr>
              <a:t>For the promotion of various components of DAY- NULM, a team of four experts from the IEC has been formed through the PMC at the state level, which works to promote the schemes at the state and at the level of the body. Besides, SBM, HFA, Namami Ganga looks after the work of promoting Ganga schemes.</a:t>
            </a:r>
          </a:p>
          <a:p>
            <a:pPr marL="514350" indent="-514350">
              <a:buFont typeface="Wingdings" pitchFamily="2" charset="2"/>
              <a:buChar char="Ø"/>
            </a:pPr>
            <a:r>
              <a:rPr lang="en-US" sz="2000" b="1" dirty="0" smtClean="0">
                <a:latin typeface="Times New Roman" pitchFamily="18" charset="0"/>
                <a:cs typeface="Times New Roman" pitchFamily="18" charset="0"/>
              </a:rPr>
              <a:t>Functions to be done according to IEC component guidelines:</a:t>
            </a:r>
          </a:p>
          <a:p>
            <a:pPr marL="514350" indent="-514350"/>
            <a:r>
              <a:rPr lang="en-US" sz="2000" dirty="0" smtClean="0">
                <a:latin typeface="Times New Roman" pitchFamily="18" charset="0"/>
                <a:cs typeface="Times New Roman" pitchFamily="18" charset="0"/>
              </a:rPr>
              <a:t>Making a documentary film</a:t>
            </a:r>
          </a:p>
          <a:p>
            <a:pPr marL="514350" indent="-514350"/>
            <a:r>
              <a:rPr lang="en-US" sz="2000" dirty="0" smtClean="0">
                <a:latin typeface="Times New Roman" pitchFamily="18" charset="0"/>
                <a:cs typeface="Times New Roman" pitchFamily="18" charset="0"/>
              </a:rPr>
              <a:t>Street play, local fair, radio jingle, social media, video spot, flex poster, flex, banner, pamphlet, leaflet, sticker, calendar, billboards, vinyl cyan board, newspaper - advertising, special operations and communication, knowledge platform, branding etc. Propagate by</a:t>
            </a:r>
          </a:p>
          <a:p>
            <a:pPr marL="514350" indent="-514350"/>
            <a:r>
              <a:rPr lang="en-US" sz="2000" dirty="0" smtClean="0">
                <a:latin typeface="Times New Roman" pitchFamily="18" charset="0"/>
                <a:cs typeface="Times New Roman" pitchFamily="18" charset="0"/>
              </a:rPr>
              <a:t>Design and disseminate IEC content including community related news papers and transparency and accountability procedures.</a:t>
            </a:r>
            <a:endParaRPr lang="en-US" sz="2000"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29</a:t>
            </a:fld>
            <a:endParaRPr kumimoji="0" lang="en-US"/>
          </a:p>
        </p:txBody>
      </p:sp>
    </p:spTree>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9512" y="548680"/>
            <a:ext cx="8785225" cy="5472608"/>
          </a:xfrm>
          <a:prstGeom prst="rect">
            <a:avLst/>
          </a:prstGeom>
        </p:spPr>
        <p:txBody>
          <a:bodyPr/>
          <a:lstStyle/>
          <a:p>
            <a:pPr marL="269875" indent="-269875" algn="ctr" eaLnBrk="0" hangingPunct="0">
              <a:spcAft>
                <a:spcPts val="600"/>
              </a:spcAft>
            </a:pPr>
            <a:endParaRPr lang="en-US" sz="2200" b="1" dirty="0"/>
          </a:p>
        </p:txBody>
      </p:sp>
      <p:sp>
        <p:nvSpPr>
          <p:cNvPr id="6" name="Title 1"/>
          <p:cNvSpPr txBox="1">
            <a:spLocks/>
          </p:cNvSpPr>
          <p:nvPr/>
        </p:nvSpPr>
        <p:spPr>
          <a:xfrm>
            <a:off x="0" y="1"/>
            <a:ext cx="9127191" cy="1066800"/>
          </a:xfrm>
          <a:prstGeom prst="rect">
            <a:avLst/>
          </a:prstGeom>
          <a:solidFill>
            <a:srgbClr val="77923B"/>
          </a:solidFill>
        </p:spPr>
        <p:txBody>
          <a:bodyPr wrap="square" lIns="0" tIns="0" rIns="0" bIns="0" rtlCol="0">
            <a:noAutofit/>
          </a:bodyPr>
          <a:lstStyle/>
          <a:p>
            <a:pPr marL="12700">
              <a:lnSpc>
                <a:spcPts val="4190"/>
              </a:lnSpc>
            </a:pPr>
            <a:r>
              <a:rPr lang="hi-IN" sz="1600" dirty="0" smtClean="0"/>
              <a:t> </a:t>
            </a:r>
            <a:r>
              <a:rPr lang="en-US" sz="1600" dirty="0" smtClean="0"/>
              <a:t>                                                                               </a:t>
            </a:r>
            <a:r>
              <a:rPr lang="en-US" sz="2800" b="1" dirty="0" smtClean="0">
                <a:solidFill>
                  <a:schemeClr val="tx2">
                    <a:lumMod val="75000"/>
                  </a:schemeClr>
                </a:solidFill>
                <a:latin typeface="Times New Roman" pitchFamily="18" charset="0"/>
                <a:cs typeface="Times New Roman" pitchFamily="18" charset="0"/>
              </a:rPr>
              <a:t>NULM Objective</a:t>
            </a:r>
            <a:endParaRPr lang="hi-IN" sz="2800" b="1" dirty="0" smtClean="0">
              <a:solidFill>
                <a:schemeClr val="tx2">
                  <a:lumMod val="75000"/>
                </a:schemeClr>
              </a:solidFill>
              <a:latin typeface="Times New Roman" pitchFamily="18" charset="0"/>
              <a:cs typeface="Times New Roman" pitchFamily="18" charset="0"/>
            </a:endParaRPr>
          </a:p>
        </p:txBody>
      </p:sp>
      <p:sp>
        <p:nvSpPr>
          <p:cNvPr id="4" name="TextBox 3"/>
          <p:cNvSpPr txBox="1"/>
          <p:nvPr/>
        </p:nvSpPr>
        <p:spPr>
          <a:xfrm>
            <a:off x="533400" y="1143001"/>
            <a:ext cx="8229600" cy="4708981"/>
          </a:xfrm>
          <a:prstGeom prst="rect">
            <a:avLst/>
          </a:prstGeom>
          <a:noFill/>
        </p:spPr>
        <p:txBody>
          <a:bodyPr wrap="square" rtlCol="0">
            <a:spAutoFit/>
          </a:bodyPr>
          <a:lstStyle/>
          <a:p>
            <a:r>
              <a:rPr lang="en-US" sz="2000" dirty="0" smtClean="0">
                <a:latin typeface="Times New Roman" pitchFamily="18" charset="0"/>
                <a:cs typeface="Times New Roman" pitchFamily="18" charset="0"/>
              </a:rPr>
              <a:t>The central objective of DAY-NULM is to reduce poverty among the urban poor through the promotion of diversified and gainful self-employment and wage employment opportunities, leading to increased income on a sustainable basis.</a:t>
            </a:r>
          </a:p>
          <a:p>
            <a:r>
              <a:rPr lang="en-US" sz="2000" b="1" dirty="0" smtClean="0">
                <a:latin typeface="Times New Roman" pitchFamily="18" charset="0"/>
                <a:cs typeface="Times New Roman" pitchFamily="18" charset="0"/>
              </a:rPr>
              <a:t>DAY-NULM adopts a five-pronged strategy:</a:t>
            </a:r>
            <a:endParaRPr lang="en-US" sz="2000" b="1" i="1" dirty="0" smtClean="0">
              <a:latin typeface="Times New Roman" pitchFamily="18" charset="0"/>
              <a:cs typeface="Times New Roman" pitchFamily="18" charset="0"/>
            </a:endParaRPr>
          </a:p>
          <a:p>
            <a:pPr lvl="0">
              <a:buFont typeface="Arial" pitchFamily="34" charset="0"/>
              <a:buChar char="•"/>
            </a:pPr>
            <a:r>
              <a:rPr lang="en-IN" sz="2000" dirty="0" smtClean="0">
                <a:latin typeface="Times New Roman" pitchFamily="18" charset="0"/>
                <a:cs typeface="Times New Roman" pitchFamily="18" charset="0"/>
              </a:rPr>
              <a:t> Enhancing and expanding existing livelihoods options of the urban poor;</a:t>
            </a:r>
            <a:endParaRPr lang="en-US" sz="2000" dirty="0" smtClean="0">
              <a:latin typeface="Times New Roman" pitchFamily="18" charset="0"/>
              <a:cs typeface="Times New Roman" pitchFamily="18" charset="0"/>
            </a:endParaRPr>
          </a:p>
          <a:p>
            <a:pPr lvl="0">
              <a:buFont typeface="Arial" pitchFamily="34" charset="0"/>
              <a:buChar char="•"/>
            </a:pPr>
            <a:r>
              <a:rPr lang="en-IN" sz="2000" dirty="0" smtClean="0">
                <a:latin typeface="Times New Roman" pitchFamily="18" charset="0"/>
                <a:cs typeface="Times New Roman" pitchFamily="18" charset="0"/>
              </a:rPr>
              <a:t> Building skills to enable access to growing market-based job opportunities             offered by emerging urban economies;</a:t>
            </a:r>
            <a:endParaRPr lang="en-US" sz="2000" dirty="0" smtClean="0">
              <a:latin typeface="Times New Roman" pitchFamily="18" charset="0"/>
              <a:cs typeface="Times New Roman" pitchFamily="18" charset="0"/>
            </a:endParaRPr>
          </a:p>
          <a:p>
            <a:pPr lvl="0">
              <a:buFont typeface="Arial" pitchFamily="34" charset="0"/>
              <a:buChar char="•"/>
            </a:pPr>
            <a:r>
              <a:rPr lang="en-IN" sz="2000" dirty="0" smtClean="0">
                <a:latin typeface="Times New Roman" pitchFamily="18" charset="0"/>
                <a:cs typeface="Times New Roman" pitchFamily="18" charset="0"/>
              </a:rPr>
              <a:t> Training for and support to the establishment of micro-enterprises by the urban poor–self and group;</a:t>
            </a:r>
            <a:endParaRPr lang="en-US" sz="2000" dirty="0" smtClean="0">
              <a:latin typeface="Times New Roman" pitchFamily="18" charset="0"/>
              <a:cs typeface="Times New Roman" pitchFamily="18" charset="0"/>
            </a:endParaRPr>
          </a:p>
          <a:p>
            <a:pPr lvl="0">
              <a:buFont typeface="Arial" pitchFamily="34" charset="0"/>
              <a:buChar char="•"/>
            </a:pPr>
            <a:r>
              <a:rPr lang="en-IN" sz="2000" dirty="0" smtClean="0">
                <a:latin typeface="Times New Roman" pitchFamily="18" charset="0"/>
                <a:cs typeface="Times New Roman" pitchFamily="18" charset="0"/>
              </a:rPr>
              <a:t> Ensuring linkages to shelter, basic services and empowerment to promote sustainable approaches to poverty alleviation; and </a:t>
            </a:r>
            <a:endParaRPr lang="en-US" sz="2000" dirty="0" smtClean="0">
              <a:latin typeface="Times New Roman" pitchFamily="18" charset="0"/>
              <a:cs typeface="Times New Roman" pitchFamily="18" charset="0"/>
            </a:endParaRPr>
          </a:p>
          <a:p>
            <a:pPr>
              <a:buFont typeface="Arial" pitchFamily="34" charset="0"/>
              <a:buChar char="•"/>
            </a:pPr>
            <a:r>
              <a:rPr lang="en-US" sz="2000" dirty="0" smtClean="0">
                <a:latin typeface="Times New Roman" pitchFamily="18" charset="0"/>
                <a:cs typeface="Times New Roman" pitchFamily="18" charset="0"/>
              </a:rPr>
              <a:t> Building capacity of the urban poor, their institutions and the machinery involved in the implementation of livelihoods development and poverty alleviation programmes</a:t>
            </a:r>
            <a:endParaRPr lang="en-US" sz="2000" dirty="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srcRect/>
          <a:stretch>
            <a:fillRect/>
          </a:stretch>
        </p:blipFill>
        <p:spPr bwMode="auto">
          <a:xfrm>
            <a:off x="0" y="0"/>
            <a:ext cx="1981200" cy="1066799"/>
          </a:xfrm>
          <a:prstGeom prst="rect">
            <a:avLst/>
          </a:prstGeom>
          <a:noFill/>
          <a:ln w="9525">
            <a:noFill/>
            <a:miter lim="800000"/>
            <a:headEnd/>
            <a:tailEnd/>
          </a:ln>
          <a:effectLst/>
        </p:spPr>
      </p:pic>
      <p:sp>
        <p:nvSpPr>
          <p:cNvPr id="7" name="Rectangle 6"/>
          <p:cNvSpPr/>
          <p:nvPr/>
        </p:nvSpPr>
        <p:spPr>
          <a:xfrm>
            <a:off x="304800" y="6477000"/>
            <a:ext cx="5715000" cy="271869"/>
          </a:xfrm>
          <a:prstGeom prst="rect">
            <a:avLst/>
          </a:prstGeom>
        </p:spPr>
        <p:txBody>
          <a:bodyPr wrap="square">
            <a:sp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3</a:t>
            </a:fld>
            <a:endParaRPr kumimoji="0" lang="en-US"/>
          </a:p>
        </p:txBody>
      </p:sp>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a:bodyPr>
          <a:lstStyle/>
          <a:p>
            <a:r>
              <a:rPr lang="en-US" sz="3100" b="1" dirty="0" smtClean="0">
                <a:latin typeface="Times New Roman" pitchFamily="18" charset="0"/>
                <a:cs typeface="Times New Roman" pitchFamily="18" charset="0"/>
              </a:rPr>
              <a:t>IEC Structure at DAY- NULM</a:t>
            </a:r>
            <a:endParaRPr lang="en-US" sz="3100" b="1" dirty="0">
              <a:latin typeface="Times New Roman" pitchFamily="18" charset="0"/>
              <a:cs typeface="Times New Roman" pitchFamily="18" charset="0"/>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30</a:t>
            </a:fld>
            <a:endParaRPr kumimoji="0" lang="en-US"/>
          </a:p>
        </p:txBody>
      </p:sp>
      <p:sp>
        <p:nvSpPr>
          <p:cNvPr id="9" name="Oval 8"/>
          <p:cNvSpPr/>
          <p:nvPr/>
        </p:nvSpPr>
        <p:spPr>
          <a:xfrm>
            <a:off x="3048000" y="1219200"/>
            <a:ext cx="2362200" cy="1981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latin typeface="Times New Roman" pitchFamily="18" charset="0"/>
                <a:cs typeface="Times New Roman" pitchFamily="18" charset="0"/>
              </a:rPr>
              <a:t>State IEC Head                ( Bhagalpur , Purnea and Patna commissioner's</a:t>
            </a:r>
            <a:endParaRPr lang="en-US" dirty="0">
              <a:latin typeface="Times New Roman" pitchFamily="18" charset="0"/>
              <a:cs typeface="Times New Roman" pitchFamily="18" charset="0"/>
            </a:endParaRPr>
          </a:p>
        </p:txBody>
      </p:sp>
      <p:cxnSp>
        <p:nvCxnSpPr>
          <p:cNvPr id="11" name="Straight Connector 10"/>
          <p:cNvCxnSpPr/>
          <p:nvPr/>
        </p:nvCxnSpPr>
        <p:spPr>
          <a:xfrm flipV="1">
            <a:off x="1676400" y="3352800"/>
            <a:ext cx="5486400" cy="76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Arrow Connector 16"/>
          <p:cNvCxnSpPr/>
          <p:nvPr/>
        </p:nvCxnSpPr>
        <p:spPr>
          <a:xfrm rot="5400000">
            <a:off x="4153694" y="3313906"/>
            <a:ext cx="2286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rot="5400000">
            <a:off x="1448594" y="36568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rot="5400000">
            <a:off x="4039394" y="36568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rot="5400000">
            <a:off x="6934994" y="3580606"/>
            <a:ext cx="4572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762000" y="3886200"/>
            <a:ext cx="16002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IEC Expert (Zonal Head) Pirhut &amp; Saran</a:t>
            </a:r>
            <a:endParaRPr lang="en-US" dirty="0"/>
          </a:p>
        </p:txBody>
      </p:sp>
      <p:sp>
        <p:nvSpPr>
          <p:cNvPr id="23" name="Rectangle 22"/>
          <p:cNvSpPr/>
          <p:nvPr/>
        </p:nvSpPr>
        <p:spPr>
          <a:xfrm>
            <a:off x="3352800" y="3886200"/>
            <a:ext cx="1981200" cy="1295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IEC Expert       (Zonal Head) Magadh &amp; Munger  Division All ULBs </a:t>
            </a:r>
            <a:endParaRPr lang="en-US" dirty="0"/>
          </a:p>
        </p:txBody>
      </p:sp>
      <p:sp>
        <p:nvSpPr>
          <p:cNvPr id="24" name="Rectangle 23"/>
          <p:cNvSpPr/>
          <p:nvPr/>
        </p:nvSpPr>
        <p:spPr>
          <a:xfrm>
            <a:off x="6248400" y="3810000"/>
            <a:ext cx="1828800" cy="13716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IEC Expert          (Zonal Head) Koshi &amp; Darbhanga</a:t>
            </a:r>
            <a:endParaRPr lang="en-US" dirty="0"/>
          </a:p>
        </p:txBody>
      </p:sp>
    </p:spTree>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33" name="Picture 2"/>
          <p:cNvPicPr>
            <a:picLocks noChangeAspect="1" noChangeArrowheads="1"/>
          </p:cNvPicPr>
          <p:nvPr/>
        </p:nvPicPr>
        <p:blipFill>
          <a:blip r:embed="rId2" cstate="print"/>
          <a:srcRect/>
          <a:stretch>
            <a:fillRect/>
          </a:stretch>
        </p:blipFill>
        <p:spPr bwMode="auto">
          <a:xfrm>
            <a:off x="118697" y="381000"/>
            <a:ext cx="8906608" cy="6248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 name="TextBox 2"/>
          <p:cNvSpPr txBox="1"/>
          <p:nvPr/>
        </p:nvSpPr>
        <p:spPr>
          <a:xfrm>
            <a:off x="118697" y="30480"/>
            <a:ext cx="8491903" cy="369332"/>
          </a:xfrm>
          <a:prstGeom prst="rect">
            <a:avLst/>
          </a:prstGeom>
          <a:noFill/>
        </p:spPr>
        <p:txBody>
          <a:bodyPr wrap="square" rtlCol="0">
            <a:spAutoFit/>
          </a:bodyPr>
          <a:lstStyle/>
          <a:p>
            <a:r>
              <a:rPr lang="en-US" b="1" dirty="0" smtClean="0"/>
              <a:t>IEC Activities: DAY - NULM </a:t>
            </a:r>
            <a:endParaRPr lang="en-US" b="1" dirty="0"/>
          </a:p>
        </p:txBody>
      </p:sp>
      <p:sp>
        <p:nvSpPr>
          <p:cNvPr id="7" name="Slide Number Placeholder 6"/>
          <p:cNvSpPr>
            <a:spLocks noGrp="1"/>
          </p:cNvSpPr>
          <p:nvPr>
            <p:ph type="sldNum" sz="quarter" idx="12"/>
          </p:nvPr>
        </p:nvSpPr>
        <p:spPr/>
        <p:txBody>
          <a:bodyPr/>
          <a:lstStyle/>
          <a:p>
            <a:fld id="{69E29E33-B620-47F9-BB04-8846C2A5AFCC}" type="slidenum">
              <a:rPr kumimoji="0" lang="en-US" smtClean="0"/>
              <a:pPr/>
              <a:t>31</a:t>
            </a:fld>
            <a:endParaRPr kumimoji="0" lang="en-US"/>
          </a:p>
        </p:txBody>
      </p:sp>
    </p:spTree>
    <p:extLst>
      <p:ext uri="{BB962C8B-B14F-4D97-AF65-F5344CB8AC3E}">
        <p14:creationId xmlns:p14="http://schemas.microsoft.com/office/powerpoint/2010/main" xmlns="" val="1403117849"/>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Rahul Dev\Desktop\53 MPR\53 mpr news clips.png"/>
          <p:cNvPicPr/>
          <p:nvPr/>
        </p:nvPicPr>
        <p:blipFill>
          <a:blip r:embed="rId2" cstate="print"/>
          <a:srcRect/>
          <a:stretch>
            <a:fillRect/>
          </a:stretch>
        </p:blipFill>
        <p:spPr bwMode="auto">
          <a:xfrm>
            <a:off x="533400" y="457200"/>
            <a:ext cx="8305800" cy="5943600"/>
          </a:xfrm>
          <a:prstGeom prst="rect">
            <a:avLst/>
          </a:prstGeom>
          <a:noFill/>
          <a:ln w="9525">
            <a:noFill/>
            <a:miter lim="800000"/>
            <a:headEnd/>
            <a:tailEnd/>
          </a:ln>
        </p:spPr>
      </p:pic>
    </p:spTree>
    <p:extLst>
      <p:ext uri="{BB962C8B-B14F-4D97-AF65-F5344CB8AC3E}">
        <p14:creationId xmlns="" xmlns:p14="http://schemas.microsoft.com/office/powerpoint/2010/main" val="2969488395"/>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llage1.png"/>
          <p:cNvPicPr/>
          <p:nvPr/>
        </p:nvPicPr>
        <p:blipFill>
          <a:blip r:embed="rId2" cstate="print"/>
          <a:stretch>
            <a:fillRect/>
          </a:stretch>
        </p:blipFill>
        <p:spPr>
          <a:xfrm>
            <a:off x="381001" y="381000"/>
            <a:ext cx="8382000" cy="5943600"/>
          </a:xfrm>
          <a:prstGeom prst="rect">
            <a:avLst/>
          </a:prstGeom>
        </p:spPr>
      </p:pic>
    </p:spTree>
    <p:extLst>
      <p:ext uri="{BB962C8B-B14F-4D97-AF65-F5344CB8AC3E}">
        <p14:creationId xmlns="" xmlns:p14="http://schemas.microsoft.com/office/powerpoint/2010/main" val="2969488395"/>
      </p:ext>
    </p:extLst>
  </p:cSld>
  <p:clrMapOvr>
    <a:masterClrMapping/>
  </p:clrMapOvr>
  <p:transition spd="slow"/>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6456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10" name="Oval 9"/>
          <p:cNvSpPr/>
          <p:nvPr/>
        </p:nvSpPr>
        <p:spPr>
          <a:xfrm>
            <a:off x="1447800" y="2514600"/>
            <a:ext cx="5791200" cy="2743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smtClean="0">
                <a:latin typeface="Times New Roman" pitchFamily="18" charset="0"/>
                <a:cs typeface="Times New Roman" pitchFamily="18" charset="0"/>
              </a:rPr>
              <a:t>City Mission Management Unit (CMMU)</a:t>
            </a:r>
            <a:endParaRPr lang="en-US" sz="4000" dirty="0">
              <a:latin typeface="Times New Roman" pitchFamily="18" charset="0"/>
              <a:cs typeface="Times New Roman" pitchFamily="18" charset="0"/>
            </a:endParaRPr>
          </a:p>
        </p:txBody>
      </p:sp>
      <p:sp>
        <p:nvSpPr>
          <p:cNvPr id="12" name="Slide Number Placeholder 11"/>
          <p:cNvSpPr>
            <a:spLocks noGrp="1"/>
          </p:cNvSpPr>
          <p:nvPr>
            <p:ph type="sldNum" sz="quarter" idx="12"/>
          </p:nvPr>
        </p:nvSpPr>
        <p:spPr/>
        <p:txBody>
          <a:bodyPr/>
          <a:lstStyle/>
          <a:p>
            <a:fld id="{69E29E33-B620-47F9-BB04-8846C2A5AFCC}" type="slidenum">
              <a:rPr kumimoji="0" lang="en-US" smtClean="0"/>
              <a:pPr/>
              <a:t>34</a:t>
            </a:fld>
            <a:endParaRPr kumimoji="0" lang="en-US"/>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7980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15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,17</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18</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December 2018</a:t>
            </a:r>
            <a:endParaRPr lang="en-US" sz="1200" dirty="0">
              <a:latin typeface="Arial"/>
              <a:cs typeface="Arial"/>
            </a:endParaRPr>
          </a:p>
        </p:txBody>
      </p:sp>
      <p:sp>
        <p:nvSpPr>
          <p:cNvPr id="8" name="Title 7"/>
          <p:cNvSpPr>
            <a:spLocks noGrp="1"/>
          </p:cNvSpPr>
          <p:nvPr>
            <p:ph type="title"/>
          </p:nvPr>
        </p:nvSpPr>
        <p:spPr>
          <a:xfrm>
            <a:off x="1600200" y="274638"/>
            <a:ext cx="7086600" cy="639762"/>
          </a:xfrm>
        </p:spPr>
        <p:txBody>
          <a:bodyPr>
            <a:normAutofit fontScale="90000"/>
          </a:bodyPr>
          <a:lstStyle/>
          <a:p>
            <a:r>
              <a:rPr lang="en-US" sz="2800" b="1" dirty="0" smtClean="0">
                <a:latin typeface="Times New Roman" pitchFamily="18" charset="0"/>
                <a:cs typeface="Times New Roman" pitchFamily="18" charset="0"/>
              </a:rPr>
              <a:t>Social</a:t>
            </a:r>
            <a:r>
              <a:rPr lang="en-US" sz="2400" b="1" dirty="0" smtClean="0">
                <a:latin typeface="Times New Roman" pitchFamily="18" charset="0"/>
                <a:cs typeface="Times New Roman" pitchFamily="18" charset="0"/>
              </a:rPr>
              <a:t> Mobilisation &amp; Institutional Development(SM&amp;ID)</a:t>
            </a:r>
            <a:endParaRPr lang="en-US" dirty="0"/>
          </a:p>
        </p:txBody>
      </p:sp>
      <p:sp>
        <p:nvSpPr>
          <p:cNvPr id="11" name="Rectangle 10"/>
          <p:cNvSpPr/>
          <p:nvPr/>
        </p:nvSpPr>
        <p:spPr>
          <a:xfrm>
            <a:off x="457200" y="1371600"/>
            <a:ext cx="8153400" cy="4678204"/>
          </a:xfrm>
          <a:prstGeom prst="rect">
            <a:avLst/>
          </a:prstGeom>
        </p:spPr>
        <p:txBody>
          <a:bodyPr wrap="square">
            <a:spAutoFit/>
          </a:bodyPr>
          <a:lstStyle/>
          <a:p>
            <a:endParaRPr lang="en-US" dirty="0" smtClean="0"/>
          </a:p>
          <a:p>
            <a:pPr marL="342900" indent="-342900">
              <a:buFont typeface="+mj-lt"/>
              <a:buAutoNum type="arabicPeriod"/>
            </a:pPr>
            <a:r>
              <a:rPr lang="en-US" sz="2000" dirty="0" smtClean="0">
                <a:latin typeface="Times New Roman" pitchFamily="18" charset="0"/>
                <a:cs typeface="Times New Roman" pitchFamily="18" charset="0"/>
              </a:rPr>
              <a:t>Develop work plan for implementation of social mobilisation component for the city</a:t>
            </a:r>
          </a:p>
          <a:p>
            <a:pPr marL="342900" indent="-342900">
              <a:buFont typeface="+mj-lt"/>
              <a:buAutoNum type="arabicPeriod"/>
            </a:pPr>
            <a:r>
              <a:rPr lang="en-US" sz="2000" dirty="0" smtClean="0">
                <a:latin typeface="Times New Roman" pitchFamily="18" charset="0"/>
                <a:cs typeface="Times New Roman" pitchFamily="18" charset="0"/>
              </a:rPr>
              <a:t>Responsible for the SM&amp;ID,SUSV &amp;SUH targets of the city with respect to community mobilisation ,SHGs, Federations, Revolving Fund, CLCs, Vendor development plan, Vendor markets development &amp; Shelters for Urban homeless etc.</a:t>
            </a:r>
          </a:p>
          <a:p>
            <a:pPr marL="342900" indent="-342900">
              <a:buFont typeface="+mj-lt"/>
              <a:buAutoNum type="arabicPeriod"/>
            </a:pPr>
            <a:r>
              <a:rPr lang="en-US" sz="2000" dirty="0" smtClean="0">
                <a:latin typeface="Times New Roman" pitchFamily="18" charset="0"/>
                <a:cs typeface="Times New Roman" pitchFamily="18" charset="0"/>
              </a:rPr>
              <a:t>Ensure the SHGs , ALF and CLF structures are established in the city</a:t>
            </a:r>
          </a:p>
          <a:p>
            <a:pPr marL="342900" indent="-342900">
              <a:buFont typeface="+mj-lt"/>
              <a:buAutoNum type="arabicPeriod"/>
            </a:pPr>
            <a:r>
              <a:rPr lang="en-US" sz="2000" dirty="0" smtClean="0">
                <a:latin typeface="Times New Roman" pitchFamily="18" charset="0"/>
                <a:cs typeface="Times New Roman" pitchFamily="18" charset="0"/>
              </a:rPr>
              <a:t>Responsible for providing need based Technical Assistance to Community Organisers(COs).</a:t>
            </a:r>
          </a:p>
          <a:p>
            <a:pPr marL="342900" indent="-342900">
              <a:buFont typeface="+mj-lt"/>
              <a:buAutoNum type="arabicPeriod"/>
            </a:pPr>
            <a:r>
              <a:rPr lang="en-US" sz="2000" dirty="0" smtClean="0">
                <a:latin typeface="Times New Roman" pitchFamily="18" charset="0"/>
                <a:cs typeface="Times New Roman" pitchFamily="18" charset="0"/>
              </a:rPr>
              <a:t>Arranging for appropriate linkage with relevant agencies/departments and integrate Social mobilisation.</a:t>
            </a:r>
          </a:p>
          <a:p>
            <a:pPr marL="342900" indent="-342900">
              <a:buFont typeface="+mj-lt"/>
              <a:buAutoNum type="arabicPeriod"/>
            </a:pPr>
            <a:r>
              <a:rPr lang="en-US" sz="2000" dirty="0" smtClean="0">
                <a:latin typeface="Times New Roman" pitchFamily="18" charset="0"/>
                <a:cs typeface="Times New Roman" pitchFamily="18" charset="0"/>
              </a:rPr>
              <a:t>Ensure reporting of the Social mobilisation &amp; institution Development component</a:t>
            </a:r>
          </a:p>
          <a:p>
            <a:pPr marL="342900" indent="-342900">
              <a:buFont typeface="+mj-lt"/>
              <a:buAutoNum type="arabicPeriod"/>
            </a:pPr>
            <a:r>
              <a:rPr lang="en-US" sz="2000" dirty="0" smtClean="0">
                <a:latin typeface="Times New Roman" pitchFamily="18" charset="0"/>
                <a:cs typeface="Times New Roman" pitchFamily="18" charset="0"/>
              </a:rPr>
              <a:t>Work closely with other managers at the city level.</a:t>
            </a:r>
          </a:p>
        </p:txBody>
      </p:sp>
      <p:sp>
        <p:nvSpPr>
          <p:cNvPr id="15" name="Slide Number Placeholder 14"/>
          <p:cNvSpPr>
            <a:spLocks noGrp="1"/>
          </p:cNvSpPr>
          <p:nvPr>
            <p:ph type="sldNum" sz="quarter" idx="12"/>
          </p:nvPr>
        </p:nvSpPr>
        <p:spPr/>
        <p:txBody>
          <a:bodyPr/>
          <a:lstStyle/>
          <a:p>
            <a:fld id="{69E29E33-B620-47F9-BB04-8846C2A5AFCC}" type="slidenum">
              <a:rPr kumimoji="0" lang="en-US" smtClean="0"/>
              <a:pPr/>
              <a:t>35</a:t>
            </a:fld>
            <a:endParaRPr kumimoji="0" lang="en-US"/>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2"/>
            <a:ext cx="4950460" cy="2438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600200" y="274638"/>
            <a:ext cx="7086600" cy="639762"/>
          </a:xfrm>
        </p:spPr>
        <p:txBody>
          <a:bodyPr>
            <a:normAutofit/>
          </a:bodyPr>
          <a:lstStyle/>
          <a:p>
            <a:r>
              <a:rPr lang="en-US" sz="2800" b="1" dirty="0" smtClean="0">
                <a:latin typeface="Times New Roman" pitchFamily="18" charset="0"/>
                <a:cs typeface="Times New Roman" pitchFamily="18" charset="0"/>
              </a:rPr>
              <a:t>(Skills &amp; Livelihoods) (S&amp;L)</a:t>
            </a:r>
            <a:endParaRPr lang="en-US" dirty="0"/>
          </a:p>
        </p:txBody>
      </p:sp>
      <p:sp>
        <p:nvSpPr>
          <p:cNvPr id="11" name="Rectangle 10"/>
          <p:cNvSpPr/>
          <p:nvPr/>
        </p:nvSpPr>
        <p:spPr>
          <a:xfrm>
            <a:off x="457200" y="1371600"/>
            <a:ext cx="8153400" cy="5170646"/>
          </a:xfrm>
          <a:prstGeom prst="rect">
            <a:avLst/>
          </a:prstGeom>
        </p:spPr>
        <p:txBody>
          <a:bodyPr wrap="square">
            <a:spAutoFit/>
          </a:bodyPr>
          <a:lstStyle/>
          <a:p>
            <a:pPr marL="342900" indent="-342900">
              <a:lnSpc>
                <a:spcPct val="150000"/>
              </a:lnSpc>
              <a:buFont typeface="+mj-lt"/>
              <a:buAutoNum type="arabicPeriod"/>
            </a:pPr>
            <a:r>
              <a:rPr lang="en-US" sz="2000" b="1" dirty="0" smtClean="0">
                <a:latin typeface="Times New Roman" pitchFamily="18" charset="0"/>
                <a:cs typeface="Times New Roman" pitchFamily="18" charset="0"/>
              </a:rPr>
              <a:t>Prepare work plan for EST &amp; P for the city.</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Responsible for EST&amp;P targets for the city.</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Ensure Identification of Skill Training Providers(STPs) at the city level &amp; monitoring the performance equality of the STPs &amp; other agencies involved.</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Responsible for providing need based Technical Assistance to Cos.</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Ensure linkages with industry associations, Skill development mission ,sector skill councils, line departments, resource institutes &amp; other relevant agencies.</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Ensure reporting against KRAs.</a:t>
            </a:r>
          </a:p>
          <a:p>
            <a:pPr marL="342900" indent="-342900">
              <a:lnSpc>
                <a:spcPct val="150000"/>
              </a:lnSpc>
              <a:buFont typeface="+mj-lt"/>
              <a:buAutoNum type="arabicPeriod"/>
            </a:pPr>
            <a:r>
              <a:rPr lang="en-US" sz="2000" b="1" dirty="0" smtClean="0">
                <a:latin typeface="Times New Roman" pitchFamily="18" charset="0"/>
                <a:cs typeface="Times New Roman" pitchFamily="18" charset="0"/>
              </a:rPr>
              <a:t>Work closely with other managers at the city level.</a:t>
            </a: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36</a:t>
            </a:fld>
            <a:endParaRPr kumimoji="0" lang="en-US"/>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9504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600200" y="274638"/>
            <a:ext cx="7086600" cy="639762"/>
          </a:xfrm>
        </p:spPr>
        <p:txBody>
          <a:bodyPr>
            <a:normAutofit fontScale="90000"/>
          </a:bodyPr>
          <a:lstStyle/>
          <a:p>
            <a:r>
              <a:rPr lang="en-US" sz="2800" b="1" dirty="0" smtClean="0">
                <a:latin typeface="Times New Roman" pitchFamily="18" charset="0"/>
                <a:cs typeface="Times New Roman" pitchFamily="18" charset="0"/>
              </a:rPr>
              <a:t>(Financial Inclusion &amp; Micro Enterprises) (FI&amp;ME)</a:t>
            </a:r>
            <a:endParaRPr lang="en-US" dirty="0"/>
          </a:p>
        </p:txBody>
      </p:sp>
      <p:sp>
        <p:nvSpPr>
          <p:cNvPr id="11" name="Rectangle 10"/>
          <p:cNvSpPr/>
          <p:nvPr/>
        </p:nvSpPr>
        <p:spPr>
          <a:xfrm>
            <a:off x="457200" y="1371600"/>
            <a:ext cx="8153400" cy="4653646"/>
          </a:xfrm>
          <a:prstGeom prst="rect">
            <a:avLst/>
          </a:prstGeom>
        </p:spPr>
        <p:txBody>
          <a:bodyPr wrap="square">
            <a:spAutoFit/>
          </a:bodyPr>
          <a:lstStyle/>
          <a:p>
            <a:pPr marL="342900" indent="-342900">
              <a:lnSpc>
                <a:spcPct val="150000"/>
              </a:lnSpc>
              <a:buFont typeface="+mj-lt"/>
              <a:buAutoNum type="arabicPeriod"/>
            </a:pPr>
            <a:r>
              <a:rPr lang="en-US" sz="2000" dirty="0" smtClean="0">
                <a:latin typeface="Times New Roman" pitchFamily="18" charset="0"/>
                <a:cs typeface="Times New Roman" pitchFamily="18" charset="0"/>
              </a:rPr>
              <a:t>Prepare work plan for Universal Financial Inclusion(UFI) and self employment programme for the city.</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Responsible for UFI &amp; SEP targets of the city.</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Ensure bank linkage for SHGs &amp; its members at the city level.</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Facilitate access to credit for micro enterprises set up by urban poor at the city level.</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Responsible for providing need based Technical Assistance to Cos.</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Arranging for appropriate linkages with relevant agencies/departments &amp; integrate Universal Financial Inclusion &amp; Self employment programme.</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Ensure reporting against KRAs.</a:t>
            </a: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37</a:t>
            </a:fld>
            <a:endParaRPr kumimoji="0" lang="en-US"/>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7980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600200" y="274638"/>
            <a:ext cx="7086600" cy="639762"/>
          </a:xfrm>
        </p:spPr>
        <p:txBody>
          <a:bodyPr>
            <a:normAutofit/>
          </a:bodyPr>
          <a:lstStyle/>
          <a:p>
            <a:r>
              <a:rPr lang="en-US" sz="2800" b="1" dirty="0" smtClean="0">
                <a:latin typeface="Times New Roman" pitchFamily="18" charset="0"/>
                <a:cs typeface="Times New Roman" pitchFamily="18" charset="0"/>
              </a:rPr>
              <a:t>(MIS &amp; ME)</a:t>
            </a:r>
            <a:endParaRPr lang="en-US" dirty="0"/>
          </a:p>
        </p:txBody>
      </p:sp>
      <p:sp>
        <p:nvSpPr>
          <p:cNvPr id="11" name="Rectangle 10"/>
          <p:cNvSpPr/>
          <p:nvPr/>
        </p:nvSpPr>
        <p:spPr>
          <a:xfrm>
            <a:off x="457200" y="1371600"/>
            <a:ext cx="8153400" cy="4524315"/>
          </a:xfrm>
          <a:prstGeom prst="rect">
            <a:avLst/>
          </a:prstGeom>
        </p:spPr>
        <p:txBody>
          <a:bodyPr wrap="square">
            <a:spAutoFit/>
          </a:bodyPr>
          <a:lstStyle/>
          <a:p>
            <a:endParaRPr lang="en-US" dirty="0" smtClean="0"/>
          </a:p>
          <a:p>
            <a:pPr marL="342900" indent="-342900">
              <a:lnSpc>
                <a:spcPct val="150000"/>
              </a:lnSpc>
              <a:buFont typeface="+mj-lt"/>
              <a:buAutoNum type="arabicPeriod"/>
            </a:pPr>
            <a:r>
              <a:rPr lang="en-US" sz="2000" dirty="0" smtClean="0">
                <a:latin typeface="Times New Roman" pitchFamily="18" charset="0"/>
                <a:cs typeface="Times New Roman" pitchFamily="18" charset="0"/>
              </a:rPr>
              <a:t>Prepare work plan for monitoring of the DAY- NULM.</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Responsible for ensuring proper implementation of MIS at the city level, compilation of information at the city level &amp; submission of the same to State.</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Under take real time monitoring of the scheme at the city level.</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Responsible for timely submission of information to State.</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Responsible for providing need based Technical Assistance to Cos.</a:t>
            </a:r>
          </a:p>
          <a:p>
            <a:pPr marL="342900" indent="-342900">
              <a:lnSpc>
                <a:spcPct val="150000"/>
              </a:lnSpc>
              <a:buFont typeface="+mj-lt"/>
              <a:buAutoNum type="arabicPeriod"/>
            </a:pPr>
            <a:r>
              <a:rPr lang="en-US" sz="2000" dirty="0" smtClean="0">
                <a:latin typeface="Times New Roman" pitchFamily="18" charset="0"/>
                <a:cs typeface="Times New Roman" pitchFamily="18" charset="0"/>
              </a:rPr>
              <a:t>Adhere to all monitoring &amp; reporting systems like base line study , MPRs, process documentation etc. at city level.</a:t>
            </a: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38</a:t>
            </a:fld>
            <a:endParaRPr kumimoji="0"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7980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600200" y="274638"/>
            <a:ext cx="7086600" cy="639762"/>
          </a:xfrm>
        </p:spPr>
        <p:txBody>
          <a:bodyPr>
            <a:normAutofit/>
          </a:bodyPr>
          <a:lstStyle/>
          <a:p>
            <a:r>
              <a:rPr lang="en-US" sz="2800" b="1" dirty="0" smtClean="0">
                <a:latin typeface="Times New Roman" pitchFamily="18" charset="0"/>
                <a:cs typeface="Times New Roman" pitchFamily="18" charset="0"/>
              </a:rPr>
              <a:t>Community Organisers(COs)</a:t>
            </a:r>
            <a:endParaRPr lang="en-US" dirty="0"/>
          </a:p>
        </p:txBody>
      </p:sp>
      <p:sp>
        <p:nvSpPr>
          <p:cNvPr id="11" name="Rectangle 10"/>
          <p:cNvSpPr/>
          <p:nvPr/>
        </p:nvSpPr>
        <p:spPr>
          <a:xfrm>
            <a:off x="457200" y="1371600"/>
            <a:ext cx="8153400" cy="4801314"/>
          </a:xfrm>
          <a:prstGeom prst="rect">
            <a:avLst/>
          </a:prstGeom>
        </p:spPr>
        <p:txBody>
          <a:bodyPr wrap="square">
            <a:spAutoFit/>
          </a:bodyPr>
          <a:lstStyle/>
          <a:p>
            <a:pPr marL="342900" indent="-342900">
              <a:buFont typeface="+mj-lt"/>
              <a:buAutoNum type="arabicPeriod"/>
            </a:pPr>
            <a:r>
              <a:rPr lang="en-US" dirty="0" smtClean="0">
                <a:latin typeface="Times New Roman" pitchFamily="18" charset="0"/>
                <a:cs typeface="Times New Roman" pitchFamily="18" charset="0"/>
              </a:rPr>
              <a:t>Ensure that the social mobilisation of urban poor in his or her operational area–directly through Resource Organizations(ROs).</a:t>
            </a:r>
          </a:p>
          <a:p>
            <a:pPr marL="342900" indent="-342900">
              <a:buFont typeface="+mj-lt"/>
              <a:buAutoNum type="arabicPeriod"/>
            </a:pPr>
            <a:r>
              <a:rPr lang="en-US" dirty="0" smtClean="0">
                <a:latin typeface="Times New Roman" pitchFamily="18" charset="0"/>
                <a:cs typeface="Times New Roman" pitchFamily="18" charset="0"/>
              </a:rPr>
              <a:t>Facilitate community in forming in to groups / federations.</a:t>
            </a:r>
          </a:p>
          <a:p>
            <a:pPr marL="342900" indent="-342900">
              <a:buFont typeface="+mj-lt"/>
              <a:buAutoNum type="arabicPeriod"/>
            </a:pPr>
            <a:r>
              <a:rPr lang="en-US" dirty="0" smtClean="0">
                <a:latin typeface="Times New Roman" pitchFamily="18" charset="0"/>
                <a:cs typeface="Times New Roman" pitchFamily="18" charset="0"/>
              </a:rPr>
              <a:t>Facilitate implementation of various programmes / aspects related to DAY- NULM in their operational area.</a:t>
            </a:r>
          </a:p>
          <a:p>
            <a:pPr marL="342900" indent="-342900">
              <a:buFont typeface="+mj-lt"/>
              <a:buAutoNum type="arabicPeriod"/>
            </a:pPr>
            <a:r>
              <a:rPr lang="en-US" dirty="0" smtClean="0">
                <a:latin typeface="Times New Roman" pitchFamily="18" charset="0"/>
                <a:cs typeface="Times New Roman" pitchFamily="18" charset="0"/>
              </a:rPr>
              <a:t>Develop community level comprehensive data base on infrastructure , assets and social aspects , update the database periodically.</a:t>
            </a:r>
          </a:p>
          <a:p>
            <a:pPr marL="342900" indent="-342900">
              <a:buFont typeface="+mj-lt"/>
              <a:buAutoNum type="arabicPeriod"/>
            </a:pPr>
            <a:r>
              <a:rPr lang="en-US" dirty="0" smtClean="0">
                <a:latin typeface="Times New Roman" pitchFamily="18" charset="0"/>
                <a:cs typeface="Times New Roman" pitchFamily="18" charset="0"/>
              </a:rPr>
              <a:t>Support &amp; strengthen SHGs &amp; their federations including the SHGs of disabled persons in accessing convergent services</a:t>
            </a:r>
          </a:p>
          <a:p>
            <a:pPr marL="342900" indent="-342900">
              <a:buFont typeface="+mj-lt"/>
              <a:buAutoNum type="arabicPeriod"/>
            </a:pPr>
            <a:r>
              <a:rPr lang="en-US" dirty="0" smtClean="0">
                <a:latin typeface="Times New Roman" pitchFamily="18" charset="0"/>
                <a:cs typeface="Times New Roman" pitchFamily="18" charset="0"/>
              </a:rPr>
              <a:t>Promote SHG bank linkage</a:t>
            </a:r>
          </a:p>
          <a:p>
            <a:pPr marL="342900" indent="-342900">
              <a:buFont typeface="+mj-lt"/>
              <a:buAutoNum type="arabicPeriod"/>
            </a:pPr>
            <a:r>
              <a:rPr lang="en-US" dirty="0" smtClean="0">
                <a:latin typeface="Times New Roman" pitchFamily="18" charset="0"/>
                <a:cs typeface="Times New Roman" pitchFamily="18" charset="0"/>
              </a:rPr>
              <a:t>Establish liaison with government department for convergence</a:t>
            </a:r>
          </a:p>
          <a:p>
            <a:pPr marL="342900" indent="-342900">
              <a:buFont typeface="+mj-lt"/>
              <a:buAutoNum type="arabicPeriod"/>
            </a:pPr>
            <a:r>
              <a:rPr lang="en-US" dirty="0" smtClean="0">
                <a:latin typeface="Times New Roman" pitchFamily="18" charset="0"/>
                <a:cs typeface="Times New Roman" pitchFamily="18" charset="0"/>
              </a:rPr>
              <a:t>Assist in survey related to DAY- NULM</a:t>
            </a:r>
          </a:p>
          <a:p>
            <a:pPr marL="342900" indent="-342900">
              <a:buFont typeface="+mj-lt"/>
              <a:buAutoNum type="arabicPeriod"/>
            </a:pPr>
            <a:r>
              <a:rPr lang="en-US" dirty="0" smtClean="0">
                <a:latin typeface="Times New Roman" pitchFamily="18" charset="0"/>
                <a:cs typeface="Times New Roman" pitchFamily="18" charset="0"/>
              </a:rPr>
              <a:t>Support implementation of development works like community contracts , O &amp; M of community assets etc.</a:t>
            </a:r>
          </a:p>
          <a:p>
            <a:pPr marL="342900" indent="-342900">
              <a:buFont typeface="+mj-lt"/>
              <a:buAutoNum type="arabicPeriod"/>
            </a:pPr>
            <a:r>
              <a:rPr lang="en-US" dirty="0" smtClean="0">
                <a:latin typeface="Times New Roman" pitchFamily="18" charset="0"/>
                <a:cs typeface="Times New Roman" pitchFamily="18" charset="0"/>
              </a:rPr>
              <a:t>Document the working of good practices.</a:t>
            </a:r>
          </a:p>
          <a:p>
            <a:pPr marL="342900" indent="-342900">
              <a:buFont typeface="+mj-lt"/>
              <a:buAutoNum type="arabicPeriod"/>
            </a:pPr>
            <a:r>
              <a:rPr lang="en-US" dirty="0" smtClean="0">
                <a:latin typeface="Times New Roman" pitchFamily="18" charset="0"/>
                <a:cs typeface="Times New Roman" pitchFamily="18" charset="0"/>
              </a:rPr>
              <a:t>Organize &amp; attend community level meetings , trainings as per the need.</a:t>
            </a:r>
          </a:p>
          <a:p>
            <a:pPr marL="342900" indent="-342900">
              <a:buFont typeface="+mj-lt"/>
              <a:buAutoNum type="arabicPeriod"/>
            </a:pPr>
            <a:r>
              <a:rPr lang="en-US" dirty="0" smtClean="0">
                <a:latin typeface="Times New Roman" pitchFamily="18" charset="0"/>
                <a:cs typeface="Times New Roman" pitchFamily="18" charset="0"/>
              </a:rPr>
              <a:t>Submit periodic reports as necessary.</a:t>
            </a: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39</a:t>
            </a:fld>
            <a:endParaRPr kumimoji="0" lang="en-US"/>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79512" y="548680"/>
            <a:ext cx="8785225" cy="5472608"/>
          </a:xfrm>
          <a:prstGeom prst="rect">
            <a:avLst/>
          </a:prstGeom>
        </p:spPr>
        <p:txBody>
          <a:bodyPr/>
          <a:lstStyle/>
          <a:p>
            <a:pPr marL="269875" indent="-269875" algn="ctr" eaLnBrk="0" hangingPunct="0">
              <a:spcAft>
                <a:spcPts val="600"/>
              </a:spcAft>
            </a:pPr>
            <a:endParaRPr lang="en-US" sz="2200" b="1" dirty="0"/>
          </a:p>
        </p:txBody>
      </p:sp>
      <p:sp>
        <p:nvSpPr>
          <p:cNvPr id="6" name="Title 1"/>
          <p:cNvSpPr txBox="1">
            <a:spLocks/>
          </p:cNvSpPr>
          <p:nvPr/>
        </p:nvSpPr>
        <p:spPr>
          <a:xfrm>
            <a:off x="0" y="1"/>
            <a:ext cx="9127191" cy="1066800"/>
          </a:xfrm>
          <a:prstGeom prst="rect">
            <a:avLst/>
          </a:prstGeom>
          <a:solidFill>
            <a:srgbClr val="77923B"/>
          </a:solidFill>
        </p:spPr>
        <p:txBody>
          <a:bodyPr wrap="square" lIns="0" tIns="0" rIns="0" bIns="0" rtlCol="0">
            <a:noAutofit/>
          </a:bodyPr>
          <a:lstStyle/>
          <a:p>
            <a:pPr marL="12700">
              <a:lnSpc>
                <a:spcPts val="4190"/>
              </a:lnSpc>
            </a:pPr>
            <a:r>
              <a:rPr lang="hi-IN" sz="1600" dirty="0" smtClean="0"/>
              <a:t> </a:t>
            </a:r>
            <a:r>
              <a:rPr lang="en-US" sz="1600" dirty="0" smtClean="0"/>
              <a:t>                                                                        </a:t>
            </a:r>
            <a:r>
              <a:rPr lang="en-US" sz="3200" b="1" dirty="0" smtClean="0">
                <a:solidFill>
                  <a:schemeClr val="tx2">
                    <a:lumMod val="75000"/>
                  </a:schemeClr>
                </a:solidFill>
                <a:latin typeface="Times New Roman" pitchFamily="18" charset="0"/>
                <a:cs typeface="Times New Roman" pitchFamily="18" charset="0"/>
              </a:rPr>
              <a:t>DAY-NULM Approach</a:t>
            </a:r>
            <a:endParaRPr lang="hi-IN" sz="3200" b="1" dirty="0" smtClean="0">
              <a:solidFill>
                <a:schemeClr val="tx2">
                  <a:lumMod val="75000"/>
                </a:schemeClr>
              </a:solidFill>
              <a:latin typeface="Times New Roman" pitchFamily="18" charset="0"/>
              <a:cs typeface="Times New Roman" pitchFamily="18" charset="0"/>
            </a:endParaRPr>
          </a:p>
        </p:txBody>
      </p:sp>
      <p:sp>
        <p:nvSpPr>
          <p:cNvPr id="4" name="TextBox 3"/>
          <p:cNvSpPr txBox="1"/>
          <p:nvPr/>
        </p:nvSpPr>
        <p:spPr>
          <a:xfrm>
            <a:off x="152400" y="1143001"/>
            <a:ext cx="8534400" cy="1538883"/>
          </a:xfrm>
          <a:prstGeom prst="rect">
            <a:avLst/>
          </a:prstGeom>
          <a:noFill/>
        </p:spPr>
        <p:txBody>
          <a:bodyPr wrap="square" rtlCol="0">
            <a:spAutoFit/>
          </a:bodyPr>
          <a:lstStyle/>
          <a:p>
            <a:pPr marL="342900" indent="-342900" algn="just">
              <a:buFont typeface="Arial" panose="020B0604020202020204" pitchFamily="34" charset="0"/>
              <a:buChar char="•"/>
            </a:pPr>
            <a:r>
              <a:rPr lang="en-US" sz="1400" dirty="0" smtClean="0">
                <a:latin typeface="Times New Roman" pitchFamily="18" charset="0"/>
                <a:cs typeface="Times New Roman" pitchFamily="18" charset="0"/>
              </a:rPr>
              <a:t>The Mission is conscious of the fact that livelihoods activities are varied; and hence, it intends to work on three pillars –‘enhancing and expanding existing livelihoods options of the poor’; ‘building skills for the job opportunities offered by growing urban economies’; and ‘nurturing self-employment and entrepreneurship</a:t>
            </a:r>
            <a:r>
              <a:rPr lang="en-US" sz="2200" dirty="0" smtClean="0">
                <a:latin typeface="Times New Roman" pitchFamily="18" charset="0"/>
                <a:cs typeface="Times New Roman" pitchFamily="18" charset="0"/>
              </a:rPr>
              <a:t>’</a:t>
            </a:r>
          </a:p>
          <a:p>
            <a:pPr marL="342900" indent="-342900" algn="just">
              <a:buFont typeface="Arial" panose="020B0604020202020204" pitchFamily="34" charset="0"/>
              <a:buChar char="•"/>
            </a:pPr>
            <a:endParaRPr lang="en-US" sz="2200" dirty="0" smtClean="0">
              <a:latin typeface="Times New Roman" pitchFamily="18" charset="0"/>
              <a:cs typeface="Times New Roman" pitchFamily="18" charset="0"/>
            </a:endParaRPr>
          </a:p>
          <a:p>
            <a:pPr marL="342900" indent="-342900" algn="just">
              <a:buFont typeface="Arial" panose="020B0604020202020204" pitchFamily="34" charset="0"/>
              <a:buChar char="•"/>
            </a:pPr>
            <a:endParaRPr lang="en-US" sz="2200" dirty="0" smtClean="0">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4"/>
          <a:srcRect/>
          <a:stretch>
            <a:fillRect/>
          </a:stretch>
        </p:blipFill>
        <p:spPr bwMode="auto">
          <a:xfrm>
            <a:off x="0" y="0"/>
            <a:ext cx="1981200" cy="1066799"/>
          </a:xfrm>
          <a:prstGeom prst="rect">
            <a:avLst/>
          </a:prstGeom>
          <a:noFill/>
          <a:ln w="9525">
            <a:noFill/>
            <a:miter lim="800000"/>
            <a:headEnd/>
            <a:tailEnd/>
          </a:ln>
          <a:effectLst/>
        </p:spPr>
      </p:pic>
      <p:sp>
        <p:nvSpPr>
          <p:cNvPr id="7" name="Rectangle 6"/>
          <p:cNvSpPr/>
          <p:nvPr/>
        </p:nvSpPr>
        <p:spPr>
          <a:xfrm>
            <a:off x="304800" y="6477000"/>
            <a:ext cx="5715000" cy="271869"/>
          </a:xfrm>
          <a:prstGeom prst="rect">
            <a:avLst/>
          </a:prstGeom>
        </p:spPr>
        <p:txBody>
          <a:bodyPr wrap="square">
            <a:sp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14" name="Slide Number Placeholder 13"/>
          <p:cNvSpPr>
            <a:spLocks noGrp="1"/>
          </p:cNvSpPr>
          <p:nvPr>
            <p:ph type="sldNum" sz="quarter" idx="12"/>
          </p:nvPr>
        </p:nvSpPr>
        <p:spPr/>
        <p:txBody>
          <a:bodyPr/>
          <a:lstStyle/>
          <a:p>
            <a:fld id="{69E29E33-B620-47F9-BB04-8846C2A5AFCC}" type="slidenum">
              <a:rPr kumimoji="0" lang="en-US" smtClean="0"/>
              <a:pPr/>
              <a:t>4</a:t>
            </a:fld>
            <a:endParaRPr kumimoji="0" lang="en-US"/>
          </a:p>
        </p:txBody>
      </p:sp>
      <p:graphicFrame>
        <p:nvGraphicFramePr>
          <p:cNvPr id="31746" name="Object 2"/>
          <p:cNvGraphicFramePr>
            <a:graphicFrameLocks noChangeAspect="1"/>
          </p:cNvGraphicFramePr>
          <p:nvPr/>
        </p:nvGraphicFramePr>
        <p:xfrm>
          <a:off x="381000" y="1981200"/>
          <a:ext cx="8534400" cy="4572000"/>
        </p:xfrm>
        <a:graphic>
          <a:graphicData uri="http://schemas.openxmlformats.org/presentationml/2006/ole">
            <p:oleObj spid="_x0000_s31746" name="Document" r:id="rId5" imgW="6229369" imgH="5363924" progId="Word.Document.12">
              <p:embed/>
            </p:oleObj>
          </a:graphicData>
        </a:graphic>
      </p:graphicFrame>
    </p:spTree>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4" name="Picture 6" descr="C:\Users\Ashish Pathak\Desktop\Review 30.8.19\SM&amp;ID\WhatsApp Image 2019-08-27 at 1.47.10 PM.jpeg"/>
          <p:cNvPicPr>
            <a:picLocks noChangeAspect="1" noChangeArrowheads="1"/>
          </p:cNvPicPr>
          <p:nvPr/>
        </p:nvPicPr>
        <p:blipFill>
          <a:blip r:embed="rId2" cstate="print"/>
          <a:srcRect/>
          <a:stretch>
            <a:fillRect/>
          </a:stretch>
        </p:blipFill>
        <p:spPr bwMode="auto">
          <a:xfrm>
            <a:off x="1701800" y="3048000"/>
            <a:ext cx="5080000" cy="3810000"/>
          </a:xfrm>
          <a:prstGeom prst="rect">
            <a:avLst/>
          </a:prstGeom>
          <a:noFill/>
        </p:spPr>
      </p:pic>
      <p:pic>
        <p:nvPicPr>
          <p:cNvPr id="2050" name="Picture 2" descr="C:\Users\Ashish Pathak\Desktop\PHOTO NULM\IMG_20181117_114515.jpg"/>
          <p:cNvPicPr>
            <a:picLocks noChangeAspect="1" noChangeArrowheads="1"/>
          </p:cNvPicPr>
          <p:nvPr/>
        </p:nvPicPr>
        <p:blipFill>
          <a:blip r:embed="rId3" cstate="print"/>
          <a:srcRect r="24615" b="25797"/>
          <a:stretch>
            <a:fillRect/>
          </a:stretch>
        </p:blipFill>
        <p:spPr bwMode="auto">
          <a:xfrm>
            <a:off x="0" y="0"/>
            <a:ext cx="4667250" cy="3048000"/>
          </a:xfrm>
          <a:prstGeom prst="rect">
            <a:avLst/>
          </a:prstGeom>
          <a:noFill/>
        </p:spPr>
      </p:pic>
      <p:pic>
        <p:nvPicPr>
          <p:cNvPr id="2051" name="Picture 3" descr="C:\Users\Ashish Pathak\Desktop\PHOTO NULM\KISHAN.jpg"/>
          <p:cNvPicPr>
            <a:picLocks noChangeAspect="1" noChangeArrowheads="1"/>
          </p:cNvPicPr>
          <p:nvPr/>
        </p:nvPicPr>
        <p:blipFill>
          <a:blip r:embed="rId4" cstate="print"/>
          <a:srcRect/>
          <a:stretch>
            <a:fillRect/>
          </a:stretch>
        </p:blipFill>
        <p:spPr bwMode="auto">
          <a:xfrm>
            <a:off x="4648200" y="0"/>
            <a:ext cx="4495800" cy="3048000"/>
          </a:xfrm>
          <a:prstGeom prst="rect">
            <a:avLst/>
          </a:prstGeom>
          <a:noFill/>
        </p:spPr>
      </p:pic>
      <p:pic>
        <p:nvPicPr>
          <p:cNvPr id="2053" name="Picture 5" descr="C:\Users\Ashish Pathak\Desktop\PHOTO NULM\Kishanganj 2.jpg"/>
          <p:cNvPicPr>
            <a:picLocks noChangeAspect="1" noChangeArrowheads="1"/>
          </p:cNvPicPr>
          <p:nvPr/>
        </p:nvPicPr>
        <p:blipFill>
          <a:blip r:embed="rId5" cstate="print"/>
          <a:srcRect/>
          <a:stretch>
            <a:fillRect/>
          </a:stretch>
        </p:blipFill>
        <p:spPr bwMode="auto">
          <a:xfrm>
            <a:off x="5867400" y="2895600"/>
            <a:ext cx="3276600" cy="3962400"/>
          </a:xfrm>
          <a:prstGeom prst="rect">
            <a:avLst/>
          </a:prstGeom>
          <a:noFill/>
        </p:spPr>
      </p:pic>
      <p:pic>
        <p:nvPicPr>
          <p:cNvPr id="6" name="Picture 5"/>
          <p:cNvPicPr>
            <a:picLocks noChangeAspect="1"/>
          </p:cNvPicPr>
          <p:nvPr/>
        </p:nvPicPr>
        <p:blipFill>
          <a:blip r:embed="rId6" cstate="print">
            <a:extLst>
              <a:ext uri="{BEBA8EAE-BF5A-486C-A8C5-ECC9F3942E4B}">
                <a14:imgProps xmlns="" xmlns:a14="http://schemas.microsoft.com/office/drawing/2010/main">
                  <a14:imgLayer r:embed="">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1" y="4724400"/>
            <a:ext cx="3429000" cy="1929628"/>
          </a:xfrm>
          <a:prstGeom prst="rect">
            <a:avLst/>
          </a:prstGeom>
        </p:spPr>
      </p:pic>
      <p:pic>
        <p:nvPicPr>
          <p:cNvPr id="2055" name="Picture 7" descr="C:\Users\Ashish Pathak\Desktop\Review 30.8.19\SM&amp;ID\WhatsApp Image 2019-08-29 at 6.44.02 PM.jpeg"/>
          <p:cNvPicPr>
            <a:picLocks noChangeAspect="1" noChangeArrowheads="1"/>
          </p:cNvPicPr>
          <p:nvPr/>
        </p:nvPicPr>
        <p:blipFill>
          <a:blip r:embed="rId7" cstate="print"/>
          <a:srcRect b="20635"/>
          <a:stretch>
            <a:fillRect/>
          </a:stretch>
        </p:blipFill>
        <p:spPr bwMode="auto">
          <a:xfrm>
            <a:off x="0" y="2438400"/>
            <a:ext cx="3810000" cy="226785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p:cNvSpPr txBox="1">
            <a:spLocks/>
          </p:cNvSpPr>
          <p:nvPr/>
        </p:nvSpPr>
        <p:spPr>
          <a:xfrm>
            <a:off x="-3225" y="-27384"/>
            <a:ext cx="9147225" cy="428625"/>
          </a:xfrm>
          <a:prstGeom prst="rect">
            <a:avLst/>
          </a:prstGeom>
          <a:blipFill dpi="0" rotWithShape="1">
            <a:blip r:embed="rId3" cstate="print">
              <a:alphaModFix amt="50000"/>
            </a:blip>
            <a:srcRect/>
            <a:tile tx="0" ty="0" sx="100000" sy="100000" flip="none" algn="tl"/>
          </a:blipFill>
        </p:spPr>
        <p:txBody>
          <a:bodyPr/>
          <a:lstStyle>
            <a:defPPr>
              <a:defRPr lang="en-US"/>
            </a:defPPr>
            <a:lvl1pPr marL="269875" indent="-269875" eaLnBrk="0" hangingPunct="0">
              <a:spcAft>
                <a:spcPts val="600"/>
              </a:spcAft>
              <a:defRPr b="1"/>
            </a:lvl1pPr>
          </a:lstStyle>
          <a:p>
            <a:r>
              <a:rPr lang="en-US" dirty="0"/>
              <a:t>Employment through Skill Training &amp; Placement </a:t>
            </a:r>
          </a:p>
        </p:txBody>
      </p:sp>
      <p:pic>
        <p:nvPicPr>
          <p:cNvPr id="7" name="Picture 6"/>
          <p:cNvPicPr>
            <a:picLocks noChangeAspect="1"/>
          </p:cNvPicPr>
          <p:nvPr/>
        </p:nvPicPr>
        <p:blipFill>
          <a:blip r:embed="rId4" cstate="print">
            <a:extLst>
              <a:ext uri="{28A0092B-C50C-407E-A947-70E740481C1C}">
                <a14:useLocalDpi xmlns="" xmlns:a14="http://schemas.microsoft.com/office/drawing/2010/main" val="0"/>
              </a:ext>
            </a:extLst>
          </a:blip>
          <a:stretch>
            <a:fillRect/>
          </a:stretch>
        </p:blipFill>
        <p:spPr>
          <a:xfrm>
            <a:off x="4556991" y="381000"/>
            <a:ext cx="3954806" cy="2338531"/>
          </a:xfrm>
          <a:prstGeom prst="rect">
            <a:avLst/>
          </a:prstGeom>
        </p:spPr>
      </p:pic>
      <p:pic>
        <p:nvPicPr>
          <p:cNvPr id="9" name="Picture 8"/>
          <p:cNvPicPr>
            <a:picLocks noChangeAspect="1"/>
          </p:cNvPicPr>
          <p:nvPr/>
        </p:nvPicPr>
        <p:blipFill>
          <a:blip r:embed="rId5" cstate="print">
            <a:extLst>
              <a:ext uri="{28A0092B-C50C-407E-A947-70E740481C1C}">
                <a14:useLocalDpi xmlns="" xmlns:a14="http://schemas.microsoft.com/office/drawing/2010/main" val="0"/>
              </a:ext>
            </a:extLst>
          </a:blip>
          <a:stretch>
            <a:fillRect/>
          </a:stretch>
        </p:blipFill>
        <p:spPr>
          <a:xfrm>
            <a:off x="4556992" y="2541075"/>
            <a:ext cx="3942318" cy="2160240"/>
          </a:xfrm>
          <a:prstGeom prst="rect">
            <a:avLst/>
          </a:prstGeom>
        </p:spPr>
      </p:pic>
      <p:pic>
        <p:nvPicPr>
          <p:cNvPr id="2" name="Picture 1"/>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4572000" y="4572000"/>
            <a:ext cx="3974439" cy="2160239"/>
          </a:xfrm>
          <a:prstGeom prst="rect">
            <a:avLst/>
          </a:prstGeom>
        </p:spPr>
      </p:pic>
      <p:pic>
        <p:nvPicPr>
          <p:cNvPr id="10" name="Picture 9"/>
          <p:cNvPicPr>
            <a:picLocks noChangeAspect="1"/>
          </p:cNvPicPr>
          <p:nvPr/>
        </p:nvPicPr>
        <p:blipFill>
          <a:blip r:embed="rId7" cstate="print">
            <a:extLst>
              <a:ext uri="{BEBA8EAE-BF5A-486C-A8C5-ECC9F3942E4B}">
                <a14:imgProps xmlns="" xmlns:a14="http://schemas.microsoft.com/office/drawing/2010/main">
                  <a14:imgLayer r:embed="">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463592" y="2301524"/>
            <a:ext cx="4036400" cy="2270475"/>
          </a:xfrm>
          <a:prstGeom prst="rect">
            <a:avLst/>
          </a:prstGeom>
        </p:spPr>
      </p:pic>
      <p:pic>
        <p:nvPicPr>
          <p:cNvPr id="11" name="Picture 10"/>
          <p:cNvPicPr>
            <a:picLocks noChangeAspect="1"/>
          </p:cNvPicPr>
          <p:nvPr/>
        </p:nvPicPr>
        <p:blipFill>
          <a:blip r:embed="rId8" cstate="print">
            <a:extLst>
              <a:ext uri="{BEBA8EAE-BF5A-486C-A8C5-ECC9F3942E4B}">
                <a14:imgProps xmlns="" xmlns:a14="http://schemas.microsoft.com/office/drawing/2010/main">
                  <a14:imgLayer r:embed="">
                    <a14:imgEffect>
                      <a14:brightnessContrast contrast="40000"/>
                    </a14:imgEffect>
                  </a14:imgLayer>
                </a14:imgProps>
              </a:ext>
              <a:ext uri="{28A0092B-C50C-407E-A947-70E740481C1C}">
                <a14:useLocalDpi xmlns="" xmlns:a14="http://schemas.microsoft.com/office/drawing/2010/main" val="0"/>
              </a:ext>
            </a:extLst>
          </a:blip>
          <a:stretch>
            <a:fillRect/>
          </a:stretch>
        </p:blipFill>
        <p:spPr>
          <a:xfrm>
            <a:off x="491747" y="4419600"/>
            <a:ext cx="4008245" cy="2270471"/>
          </a:xfrm>
          <a:prstGeom prst="rect">
            <a:avLst/>
          </a:prstGeom>
        </p:spPr>
      </p:pic>
      <p:pic>
        <p:nvPicPr>
          <p:cNvPr id="13" name="Picture 12"/>
          <p:cNvPicPr>
            <a:picLocks noChangeAspect="1"/>
          </p:cNvPicPr>
          <p:nvPr/>
        </p:nvPicPr>
        <p:blipFill>
          <a:blip r:embed="rId9" cstate="print">
            <a:extLst>
              <a:ext uri="{BEBA8EAE-BF5A-486C-A8C5-ECC9F3942E4B}">
                <a14:imgProps xmlns="" xmlns:a14="http://schemas.microsoft.com/office/drawing/2010/main">
                  <a14:imgLayer r:embed="">
                    <a14:imgEffect>
                      <a14:brightnessContrast contrast="20000"/>
                    </a14:imgEffect>
                  </a14:imgLayer>
                </a14:imgProps>
              </a:ext>
              <a:ext uri="{28A0092B-C50C-407E-A947-70E740481C1C}">
                <a14:useLocalDpi xmlns="" xmlns:a14="http://schemas.microsoft.com/office/drawing/2010/main" val="0"/>
              </a:ext>
            </a:extLst>
          </a:blip>
          <a:stretch>
            <a:fillRect/>
          </a:stretch>
        </p:blipFill>
        <p:spPr>
          <a:xfrm>
            <a:off x="381000" y="381000"/>
            <a:ext cx="4114800" cy="2297056"/>
          </a:xfrm>
          <a:prstGeom prst="rect">
            <a:avLst/>
          </a:prstGeom>
        </p:spPr>
      </p:pic>
    </p:spTree>
    <p:extLst>
      <p:ext uri="{BB962C8B-B14F-4D97-AF65-F5344CB8AC3E}">
        <p14:creationId xmlns="" xmlns:p14="http://schemas.microsoft.com/office/powerpoint/2010/main" val="115304689"/>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BEBA8EAE-BF5A-486C-A8C5-ECC9F3942E4B}">
                <a14:imgProps xmlns="" xmlns:a14="http://schemas.microsoft.com/office/drawing/2010/main">
                  <a14:imgLayer r:embed="">
                    <a14:imgEffect>
                      <a14:brightnessContrast bright="20000"/>
                    </a14:imgEffect>
                  </a14:imgLayer>
                </a14:imgProps>
              </a:ext>
              <a:ext uri="{28A0092B-C50C-407E-A947-70E740481C1C}">
                <a14:useLocalDpi xmlns="" xmlns:a14="http://schemas.microsoft.com/office/drawing/2010/main" val="0"/>
              </a:ext>
            </a:extLst>
          </a:blip>
          <a:stretch>
            <a:fillRect/>
          </a:stretch>
        </p:blipFill>
        <p:spPr>
          <a:xfrm>
            <a:off x="4929671" y="3573016"/>
            <a:ext cx="4019040" cy="2260710"/>
          </a:xfrm>
          <a:prstGeom prst="rect">
            <a:avLst/>
          </a:prstGeom>
        </p:spPr>
      </p:pic>
      <p:graphicFrame>
        <p:nvGraphicFramePr>
          <p:cNvPr id="2" name="Table 1"/>
          <p:cNvGraphicFramePr>
            <a:graphicFrameLocks noGrp="1"/>
          </p:cNvGraphicFramePr>
          <p:nvPr>
            <p:extLst/>
          </p:nvPr>
        </p:nvGraphicFramePr>
        <p:xfrm>
          <a:off x="29666" y="0"/>
          <a:ext cx="9036496" cy="6610318"/>
        </p:xfrm>
        <a:graphic>
          <a:graphicData uri="http://schemas.openxmlformats.org/drawingml/2006/table">
            <a:tbl>
              <a:tblPr firstRow="1" bandRow="1">
                <a:tableStyleId>{5C22544A-7EE6-4342-B048-85BDC9FD1C3A}</a:tableStyleId>
              </a:tblPr>
              <a:tblGrid>
                <a:gridCol w="4518248">
                  <a:extLst>
                    <a:ext uri="{9D8B030D-6E8A-4147-A177-3AD203B41FA5}">
                      <a16:colId xmlns="" xmlns:a16="http://schemas.microsoft.com/office/drawing/2014/main" val="1890909212"/>
                    </a:ext>
                  </a:extLst>
                </a:gridCol>
                <a:gridCol w="4518248">
                  <a:extLst>
                    <a:ext uri="{9D8B030D-6E8A-4147-A177-3AD203B41FA5}">
                      <a16:colId xmlns="" xmlns:a16="http://schemas.microsoft.com/office/drawing/2014/main" val="2210744057"/>
                    </a:ext>
                  </a:extLst>
                </a:gridCol>
              </a:tblGrid>
              <a:tr h="3140968">
                <a:tc>
                  <a:txBody>
                    <a:bodyPr/>
                    <a:lstStyle/>
                    <a:p>
                      <a:endParaRPr lang="en-US" dirty="0"/>
                    </a:p>
                    <a:p>
                      <a:endParaRPr lang="en-US" dirty="0"/>
                    </a:p>
                    <a:p>
                      <a:endParaRPr lang="en-US" dirty="0"/>
                    </a:p>
                  </a:txBody>
                  <a:tcPr>
                    <a:noFill/>
                  </a:tcPr>
                </a:tc>
                <a:tc>
                  <a:txBody>
                    <a:bodyPr/>
                    <a:lstStyle/>
                    <a:p>
                      <a:endParaRPr lang="en-US" dirty="0"/>
                    </a:p>
                  </a:txBody>
                  <a:tcPr>
                    <a:noFill/>
                  </a:tcPr>
                </a:tc>
                <a:extLst>
                  <a:ext uri="{0D108BD9-81ED-4DB2-BD59-A6C34878D82A}">
                    <a16:rowId xmlns="" xmlns:a16="http://schemas.microsoft.com/office/drawing/2014/main" val="2288219534"/>
                  </a:ext>
                </a:extLst>
              </a:tr>
              <a:tr h="3600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rPr>
                        <a:t>Shelter at</a:t>
                      </a:r>
                      <a:r>
                        <a:rPr lang="en-US" baseline="0" dirty="0">
                          <a:solidFill>
                            <a:schemeClr val="tx1"/>
                          </a:solidFill>
                        </a:rPr>
                        <a:t> Bihar Sharif</a:t>
                      </a:r>
                      <a:endParaRPr lang="en-US" dirty="0"/>
                    </a:p>
                  </a:txBody>
                  <a:tcPr>
                    <a:noFill/>
                  </a:tcPr>
                </a:tc>
                <a:tc>
                  <a:txBody>
                    <a:bodyPr/>
                    <a:lstStyle/>
                    <a:p>
                      <a:pPr algn="ctr"/>
                      <a:r>
                        <a:rPr lang="en-US" dirty="0" err="1"/>
                        <a:t>ALO</a:t>
                      </a:r>
                      <a:r>
                        <a:rPr lang="en-US" dirty="0"/>
                        <a:t> Members managing the Shelters</a:t>
                      </a:r>
                    </a:p>
                  </a:txBody>
                  <a:tcPr>
                    <a:noFill/>
                  </a:tcPr>
                </a:tc>
                <a:extLst>
                  <a:ext uri="{0D108BD9-81ED-4DB2-BD59-A6C34878D82A}">
                    <a16:rowId xmlns="" xmlns:a16="http://schemas.microsoft.com/office/drawing/2014/main" val="3650299208"/>
                  </a:ext>
                </a:extLst>
              </a:tr>
              <a:tr h="2586568">
                <a:tc>
                  <a:txBody>
                    <a:bodyPr/>
                    <a:lstStyle/>
                    <a:p>
                      <a:endParaRPr lang="en-US" dirty="0"/>
                    </a:p>
                  </a:txBody>
                  <a:tcPr>
                    <a:noFill/>
                  </a:tcPr>
                </a:tc>
                <a:tc>
                  <a:txBody>
                    <a:bodyPr/>
                    <a:lstStyle/>
                    <a:p>
                      <a:endParaRPr lang="en-US" dirty="0"/>
                    </a:p>
                  </a:txBody>
                  <a:tcPr>
                    <a:noFill/>
                  </a:tcPr>
                </a:tc>
                <a:extLst>
                  <a:ext uri="{0D108BD9-81ED-4DB2-BD59-A6C34878D82A}">
                    <a16:rowId xmlns="" xmlns:a16="http://schemas.microsoft.com/office/drawing/2014/main" val="64664618"/>
                  </a:ext>
                </a:extLst>
              </a:tr>
              <a:tr h="517022">
                <a:tc>
                  <a:txBody>
                    <a:bodyPr/>
                    <a:lstStyle/>
                    <a:p>
                      <a:pPr algn="ctr"/>
                      <a:r>
                        <a:rPr lang="en-US" dirty="0"/>
                        <a:t>Room in Bihar Sharif Shelter</a:t>
                      </a:r>
                    </a:p>
                  </a:txBody>
                  <a:tcPr>
                    <a:noFill/>
                  </a:tcPr>
                </a:tc>
                <a:tc>
                  <a:txBody>
                    <a:bodyPr/>
                    <a:lstStyle/>
                    <a:p>
                      <a:pPr algn="ctr"/>
                      <a:r>
                        <a:rPr lang="en-US" dirty="0"/>
                        <a:t>People occupying the shelter hall</a:t>
                      </a:r>
                    </a:p>
                  </a:txBody>
                  <a:tcPr>
                    <a:noFill/>
                  </a:tcPr>
                </a:tc>
                <a:extLst>
                  <a:ext uri="{0D108BD9-81ED-4DB2-BD59-A6C34878D82A}">
                    <a16:rowId xmlns="" xmlns:a16="http://schemas.microsoft.com/office/drawing/2014/main" val="3450366319"/>
                  </a:ext>
                </a:extLst>
              </a:tr>
            </a:tbl>
          </a:graphicData>
        </a:graphic>
      </p:graphicFrame>
      <p:pic>
        <p:nvPicPr>
          <p:cNvPr id="9" name="Content Placeholder 21" descr="C:\Users\NEW\Desktop\SUH PHoto\IMG-20160109-00576 (1).jpg"/>
          <p:cNvPicPr>
            <a:picLocks/>
          </p:cNvPicPr>
          <p:nvPr/>
        </p:nvPicPr>
        <p:blipFill>
          <a:blip r:embed="rId3" cstate="print">
            <a:extLst>
              <a:ext uri="{BEBA8EAE-BF5A-486C-A8C5-ECC9F3942E4B}">
                <a14:imgProps xmlns="" xmlns:a14="http://schemas.microsoft.com/office/drawing/2010/main">
                  <a14:imgLayer r:embed="">
                    <a14:imgEffect>
                      <a14:brightnessContrast bright="40000" contrast="-40000"/>
                    </a14:imgEffect>
                  </a14:imgLayer>
                </a14:imgProps>
              </a:ext>
            </a:extLst>
          </a:blip>
          <a:srcRect/>
          <a:stretch>
            <a:fillRect/>
          </a:stretch>
        </p:blipFill>
        <p:spPr bwMode="auto">
          <a:xfrm>
            <a:off x="18059" y="58961"/>
            <a:ext cx="4401541" cy="3082008"/>
          </a:xfrm>
          <a:prstGeom prst="rect">
            <a:avLst/>
          </a:prstGeom>
          <a:noFill/>
          <a:ln w="9525">
            <a:noFill/>
            <a:miter lim="800000"/>
            <a:headEnd/>
            <a:tailEnd/>
          </a:ln>
        </p:spPr>
      </p:pic>
      <p:pic>
        <p:nvPicPr>
          <p:cNvPr id="3" name="Picture 2"/>
          <p:cNvPicPr>
            <a:picLocks noChangeAspect="1"/>
          </p:cNvPicPr>
          <p:nvPr/>
        </p:nvPicPr>
        <p:blipFill>
          <a:blip r:embed="rId4" cstate="print">
            <a:extLst>
              <a:ext uri="{BEBA8EAE-BF5A-486C-A8C5-ECC9F3942E4B}">
                <a14:imgProps xmlns="" xmlns:a14="http://schemas.microsoft.com/office/drawing/2010/main">
                  <a14:imgLayer r:embed="">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4572000" y="0"/>
            <a:ext cx="4376711" cy="3140969"/>
          </a:xfrm>
          <a:prstGeom prst="rect">
            <a:avLst/>
          </a:prstGeom>
        </p:spPr>
      </p:pic>
      <p:pic>
        <p:nvPicPr>
          <p:cNvPr id="5" name="Picture 4"/>
          <p:cNvPicPr>
            <a:picLocks noChangeAspect="1"/>
          </p:cNvPicPr>
          <p:nvPr/>
        </p:nvPicPr>
        <p:blipFill>
          <a:blip r:embed="rId5" cstate="print">
            <a:extLst>
              <a:ext uri="{BEBA8EAE-BF5A-486C-A8C5-ECC9F3942E4B}">
                <a14:imgProps xmlns="" xmlns:a14="http://schemas.microsoft.com/office/drawing/2010/main">
                  <a14:imgLayer r:embed="">
                    <a14:imgEffect>
                      <a14:brightnessContrast bright="20000" contrast="-20000"/>
                    </a14:imgEffect>
                  </a14:imgLayer>
                </a14:imgProps>
              </a:ext>
              <a:ext uri="{28A0092B-C50C-407E-A947-70E740481C1C}">
                <a14:useLocalDpi xmlns="" xmlns:a14="http://schemas.microsoft.com/office/drawing/2010/main" val="0"/>
              </a:ext>
            </a:extLst>
          </a:blip>
          <a:stretch>
            <a:fillRect/>
          </a:stretch>
        </p:blipFill>
        <p:spPr>
          <a:xfrm>
            <a:off x="0" y="3573015"/>
            <a:ext cx="4572000" cy="2599185"/>
          </a:xfrm>
          <a:prstGeom prst="rect">
            <a:avLst/>
          </a:prstGeom>
        </p:spPr>
      </p:pic>
    </p:spTree>
    <p:extLst>
      <p:ext uri="{BB962C8B-B14F-4D97-AF65-F5344CB8AC3E}">
        <p14:creationId xmlns="" xmlns:p14="http://schemas.microsoft.com/office/powerpoint/2010/main" val="550995211"/>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Ashish Pathak\Desktop\Review 30.8.19\SUSV\IMG-20190612-WA0044.jpg"/>
          <p:cNvPicPr>
            <a:picLocks noChangeAspect="1" noChangeArrowheads="1"/>
          </p:cNvPicPr>
          <p:nvPr/>
        </p:nvPicPr>
        <p:blipFill>
          <a:blip r:embed="rId2" cstate="print"/>
          <a:srcRect/>
          <a:stretch>
            <a:fillRect/>
          </a:stretch>
        </p:blipFill>
        <p:spPr bwMode="auto">
          <a:xfrm>
            <a:off x="4443727" y="3048000"/>
            <a:ext cx="4700273" cy="3657600"/>
          </a:xfrm>
          <a:prstGeom prst="rect">
            <a:avLst/>
          </a:prstGeom>
          <a:noFill/>
        </p:spPr>
      </p:pic>
      <p:pic>
        <p:nvPicPr>
          <p:cNvPr id="1030" name="Picture 6" descr="C:\Users\Ashish Pathak\Desktop\Review 30.8.19\SUSV\WhatsApp Image 2019-08-29 at 4.52.02 PM.jpeg"/>
          <p:cNvPicPr>
            <a:picLocks noChangeAspect="1" noChangeArrowheads="1"/>
          </p:cNvPicPr>
          <p:nvPr/>
        </p:nvPicPr>
        <p:blipFill>
          <a:blip r:embed="rId3" cstate="print"/>
          <a:srcRect/>
          <a:stretch>
            <a:fillRect/>
          </a:stretch>
        </p:blipFill>
        <p:spPr bwMode="auto">
          <a:xfrm>
            <a:off x="228600" y="152400"/>
            <a:ext cx="4119563" cy="2819400"/>
          </a:xfrm>
          <a:prstGeom prst="rect">
            <a:avLst/>
          </a:prstGeom>
          <a:noFill/>
        </p:spPr>
      </p:pic>
      <p:pic>
        <p:nvPicPr>
          <p:cNvPr id="1032" name="Picture 8" descr="C:\Users\Ashish Pathak\Desktop\Review 30.8.19\SUSV\WhatsApp Image 2019-08-29 at 4.52.02 PM (5).jpeg"/>
          <p:cNvPicPr>
            <a:picLocks noChangeAspect="1" noChangeArrowheads="1"/>
          </p:cNvPicPr>
          <p:nvPr/>
        </p:nvPicPr>
        <p:blipFill>
          <a:blip r:embed="rId4" cstate="print"/>
          <a:srcRect/>
          <a:stretch>
            <a:fillRect/>
          </a:stretch>
        </p:blipFill>
        <p:spPr bwMode="auto">
          <a:xfrm>
            <a:off x="282179" y="3048000"/>
            <a:ext cx="4061221" cy="3657600"/>
          </a:xfrm>
          <a:prstGeom prst="rect">
            <a:avLst/>
          </a:prstGeom>
          <a:noFill/>
        </p:spPr>
      </p:pic>
      <p:pic>
        <p:nvPicPr>
          <p:cNvPr id="1035" name="Picture 11" descr="C:\Users\Ashish Pathak\Desktop\Review 30.8.19\SUSV\WhatsApp Image 2019-08-29 at 4.52.02 PM (4).jpeg"/>
          <p:cNvPicPr>
            <a:picLocks noChangeAspect="1" noChangeArrowheads="1"/>
          </p:cNvPicPr>
          <p:nvPr/>
        </p:nvPicPr>
        <p:blipFill>
          <a:blip r:embed="rId5" cstate="print"/>
          <a:srcRect/>
          <a:stretch>
            <a:fillRect/>
          </a:stretch>
        </p:blipFill>
        <p:spPr bwMode="auto">
          <a:xfrm>
            <a:off x="4419600" y="152400"/>
            <a:ext cx="4724400" cy="2819400"/>
          </a:xfrm>
          <a:prstGeom prst="rect">
            <a:avLst/>
          </a:prstGeom>
          <a:noFill/>
        </p:spPr>
      </p:pic>
    </p:spTree>
    <p:extLst>
      <p:ext uri="{BB962C8B-B14F-4D97-AF65-F5344CB8AC3E}">
        <p14:creationId xmlns="" xmlns:p14="http://schemas.microsoft.com/office/powerpoint/2010/main" val="83897989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4929" y="404664"/>
            <a:ext cx="9129071" cy="523220"/>
          </a:xfrm>
          <a:prstGeom prst="rect">
            <a:avLst/>
          </a:prstGeom>
        </p:spPr>
        <p:txBody>
          <a:bodyPr wrap="square">
            <a:spAutoFit/>
          </a:bodyPr>
          <a:lstStyle/>
          <a:p>
            <a:r>
              <a:rPr lang="hi-IN" b="1" dirty="0" smtClean="0">
                <a:solidFill>
                  <a:schemeClr val="accent6">
                    <a:lumMod val="75000"/>
                  </a:schemeClr>
                </a:solidFill>
              </a:rPr>
              <a:t>6. </a:t>
            </a:r>
            <a:r>
              <a:rPr lang="hi-IN" sz="2800" b="1" dirty="0" smtClean="0">
                <a:solidFill>
                  <a:schemeClr val="accent6">
                    <a:lumMod val="75000"/>
                  </a:schemeClr>
                </a:solidFill>
              </a:rPr>
              <a:t>MIS </a:t>
            </a:r>
            <a:r>
              <a:rPr lang="hi-IN" b="1" dirty="0" smtClean="0">
                <a:solidFill>
                  <a:schemeClr val="accent6">
                    <a:lumMod val="75000"/>
                  </a:schemeClr>
                </a:solidFill>
              </a:rPr>
              <a:t>एवं वेब </a:t>
            </a:r>
            <a:r>
              <a:rPr lang="hi-IN" dirty="0" smtClean="0">
                <a:solidFill>
                  <a:schemeClr val="accent6">
                    <a:lumMod val="75000"/>
                  </a:schemeClr>
                </a:solidFill>
              </a:rPr>
              <a:t>पोर्टल:</a:t>
            </a:r>
            <a:endParaRPr lang="hi-IN" dirty="0" smtClean="0"/>
          </a:p>
        </p:txBody>
      </p:sp>
      <p:sp>
        <p:nvSpPr>
          <p:cNvPr id="3" name="Title 1"/>
          <p:cNvSpPr txBox="1">
            <a:spLocks/>
          </p:cNvSpPr>
          <p:nvPr/>
        </p:nvSpPr>
        <p:spPr>
          <a:xfrm>
            <a:off x="47289" y="-131911"/>
            <a:ext cx="9127191" cy="536575"/>
          </a:xfrm>
          <a:prstGeom prst="rect">
            <a:avLst/>
          </a:prstGeom>
          <a:blipFill dpi="0" rotWithShape="1">
            <a:blip r:embed="rId2" cstate="print">
              <a:alphaModFix amt="50000"/>
            </a:blip>
            <a:srcRect/>
            <a:tile tx="0" ty="0" sx="100000" sy="100000" flip="none" algn="tl"/>
          </a:blipFill>
        </p:spPr>
        <p:txBody>
          <a:bodyPr/>
          <a:lstStyle/>
          <a:p>
            <a:r>
              <a:rPr lang="hi-IN" b="1" dirty="0" smtClean="0">
                <a:solidFill>
                  <a:schemeClr val="accent6">
                    <a:lumMod val="75000"/>
                  </a:schemeClr>
                </a:solidFill>
              </a:rPr>
              <a:t>राष्ट्रीय शहरी आजीविका मिशन</a:t>
            </a:r>
            <a:r>
              <a:rPr lang="en-US" b="1" dirty="0" smtClean="0">
                <a:solidFill>
                  <a:schemeClr val="accent6">
                    <a:lumMod val="75000"/>
                  </a:schemeClr>
                </a:solidFill>
              </a:rPr>
              <a:t> </a:t>
            </a:r>
            <a:r>
              <a:rPr lang="en-US" b="1" dirty="0" smtClean="0">
                <a:solidFill>
                  <a:schemeClr val="accent6">
                    <a:lumMod val="75000"/>
                  </a:schemeClr>
                </a:solidFill>
                <a:latin typeface="Arial Black" pitchFamily="34" charset="0"/>
              </a:rPr>
              <a:t>(DAY-NULM)</a:t>
            </a:r>
            <a:endParaRPr lang="hi-IN" dirty="0">
              <a:solidFill>
                <a:srgbClr val="FF0000"/>
              </a:solidFill>
            </a:endParaRPr>
          </a:p>
        </p:txBody>
      </p:sp>
      <p:sp>
        <p:nvSpPr>
          <p:cNvPr id="4" name="TextBox 3"/>
          <p:cNvSpPr txBox="1"/>
          <p:nvPr/>
        </p:nvSpPr>
        <p:spPr>
          <a:xfrm>
            <a:off x="6254739" y="2667000"/>
            <a:ext cx="2889261" cy="3877985"/>
          </a:xfrm>
          <a:prstGeom prst="rect">
            <a:avLst/>
          </a:prstGeom>
          <a:noFill/>
        </p:spPr>
        <p:txBody>
          <a:bodyPr wrap="square" rtlCol="0">
            <a:spAutoFit/>
          </a:bodyPr>
          <a:lstStyle/>
          <a:p>
            <a:r>
              <a:rPr lang="en-US" sz="1600" dirty="0"/>
              <a:t>SULM Website has been launched;</a:t>
            </a:r>
          </a:p>
          <a:p>
            <a:pPr marL="285750" indent="-285750">
              <a:buFont typeface="Arial" panose="020B0604020202020204" pitchFamily="34" charset="0"/>
              <a:buChar char="•"/>
            </a:pPr>
            <a:r>
              <a:rPr lang="en-US" sz="1600" dirty="0">
                <a:solidFill>
                  <a:srgbClr val="0066FF"/>
                </a:solidFill>
              </a:rPr>
              <a:t>www.sulmbihar.in</a:t>
            </a:r>
          </a:p>
          <a:p>
            <a:pPr marL="285750" indent="-285750">
              <a:buFont typeface="Arial" panose="020B0604020202020204" pitchFamily="34" charset="0"/>
              <a:buChar char="•"/>
            </a:pPr>
            <a:r>
              <a:rPr lang="en-US" sz="1600" dirty="0"/>
              <a:t>Online application, monitoring and information dissemination is being done through website</a:t>
            </a:r>
          </a:p>
          <a:p>
            <a:pPr marL="285750" indent="-285750">
              <a:buFont typeface="Arial" panose="020B0604020202020204" pitchFamily="34" charset="0"/>
              <a:buChar char="•"/>
            </a:pPr>
            <a:r>
              <a:rPr lang="en-US" sz="1600" dirty="0"/>
              <a:t>Web based quality control </a:t>
            </a:r>
          </a:p>
          <a:p>
            <a:pPr marL="285750" indent="-285750">
              <a:buFont typeface="Arial" panose="020B0604020202020204" pitchFamily="34" charset="0"/>
              <a:buChar char="•"/>
            </a:pPr>
            <a:r>
              <a:rPr lang="en-US" sz="1600" dirty="0"/>
              <a:t>ULB Login ID created and sent to ULBs</a:t>
            </a:r>
          </a:p>
          <a:p>
            <a:pPr marL="285750" indent="-285750">
              <a:buFont typeface="Arial" panose="020B0604020202020204" pitchFamily="34" charset="0"/>
              <a:buChar char="•"/>
            </a:pPr>
            <a:r>
              <a:rPr lang="en-US" sz="1600" dirty="0"/>
              <a:t>All applications to be through online</a:t>
            </a:r>
          </a:p>
          <a:p>
            <a:pPr marL="285750" indent="-285750">
              <a:buFont typeface="Arial" panose="020B0604020202020204" pitchFamily="34" charset="0"/>
              <a:buChar char="•"/>
            </a:pPr>
            <a:r>
              <a:rPr lang="en-US" sz="1600" dirty="0"/>
              <a:t>Online MIS. All data is available online</a:t>
            </a:r>
          </a:p>
          <a:p>
            <a:pPr marL="285750" indent="-285750">
              <a:buFont typeface="Arial" panose="020B0604020202020204" pitchFamily="34" charset="0"/>
              <a:buChar char="•"/>
            </a:pPr>
            <a:endParaRPr lang="en-IN" sz="2200" dirty="0"/>
          </a:p>
        </p:txBody>
      </p:sp>
      <p:pic>
        <p:nvPicPr>
          <p:cNvPr id="3074" name="Picture 2" descr="F:\SULM Website.png"/>
          <p:cNvPicPr>
            <a:picLocks noChangeAspect="1" noChangeArrowheads="1"/>
          </p:cNvPicPr>
          <p:nvPr/>
        </p:nvPicPr>
        <p:blipFill>
          <a:blip r:embed="rId3" cstate="print"/>
          <a:srcRect/>
          <a:stretch>
            <a:fillRect/>
          </a:stretch>
        </p:blipFill>
        <p:spPr bwMode="auto">
          <a:xfrm>
            <a:off x="76200" y="838200"/>
            <a:ext cx="3048000" cy="3014870"/>
          </a:xfrm>
          <a:prstGeom prst="rect">
            <a:avLst/>
          </a:prstGeom>
          <a:noFill/>
        </p:spPr>
      </p:pic>
      <p:pic>
        <p:nvPicPr>
          <p:cNvPr id="3075" name="Picture 3" descr="F:\SUH screen shot\WhatsApp Image 2019-08-22 at 2.11.45 PM.jpeg"/>
          <p:cNvPicPr>
            <a:picLocks noChangeAspect="1" noChangeArrowheads="1"/>
          </p:cNvPicPr>
          <p:nvPr/>
        </p:nvPicPr>
        <p:blipFill>
          <a:blip r:embed="rId4" cstate="print"/>
          <a:srcRect/>
          <a:stretch>
            <a:fillRect/>
          </a:stretch>
        </p:blipFill>
        <p:spPr bwMode="auto">
          <a:xfrm>
            <a:off x="3276600" y="838200"/>
            <a:ext cx="1295400" cy="2590800"/>
          </a:xfrm>
          <a:prstGeom prst="rect">
            <a:avLst/>
          </a:prstGeom>
          <a:noFill/>
        </p:spPr>
      </p:pic>
      <p:pic>
        <p:nvPicPr>
          <p:cNvPr id="3076" name="Picture 4" descr="F:\SUH screen shot\WhatsApp Image 2019-08-28 at 3.07.55 PM.jpeg"/>
          <p:cNvPicPr>
            <a:picLocks noChangeAspect="1" noChangeArrowheads="1"/>
          </p:cNvPicPr>
          <p:nvPr/>
        </p:nvPicPr>
        <p:blipFill>
          <a:blip r:embed="rId5" cstate="print"/>
          <a:srcRect/>
          <a:stretch>
            <a:fillRect/>
          </a:stretch>
        </p:blipFill>
        <p:spPr bwMode="auto">
          <a:xfrm>
            <a:off x="152400" y="4191000"/>
            <a:ext cx="1219200" cy="2438400"/>
          </a:xfrm>
          <a:prstGeom prst="rect">
            <a:avLst/>
          </a:prstGeom>
          <a:noFill/>
        </p:spPr>
      </p:pic>
      <p:grpSp>
        <p:nvGrpSpPr>
          <p:cNvPr id="5" name="Group 18"/>
          <p:cNvGrpSpPr/>
          <p:nvPr/>
        </p:nvGrpSpPr>
        <p:grpSpPr>
          <a:xfrm>
            <a:off x="1524001" y="3276600"/>
            <a:ext cx="5105399" cy="3429000"/>
            <a:chOff x="3142686" y="108642"/>
            <a:chExt cx="8967529" cy="6649770"/>
          </a:xfrm>
        </p:grpSpPr>
        <p:pic>
          <p:nvPicPr>
            <p:cNvPr id="15" name="Content Placeholder 4"/>
            <p:cNvPicPr>
              <a:picLocks noChangeAspect="1"/>
            </p:cNvPicPr>
            <p:nvPr/>
          </p:nvPicPr>
          <p:blipFill>
            <a:blip r:embed="rId6" cstate="print">
              <a:extLst>
                <a:ext uri="{28A0092B-C50C-407E-A947-70E740481C1C}">
                  <a14:useLocalDpi xmlns="" xmlns:a14="http://schemas.microsoft.com/office/drawing/2010/main" val="0"/>
                </a:ext>
              </a:extLst>
            </a:blip>
            <a:stretch>
              <a:fillRect/>
            </a:stretch>
          </p:blipFill>
          <p:spPr>
            <a:xfrm>
              <a:off x="3142686" y="108642"/>
              <a:ext cx="2959350" cy="6649770"/>
            </a:xfrm>
            <a:prstGeom prst="rect">
              <a:avLst/>
            </a:prstGeom>
          </p:spPr>
        </p:pic>
        <p:pic>
          <p:nvPicPr>
            <p:cNvPr id="16" name="Picture 15"/>
            <p:cNvPicPr>
              <a:picLocks noChangeAspect="1"/>
            </p:cNvPicPr>
            <p:nvPr/>
          </p:nvPicPr>
          <p:blipFill>
            <a:blip r:embed="rId7" cstate="print">
              <a:extLst>
                <a:ext uri="{28A0092B-C50C-407E-A947-70E740481C1C}">
                  <a14:useLocalDpi xmlns="" xmlns:a14="http://schemas.microsoft.com/office/drawing/2010/main" val="0"/>
                </a:ext>
              </a:extLst>
            </a:blip>
            <a:stretch>
              <a:fillRect/>
            </a:stretch>
          </p:blipFill>
          <p:spPr>
            <a:xfrm>
              <a:off x="10357165" y="5361450"/>
              <a:ext cx="1753050" cy="1396962"/>
            </a:xfrm>
            <a:prstGeom prst="rect">
              <a:avLst/>
            </a:prstGeom>
          </p:spPr>
        </p:pic>
        <p:pic>
          <p:nvPicPr>
            <p:cNvPr id="17" name="Picture 16"/>
            <p:cNvPicPr>
              <a:picLocks noChangeAspect="1"/>
            </p:cNvPicPr>
            <p:nvPr/>
          </p:nvPicPr>
          <p:blipFill>
            <a:blip r:embed="rId8" cstate="print">
              <a:extLst>
                <a:ext uri="{28A0092B-C50C-407E-A947-70E740481C1C}">
                  <a14:useLocalDpi xmlns="" xmlns:a14="http://schemas.microsoft.com/office/drawing/2010/main" val="0"/>
                </a:ext>
              </a:extLst>
            </a:blip>
            <a:stretch>
              <a:fillRect/>
            </a:stretch>
          </p:blipFill>
          <p:spPr>
            <a:xfrm>
              <a:off x="8954442" y="1394233"/>
              <a:ext cx="2623243" cy="3852250"/>
            </a:xfrm>
            <a:prstGeom prst="rect">
              <a:avLst/>
            </a:prstGeom>
          </p:spPr>
        </p:pic>
        <p:pic>
          <p:nvPicPr>
            <p:cNvPr id="18" name="Content Placeholder 4"/>
            <p:cNvPicPr>
              <a:picLocks noChangeAspect="1"/>
            </p:cNvPicPr>
            <p:nvPr/>
          </p:nvPicPr>
          <p:blipFill>
            <a:blip r:embed="rId9" cstate="print">
              <a:extLst>
                <a:ext uri="{28A0092B-C50C-407E-A947-70E740481C1C}">
                  <a14:useLocalDpi xmlns="" xmlns:a14="http://schemas.microsoft.com/office/drawing/2010/main" val="0"/>
                </a:ext>
              </a:extLst>
            </a:blip>
            <a:stretch>
              <a:fillRect/>
            </a:stretch>
          </p:blipFill>
          <p:spPr>
            <a:xfrm>
              <a:off x="6193703" y="1394233"/>
              <a:ext cx="2669072" cy="5338144"/>
            </a:xfrm>
            <a:prstGeom prst="rect">
              <a:avLst/>
            </a:prstGeom>
          </p:spPr>
        </p:pic>
      </p:grpSp>
      <p:pic>
        <p:nvPicPr>
          <p:cNvPr id="20" name="Picture 19"/>
          <p:cNvPicPr>
            <a:picLocks noChangeAspect="1"/>
          </p:cNvPicPr>
          <p:nvPr/>
        </p:nvPicPr>
        <p:blipFill>
          <a:blip r:embed="rId10" cstate="print">
            <a:extLst>
              <a:ext uri="{28A0092B-C50C-407E-A947-70E740481C1C}">
                <a14:useLocalDpi xmlns="" xmlns:a14="http://schemas.microsoft.com/office/drawing/2010/main" val="0"/>
              </a:ext>
            </a:extLst>
          </a:blip>
          <a:stretch>
            <a:fillRect/>
          </a:stretch>
        </p:blipFill>
        <p:spPr>
          <a:xfrm>
            <a:off x="4648200" y="457200"/>
            <a:ext cx="4364583" cy="2209800"/>
          </a:xfrm>
          <a:prstGeom prst="rect">
            <a:avLst/>
          </a:prstGeom>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 name="object 3"/>
          <p:cNvSpPr txBox="1"/>
          <p:nvPr/>
        </p:nvSpPr>
        <p:spPr>
          <a:xfrm>
            <a:off x="535940" y="6461723"/>
            <a:ext cx="4645660" cy="167678"/>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15" name="Rounded Rectangle 14"/>
          <p:cNvSpPr/>
          <p:nvPr/>
        </p:nvSpPr>
        <p:spPr>
          <a:xfrm>
            <a:off x="1981200" y="2286000"/>
            <a:ext cx="4953000" cy="28194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b="1" dirty="0" smtClean="0">
                <a:latin typeface="Times New Roman" pitchFamily="18" charset="0"/>
                <a:cs typeface="Times New Roman" pitchFamily="18" charset="0"/>
              </a:rPr>
              <a:t>Thanks</a:t>
            </a:r>
            <a:endParaRPr lang="en-US" b="1" dirty="0">
              <a:latin typeface="Times New Roman" pitchFamily="18" charset="0"/>
              <a:cs typeface="Times New Roman" pitchFamily="18" charset="0"/>
            </a:endParaRPr>
          </a:p>
        </p:txBody>
      </p:sp>
      <p:sp>
        <p:nvSpPr>
          <p:cNvPr id="19" name="Slide Number Placeholder 18"/>
          <p:cNvSpPr>
            <a:spLocks noGrp="1"/>
          </p:cNvSpPr>
          <p:nvPr>
            <p:ph type="sldNum" sz="quarter" idx="12"/>
          </p:nvPr>
        </p:nvSpPr>
        <p:spPr/>
        <p:txBody>
          <a:bodyPr/>
          <a:lstStyle/>
          <a:p>
            <a:fld id="{69E29E33-B620-47F9-BB04-8846C2A5AFCC}" type="slidenum">
              <a:rPr kumimoji="0" lang="en-US" smtClean="0"/>
              <a:pPr/>
              <a:t>45</a:t>
            </a:fld>
            <a:endParaRPr kumimoji="0" lang="en-US"/>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object 25"/>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26" name="object 26"/>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102" name="object 102"/>
          <p:cNvSpPr/>
          <p:nvPr/>
        </p:nvSpPr>
        <p:spPr>
          <a:xfrm>
            <a:off x="7857744" y="5111496"/>
            <a:ext cx="565403" cy="765048"/>
          </a:xfrm>
          <a:prstGeom prst="rect">
            <a:avLst/>
          </a:prstGeom>
          <a:blipFill>
            <a:blip r:embed="rId4" cstate="print"/>
            <a:stretch>
              <a:fillRect/>
            </a:stretch>
          </a:blipFill>
        </p:spPr>
        <p:txBody>
          <a:bodyPr wrap="square" lIns="0" tIns="0" rIns="0" bIns="0" rtlCol="0">
            <a:noAutofit/>
          </a:bodyPr>
          <a:lstStyle/>
          <a:p>
            <a:endParaRPr/>
          </a:p>
        </p:txBody>
      </p:sp>
      <p:sp>
        <p:nvSpPr>
          <p:cNvPr id="23" name="object 23"/>
          <p:cNvSpPr txBox="1"/>
          <p:nvPr/>
        </p:nvSpPr>
        <p:spPr>
          <a:xfrm>
            <a:off x="1600200" y="152400"/>
            <a:ext cx="7543800" cy="990600"/>
          </a:xfrm>
          <a:prstGeom prst="rect">
            <a:avLst/>
          </a:prstGeom>
        </p:spPr>
        <p:txBody>
          <a:bodyPr wrap="square" lIns="0" tIns="26606" rIns="0" bIns="0" rtlCol="0">
            <a:noAutofit/>
          </a:bodyPr>
          <a:lstStyle/>
          <a:p>
            <a:pPr marL="12700">
              <a:lnSpc>
                <a:spcPts val="4190"/>
              </a:lnSpc>
            </a:pPr>
            <a:r>
              <a:rPr lang="en-US" sz="2400" b="1" dirty="0" smtClean="0">
                <a:solidFill>
                  <a:schemeClr val="tx2">
                    <a:lumMod val="75000"/>
                  </a:schemeClr>
                </a:solidFill>
                <a:latin typeface="Times New Roman" pitchFamily="18" charset="0"/>
                <a:cs typeface="Times New Roman" pitchFamily="18" charset="0"/>
              </a:rPr>
              <a:t>DAY- NULM Administrative Structure State Level</a:t>
            </a:r>
            <a:endParaRPr sz="2400" b="1">
              <a:solidFill>
                <a:schemeClr val="tx2">
                  <a:lumMod val="75000"/>
                </a:schemeClr>
              </a:solidFill>
              <a:latin typeface="Times New Roman" pitchFamily="18" charset="0"/>
              <a:cs typeface="Times New Roman" pitchFamily="18" charset="0"/>
            </a:endParaRPr>
          </a:p>
        </p:txBody>
      </p:sp>
      <p:sp>
        <p:nvSpPr>
          <p:cNvPr id="22" name="object 22"/>
          <p:cNvSpPr txBox="1"/>
          <p:nvPr/>
        </p:nvSpPr>
        <p:spPr>
          <a:xfrm>
            <a:off x="3547870" y="298454"/>
            <a:ext cx="3628726" cy="533196"/>
          </a:xfrm>
          <a:prstGeom prst="rect">
            <a:avLst/>
          </a:prstGeom>
        </p:spPr>
        <p:txBody>
          <a:bodyPr wrap="square" lIns="0" tIns="26606" rIns="0" bIns="0" rtlCol="0">
            <a:noAutofit/>
          </a:bodyPr>
          <a:lstStyle/>
          <a:p>
            <a:pPr marL="12700">
              <a:lnSpc>
                <a:spcPts val="4190"/>
              </a:lnSpc>
            </a:pPr>
            <a:endParaRPr sz="4000">
              <a:latin typeface="Arial"/>
              <a:cs typeface="Arial"/>
            </a:endParaRPr>
          </a:p>
        </p:txBody>
      </p:sp>
      <p:sp>
        <p:nvSpPr>
          <p:cNvPr id="21" name="object 21"/>
          <p:cNvSpPr txBox="1"/>
          <p:nvPr/>
        </p:nvSpPr>
        <p:spPr>
          <a:xfrm>
            <a:off x="7221272" y="298454"/>
            <a:ext cx="835335" cy="533196"/>
          </a:xfrm>
          <a:prstGeom prst="rect">
            <a:avLst/>
          </a:prstGeom>
        </p:spPr>
        <p:txBody>
          <a:bodyPr wrap="square" lIns="0" tIns="26606" rIns="0" bIns="0" rtlCol="0">
            <a:noAutofit/>
          </a:bodyPr>
          <a:lstStyle/>
          <a:p>
            <a:pPr marL="12700">
              <a:lnSpc>
                <a:spcPts val="4190"/>
              </a:lnSpc>
            </a:pPr>
            <a:endParaRPr sz="4000">
              <a:latin typeface="Arial"/>
              <a:cs typeface="Arial"/>
            </a:endParaRPr>
          </a:p>
        </p:txBody>
      </p:sp>
      <p:sp>
        <p:nvSpPr>
          <p:cNvPr id="4" name="object 4"/>
          <p:cNvSpPr txBox="1"/>
          <p:nvPr/>
        </p:nvSpPr>
        <p:spPr>
          <a:xfrm>
            <a:off x="7991729" y="2792476"/>
            <a:ext cx="362381" cy="136016"/>
          </a:xfrm>
          <a:prstGeom prst="rect">
            <a:avLst/>
          </a:prstGeom>
        </p:spPr>
        <p:txBody>
          <a:bodyPr wrap="square" lIns="0" tIns="0" rIns="0" bIns="0" rtlCol="0">
            <a:noAutofit/>
          </a:bodyPr>
          <a:lstStyle/>
          <a:p>
            <a:pPr marL="25400">
              <a:lnSpc>
                <a:spcPts val="1000"/>
              </a:lnSpc>
            </a:pPr>
            <a:endParaRPr sz="1000"/>
          </a:p>
        </p:txBody>
      </p:sp>
      <p:sp>
        <p:nvSpPr>
          <p:cNvPr id="111" name="Rounded Rectangle 110"/>
          <p:cNvSpPr/>
          <p:nvPr/>
        </p:nvSpPr>
        <p:spPr>
          <a:xfrm>
            <a:off x="2971800" y="1219200"/>
            <a:ext cx="2133600" cy="1447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Department,        UD &amp; HD </a:t>
            </a:r>
            <a:endParaRPr lang="en-US" dirty="0"/>
          </a:p>
        </p:txBody>
      </p:sp>
      <p:cxnSp>
        <p:nvCxnSpPr>
          <p:cNvPr id="113" name="Straight Arrow Connector 112"/>
          <p:cNvCxnSpPr/>
          <p:nvPr/>
        </p:nvCxnSpPr>
        <p:spPr>
          <a:xfrm rot="5400000">
            <a:off x="3771503" y="2934097"/>
            <a:ext cx="534194"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124" name="Rounded Rectangle 123"/>
          <p:cNvSpPr/>
          <p:nvPr/>
        </p:nvSpPr>
        <p:spPr>
          <a:xfrm>
            <a:off x="3124200" y="3200400"/>
            <a:ext cx="1981200" cy="12192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VISION PMC </a:t>
            </a:r>
            <a:endParaRPr lang="en-US" dirty="0"/>
          </a:p>
        </p:txBody>
      </p:sp>
      <p:sp>
        <p:nvSpPr>
          <p:cNvPr id="165" name="Rounded Rectangle 164"/>
          <p:cNvSpPr/>
          <p:nvPr/>
        </p:nvSpPr>
        <p:spPr>
          <a:xfrm>
            <a:off x="2971800" y="6019800"/>
            <a:ext cx="29718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City Mission Manager</a:t>
            </a:r>
            <a:endParaRPr lang="en-US" dirty="0"/>
          </a:p>
        </p:txBody>
      </p:sp>
      <p:sp>
        <p:nvSpPr>
          <p:cNvPr id="166" name="Rounded Rectangle 165"/>
          <p:cNvSpPr/>
          <p:nvPr/>
        </p:nvSpPr>
        <p:spPr>
          <a:xfrm>
            <a:off x="685800" y="5029200"/>
            <a:ext cx="12954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Mission Manager    (SM &amp;ID)</a:t>
            </a:r>
          </a:p>
        </p:txBody>
      </p:sp>
      <p:sp>
        <p:nvSpPr>
          <p:cNvPr id="167" name="Rounded Rectangle 166"/>
          <p:cNvSpPr/>
          <p:nvPr/>
        </p:nvSpPr>
        <p:spPr>
          <a:xfrm>
            <a:off x="2133600" y="5029200"/>
            <a:ext cx="1143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Mission Manager       (SS &amp;I)</a:t>
            </a:r>
          </a:p>
        </p:txBody>
      </p:sp>
      <p:sp>
        <p:nvSpPr>
          <p:cNvPr id="168" name="Rounded Rectangle 167"/>
          <p:cNvSpPr/>
          <p:nvPr/>
        </p:nvSpPr>
        <p:spPr>
          <a:xfrm>
            <a:off x="3429000" y="5029200"/>
            <a:ext cx="1143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smtClean="0">
                <a:solidFill>
                  <a:schemeClr val="bg1"/>
                </a:solidFill>
              </a:rPr>
              <a:t>Mission Manager (S&amp;L)</a:t>
            </a:r>
          </a:p>
        </p:txBody>
      </p:sp>
      <p:sp>
        <p:nvSpPr>
          <p:cNvPr id="169" name="Rounded Rectangle 168"/>
          <p:cNvSpPr/>
          <p:nvPr/>
        </p:nvSpPr>
        <p:spPr>
          <a:xfrm>
            <a:off x="4724400" y="50292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Mission Manager           (FI &amp;ME)</a:t>
            </a:r>
          </a:p>
        </p:txBody>
      </p:sp>
      <p:sp>
        <p:nvSpPr>
          <p:cNvPr id="170" name="Rounded Rectangle 169"/>
          <p:cNvSpPr/>
          <p:nvPr/>
        </p:nvSpPr>
        <p:spPr>
          <a:xfrm>
            <a:off x="5943600" y="5029200"/>
            <a:ext cx="10668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solidFill>
                  <a:schemeClr val="bg1"/>
                </a:solidFill>
              </a:rPr>
              <a:t>Mission Manager           (MIS &amp; ME)</a:t>
            </a:r>
          </a:p>
        </p:txBody>
      </p:sp>
      <p:sp>
        <p:nvSpPr>
          <p:cNvPr id="171" name="Rounded Rectangle 170"/>
          <p:cNvSpPr/>
          <p:nvPr/>
        </p:nvSpPr>
        <p:spPr>
          <a:xfrm>
            <a:off x="7086600" y="5029200"/>
            <a:ext cx="1143000" cy="68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dirty="0" smtClean="0"/>
              <a:t>Mission Manager      (HR &amp;CB&amp;T)</a:t>
            </a:r>
            <a:endParaRPr lang="en-US" sz="1200" dirty="0"/>
          </a:p>
        </p:txBody>
      </p:sp>
      <p:cxnSp>
        <p:nvCxnSpPr>
          <p:cNvPr id="183" name="Straight Connector 182"/>
          <p:cNvCxnSpPr/>
          <p:nvPr/>
        </p:nvCxnSpPr>
        <p:spPr>
          <a:xfrm>
            <a:off x="1143000" y="4876800"/>
            <a:ext cx="6365747" cy="7620"/>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Arrow Connector 184"/>
          <p:cNvCxnSpPr/>
          <p:nvPr/>
        </p:nvCxnSpPr>
        <p:spPr>
          <a:xfrm rot="5400000">
            <a:off x="3810397" y="4647803"/>
            <a:ext cx="4564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89" name="Straight Arrow Connector 188"/>
          <p:cNvCxnSpPr/>
          <p:nvPr/>
        </p:nvCxnSpPr>
        <p:spPr>
          <a:xfrm rot="5400000">
            <a:off x="10679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1" name="Straight Arrow Connector 190"/>
          <p:cNvCxnSpPr/>
          <p:nvPr/>
        </p:nvCxnSpPr>
        <p:spPr>
          <a:xfrm rot="5400000">
            <a:off x="24395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3" name="Straight Arrow Connector 192"/>
          <p:cNvCxnSpPr/>
          <p:nvPr/>
        </p:nvCxnSpPr>
        <p:spPr>
          <a:xfrm rot="5400000">
            <a:off x="39635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4" name="Straight Arrow Connector 193"/>
          <p:cNvCxnSpPr/>
          <p:nvPr/>
        </p:nvCxnSpPr>
        <p:spPr>
          <a:xfrm rot="5400000">
            <a:off x="51827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5" name="Straight Arrow Connector 194"/>
          <p:cNvCxnSpPr/>
          <p:nvPr/>
        </p:nvCxnSpPr>
        <p:spPr>
          <a:xfrm rot="5400000">
            <a:off x="64019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96" name="Straight Arrow Connector 195"/>
          <p:cNvCxnSpPr/>
          <p:nvPr/>
        </p:nvCxnSpPr>
        <p:spPr>
          <a:xfrm rot="5400000">
            <a:off x="7392591" y="4951809"/>
            <a:ext cx="151606"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208" name="Rounded Rectangle 207"/>
          <p:cNvSpPr/>
          <p:nvPr/>
        </p:nvSpPr>
        <p:spPr>
          <a:xfrm>
            <a:off x="3429000" y="6477000"/>
            <a:ext cx="1676400" cy="304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COs </a:t>
            </a:r>
            <a:endParaRPr lang="en-US" dirty="0"/>
          </a:p>
        </p:txBody>
      </p:sp>
      <p:cxnSp>
        <p:nvCxnSpPr>
          <p:cNvPr id="210" name="Straight Connector 209"/>
          <p:cNvCxnSpPr/>
          <p:nvPr/>
        </p:nvCxnSpPr>
        <p:spPr>
          <a:xfrm>
            <a:off x="914400" y="5867400"/>
            <a:ext cx="6705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11" name="Straight Arrow Connector 210"/>
          <p:cNvCxnSpPr/>
          <p:nvPr/>
        </p:nvCxnSpPr>
        <p:spPr>
          <a:xfrm rot="5400000">
            <a:off x="800497" y="5752703"/>
            <a:ext cx="2286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3" name="Straight Arrow Connector 212"/>
          <p:cNvCxnSpPr/>
          <p:nvPr/>
        </p:nvCxnSpPr>
        <p:spPr>
          <a:xfrm rot="5400000">
            <a:off x="2591197" y="57908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5" name="Straight Arrow Connector 214"/>
          <p:cNvCxnSpPr/>
          <p:nvPr/>
        </p:nvCxnSpPr>
        <p:spPr>
          <a:xfrm rot="5400000">
            <a:off x="3962797" y="57908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7" name="Straight Arrow Connector 216"/>
          <p:cNvCxnSpPr/>
          <p:nvPr/>
        </p:nvCxnSpPr>
        <p:spPr>
          <a:xfrm rot="5400000">
            <a:off x="5258197" y="57908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19" name="Straight Arrow Connector 218"/>
          <p:cNvCxnSpPr/>
          <p:nvPr/>
        </p:nvCxnSpPr>
        <p:spPr>
          <a:xfrm rot="5400000">
            <a:off x="6477397" y="57908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0" name="Straight Arrow Connector 219"/>
          <p:cNvCxnSpPr/>
          <p:nvPr/>
        </p:nvCxnSpPr>
        <p:spPr>
          <a:xfrm rot="5400000">
            <a:off x="7544197" y="57908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21" name="Straight Arrow Connector 220"/>
          <p:cNvCxnSpPr/>
          <p:nvPr/>
        </p:nvCxnSpPr>
        <p:spPr>
          <a:xfrm rot="5400000">
            <a:off x="4343797" y="5943203"/>
            <a:ext cx="152400" cy="794"/>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249" name="Straight Arrow Connector 248"/>
          <p:cNvCxnSpPr/>
          <p:nvPr/>
        </p:nvCxnSpPr>
        <p:spPr>
          <a:xfrm rot="5400000">
            <a:off x="4039394" y="6400006"/>
            <a:ext cx="152400" cy="158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685404" y="1092548"/>
            <a:ext cx="8063060" cy="5460652"/>
            <a:chOff x="762000" y="74548"/>
            <a:chExt cx="7679817" cy="6783451"/>
          </a:xfrm>
        </p:grpSpPr>
        <p:sp>
          <p:nvSpPr>
            <p:cNvPr id="3" name="object 2"/>
            <p:cNvSpPr/>
            <p:nvPr/>
          </p:nvSpPr>
          <p:spPr>
            <a:xfrm>
              <a:off x="6781800" y="3886200"/>
              <a:ext cx="1575307" cy="1143000"/>
            </a:xfrm>
            <a:prstGeom prst="rect">
              <a:avLst/>
            </a:prstGeom>
            <a:blipFill>
              <a:blip r:embed="rId2" cstate="print"/>
              <a:stretch>
                <a:fillRect/>
              </a:stretch>
            </a:blipFill>
          </p:spPr>
          <p:txBody>
            <a:bodyPr wrap="square" lIns="0" tIns="0" rIns="0" bIns="0" rtlCol="0"/>
            <a:lstStyle/>
            <a:p>
              <a:endParaRPr dirty="0"/>
            </a:p>
          </p:txBody>
        </p:sp>
        <p:sp>
          <p:nvSpPr>
            <p:cNvPr id="4" name="object 3"/>
            <p:cNvSpPr/>
            <p:nvPr/>
          </p:nvSpPr>
          <p:spPr>
            <a:xfrm>
              <a:off x="762000" y="3886200"/>
              <a:ext cx="1647317" cy="1098169"/>
            </a:xfrm>
            <a:prstGeom prst="rect">
              <a:avLst/>
            </a:prstGeom>
            <a:blipFill>
              <a:blip r:embed="rId3" cstate="print"/>
              <a:stretch>
                <a:fillRect/>
              </a:stretch>
            </a:blipFill>
          </p:spPr>
          <p:txBody>
            <a:bodyPr wrap="square" lIns="0" tIns="0" rIns="0" bIns="0" rtlCol="0"/>
            <a:lstStyle/>
            <a:p>
              <a:endParaRPr dirty="0"/>
            </a:p>
          </p:txBody>
        </p:sp>
        <p:sp>
          <p:nvSpPr>
            <p:cNvPr id="5" name="object 4"/>
            <p:cNvSpPr/>
            <p:nvPr/>
          </p:nvSpPr>
          <p:spPr>
            <a:xfrm>
              <a:off x="3872738" y="5688685"/>
              <a:ext cx="1613662" cy="1169314"/>
            </a:xfrm>
            <a:prstGeom prst="rect">
              <a:avLst/>
            </a:prstGeom>
            <a:blipFill>
              <a:blip r:embed="rId4" cstate="print"/>
              <a:stretch>
                <a:fillRect/>
              </a:stretch>
            </a:blipFill>
          </p:spPr>
          <p:txBody>
            <a:bodyPr wrap="square" lIns="0" tIns="0" rIns="0" bIns="0" rtlCol="0"/>
            <a:lstStyle/>
            <a:p>
              <a:endParaRPr dirty="0"/>
            </a:p>
          </p:txBody>
        </p:sp>
        <p:sp>
          <p:nvSpPr>
            <p:cNvPr id="6" name="object 5"/>
            <p:cNvSpPr/>
            <p:nvPr/>
          </p:nvSpPr>
          <p:spPr>
            <a:xfrm>
              <a:off x="3863847" y="74548"/>
              <a:ext cx="1546352" cy="1220851"/>
            </a:xfrm>
            <a:prstGeom prst="rect">
              <a:avLst/>
            </a:prstGeom>
            <a:blipFill>
              <a:blip r:embed="rId5" cstate="print"/>
              <a:stretch>
                <a:fillRect/>
              </a:stretch>
            </a:blipFill>
          </p:spPr>
          <p:txBody>
            <a:bodyPr wrap="square" lIns="0" tIns="0" rIns="0" bIns="0" rtlCol="0"/>
            <a:lstStyle/>
            <a:p>
              <a:endParaRPr dirty="0"/>
            </a:p>
          </p:txBody>
        </p:sp>
        <p:sp>
          <p:nvSpPr>
            <p:cNvPr id="7" name="object 6"/>
            <p:cNvSpPr/>
            <p:nvPr/>
          </p:nvSpPr>
          <p:spPr>
            <a:xfrm>
              <a:off x="6781800" y="1981200"/>
              <a:ext cx="1660017" cy="1143000"/>
            </a:xfrm>
            <a:prstGeom prst="rect">
              <a:avLst/>
            </a:prstGeom>
            <a:blipFill>
              <a:blip r:embed="rId6" cstate="print"/>
              <a:stretch>
                <a:fillRect/>
              </a:stretch>
            </a:blipFill>
          </p:spPr>
          <p:txBody>
            <a:bodyPr wrap="square" lIns="0" tIns="0" rIns="0" bIns="0" rtlCol="0"/>
            <a:lstStyle/>
            <a:p>
              <a:endParaRPr dirty="0"/>
            </a:p>
          </p:txBody>
        </p:sp>
        <p:sp>
          <p:nvSpPr>
            <p:cNvPr id="8" name="object 7"/>
            <p:cNvSpPr/>
            <p:nvPr/>
          </p:nvSpPr>
          <p:spPr>
            <a:xfrm>
              <a:off x="838200" y="1905000"/>
              <a:ext cx="1525905" cy="1143000"/>
            </a:xfrm>
            <a:prstGeom prst="rect">
              <a:avLst/>
            </a:prstGeom>
            <a:blipFill>
              <a:blip r:embed="rId7" cstate="print"/>
              <a:stretch>
                <a:fillRect/>
              </a:stretch>
            </a:blipFill>
          </p:spPr>
          <p:txBody>
            <a:bodyPr wrap="square" lIns="0" tIns="0" rIns="0" bIns="0" rtlCol="0"/>
            <a:lstStyle/>
            <a:p>
              <a:endParaRPr dirty="0"/>
            </a:p>
          </p:txBody>
        </p:sp>
        <p:sp>
          <p:nvSpPr>
            <p:cNvPr id="9" name="object 8"/>
            <p:cNvSpPr/>
            <p:nvPr/>
          </p:nvSpPr>
          <p:spPr>
            <a:xfrm>
              <a:off x="3913632" y="2680716"/>
              <a:ext cx="1469136" cy="1467612"/>
            </a:xfrm>
            <a:prstGeom prst="rect">
              <a:avLst/>
            </a:prstGeom>
            <a:blipFill>
              <a:blip r:embed="rId8" cstate="print"/>
              <a:stretch>
                <a:fillRect/>
              </a:stretch>
            </a:blipFill>
          </p:spPr>
          <p:txBody>
            <a:bodyPr wrap="square" lIns="0" tIns="0" rIns="0" bIns="0" rtlCol="0"/>
            <a:lstStyle/>
            <a:p>
              <a:endParaRPr dirty="0"/>
            </a:p>
          </p:txBody>
        </p:sp>
        <p:sp>
          <p:nvSpPr>
            <p:cNvPr id="10" name="object 9"/>
            <p:cNvSpPr/>
            <p:nvPr/>
          </p:nvSpPr>
          <p:spPr>
            <a:xfrm>
              <a:off x="4059935" y="2938272"/>
              <a:ext cx="1213103" cy="981455"/>
            </a:xfrm>
            <a:prstGeom prst="rect">
              <a:avLst/>
            </a:prstGeom>
            <a:blipFill>
              <a:blip r:embed="rId9" cstate="print"/>
              <a:stretch>
                <a:fillRect/>
              </a:stretch>
            </a:blipFill>
          </p:spPr>
          <p:txBody>
            <a:bodyPr wrap="square" lIns="0" tIns="0" rIns="0" bIns="0" rtlCol="0"/>
            <a:lstStyle/>
            <a:p>
              <a:endParaRPr dirty="0"/>
            </a:p>
          </p:txBody>
        </p:sp>
        <p:sp>
          <p:nvSpPr>
            <p:cNvPr id="11" name="object 10"/>
            <p:cNvSpPr/>
            <p:nvPr/>
          </p:nvSpPr>
          <p:spPr>
            <a:xfrm>
              <a:off x="3957065" y="2699766"/>
              <a:ext cx="1382395" cy="1382395"/>
            </a:xfrm>
            <a:custGeom>
              <a:avLst/>
              <a:gdLst/>
              <a:ahLst/>
              <a:cxnLst/>
              <a:rect l="l" t="t" r="r" b="b"/>
              <a:pathLst>
                <a:path w="1382395" h="1382395">
                  <a:moveTo>
                    <a:pt x="691134" y="0"/>
                  </a:moveTo>
                  <a:lnTo>
                    <a:pt x="643807" y="1594"/>
                  </a:lnTo>
                  <a:lnTo>
                    <a:pt x="597338" y="6308"/>
                  </a:lnTo>
                  <a:lnTo>
                    <a:pt x="551829" y="14038"/>
                  </a:lnTo>
                  <a:lnTo>
                    <a:pt x="507382" y="24683"/>
                  </a:lnTo>
                  <a:lnTo>
                    <a:pt x="464101" y="38139"/>
                  </a:lnTo>
                  <a:lnTo>
                    <a:pt x="422088" y="54304"/>
                  </a:lnTo>
                  <a:lnTo>
                    <a:pt x="381446" y="73074"/>
                  </a:lnTo>
                  <a:lnTo>
                    <a:pt x="342279" y="94346"/>
                  </a:lnTo>
                  <a:lnTo>
                    <a:pt x="304688" y="118019"/>
                  </a:lnTo>
                  <a:lnTo>
                    <a:pt x="268777" y="143988"/>
                  </a:lnTo>
                  <a:lnTo>
                    <a:pt x="234649" y="172151"/>
                  </a:lnTo>
                  <a:lnTo>
                    <a:pt x="202406" y="202406"/>
                  </a:lnTo>
                  <a:lnTo>
                    <a:pt x="172151" y="234649"/>
                  </a:lnTo>
                  <a:lnTo>
                    <a:pt x="143988" y="268777"/>
                  </a:lnTo>
                  <a:lnTo>
                    <a:pt x="118019" y="304688"/>
                  </a:lnTo>
                  <a:lnTo>
                    <a:pt x="94346" y="342279"/>
                  </a:lnTo>
                  <a:lnTo>
                    <a:pt x="73074" y="381446"/>
                  </a:lnTo>
                  <a:lnTo>
                    <a:pt x="54304" y="422088"/>
                  </a:lnTo>
                  <a:lnTo>
                    <a:pt x="38139" y="464101"/>
                  </a:lnTo>
                  <a:lnTo>
                    <a:pt x="24683" y="507382"/>
                  </a:lnTo>
                  <a:lnTo>
                    <a:pt x="14038" y="551829"/>
                  </a:lnTo>
                  <a:lnTo>
                    <a:pt x="6308" y="597338"/>
                  </a:lnTo>
                  <a:lnTo>
                    <a:pt x="1594" y="643807"/>
                  </a:lnTo>
                  <a:lnTo>
                    <a:pt x="0" y="691134"/>
                  </a:lnTo>
                  <a:lnTo>
                    <a:pt x="1594" y="738460"/>
                  </a:lnTo>
                  <a:lnTo>
                    <a:pt x="6308" y="784929"/>
                  </a:lnTo>
                  <a:lnTo>
                    <a:pt x="14038" y="830438"/>
                  </a:lnTo>
                  <a:lnTo>
                    <a:pt x="24683" y="874885"/>
                  </a:lnTo>
                  <a:lnTo>
                    <a:pt x="38139" y="918166"/>
                  </a:lnTo>
                  <a:lnTo>
                    <a:pt x="54304" y="960179"/>
                  </a:lnTo>
                  <a:lnTo>
                    <a:pt x="73074" y="1000821"/>
                  </a:lnTo>
                  <a:lnTo>
                    <a:pt x="94346" y="1039988"/>
                  </a:lnTo>
                  <a:lnTo>
                    <a:pt x="118019" y="1077579"/>
                  </a:lnTo>
                  <a:lnTo>
                    <a:pt x="143988" y="1113490"/>
                  </a:lnTo>
                  <a:lnTo>
                    <a:pt x="172151" y="1147618"/>
                  </a:lnTo>
                  <a:lnTo>
                    <a:pt x="202406" y="1179861"/>
                  </a:lnTo>
                  <a:lnTo>
                    <a:pt x="234649" y="1210116"/>
                  </a:lnTo>
                  <a:lnTo>
                    <a:pt x="268777" y="1238279"/>
                  </a:lnTo>
                  <a:lnTo>
                    <a:pt x="304688" y="1264248"/>
                  </a:lnTo>
                  <a:lnTo>
                    <a:pt x="342279" y="1287921"/>
                  </a:lnTo>
                  <a:lnTo>
                    <a:pt x="381446" y="1309193"/>
                  </a:lnTo>
                  <a:lnTo>
                    <a:pt x="422088" y="1327963"/>
                  </a:lnTo>
                  <a:lnTo>
                    <a:pt x="464101" y="1344128"/>
                  </a:lnTo>
                  <a:lnTo>
                    <a:pt x="507382" y="1357584"/>
                  </a:lnTo>
                  <a:lnTo>
                    <a:pt x="551829" y="1368229"/>
                  </a:lnTo>
                  <a:lnTo>
                    <a:pt x="597338" y="1375959"/>
                  </a:lnTo>
                  <a:lnTo>
                    <a:pt x="643807" y="1380673"/>
                  </a:lnTo>
                  <a:lnTo>
                    <a:pt x="691134" y="1382268"/>
                  </a:lnTo>
                  <a:lnTo>
                    <a:pt x="738460" y="1380673"/>
                  </a:lnTo>
                  <a:lnTo>
                    <a:pt x="784929" y="1375959"/>
                  </a:lnTo>
                  <a:lnTo>
                    <a:pt x="830438" y="1368229"/>
                  </a:lnTo>
                  <a:lnTo>
                    <a:pt x="874885" y="1357584"/>
                  </a:lnTo>
                  <a:lnTo>
                    <a:pt x="918166" y="1344128"/>
                  </a:lnTo>
                  <a:lnTo>
                    <a:pt x="960179" y="1327963"/>
                  </a:lnTo>
                  <a:lnTo>
                    <a:pt x="1000821" y="1309193"/>
                  </a:lnTo>
                  <a:lnTo>
                    <a:pt x="1039988" y="1287921"/>
                  </a:lnTo>
                  <a:lnTo>
                    <a:pt x="1077579" y="1264248"/>
                  </a:lnTo>
                  <a:lnTo>
                    <a:pt x="1113490" y="1238279"/>
                  </a:lnTo>
                  <a:lnTo>
                    <a:pt x="1147618" y="1210116"/>
                  </a:lnTo>
                  <a:lnTo>
                    <a:pt x="1179861" y="1179861"/>
                  </a:lnTo>
                  <a:lnTo>
                    <a:pt x="1210116" y="1147618"/>
                  </a:lnTo>
                  <a:lnTo>
                    <a:pt x="1238279" y="1113490"/>
                  </a:lnTo>
                  <a:lnTo>
                    <a:pt x="1264248" y="1077579"/>
                  </a:lnTo>
                  <a:lnTo>
                    <a:pt x="1287921" y="1039988"/>
                  </a:lnTo>
                  <a:lnTo>
                    <a:pt x="1309193" y="1000821"/>
                  </a:lnTo>
                  <a:lnTo>
                    <a:pt x="1327963" y="960179"/>
                  </a:lnTo>
                  <a:lnTo>
                    <a:pt x="1344128" y="918166"/>
                  </a:lnTo>
                  <a:lnTo>
                    <a:pt x="1357584" y="874885"/>
                  </a:lnTo>
                  <a:lnTo>
                    <a:pt x="1368229" y="830438"/>
                  </a:lnTo>
                  <a:lnTo>
                    <a:pt x="1375959" y="784929"/>
                  </a:lnTo>
                  <a:lnTo>
                    <a:pt x="1380673" y="738460"/>
                  </a:lnTo>
                  <a:lnTo>
                    <a:pt x="1382268" y="691134"/>
                  </a:lnTo>
                  <a:lnTo>
                    <a:pt x="1380673" y="643807"/>
                  </a:lnTo>
                  <a:lnTo>
                    <a:pt x="1375959" y="597338"/>
                  </a:lnTo>
                  <a:lnTo>
                    <a:pt x="1368229" y="551829"/>
                  </a:lnTo>
                  <a:lnTo>
                    <a:pt x="1357584" y="507382"/>
                  </a:lnTo>
                  <a:lnTo>
                    <a:pt x="1344128" y="464101"/>
                  </a:lnTo>
                  <a:lnTo>
                    <a:pt x="1327963" y="422088"/>
                  </a:lnTo>
                  <a:lnTo>
                    <a:pt x="1309193" y="381446"/>
                  </a:lnTo>
                  <a:lnTo>
                    <a:pt x="1287921" y="342279"/>
                  </a:lnTo>
                  <a:lnTo>
                    <a:pt x="1264248" y="304688"/>
                  </a:lnTo>
                  <a:lnTo>
                    <a:pt x="1238279" y="268777"/>
                  </a:lnTo>
                  <a:lnTo>
                    <a:pt x="1210116" y="234649"/>
                  </a:lnTo>
                  <a:lnTo>
                    <a:pt x="1179861" y="202406"/>
                  </a:lnTo>
                  <a:lnTo>
                    <a:pt x="1147618" y="172151"/>
                  </a:lnTo>
                  <a:lnTo>
                    <a:pt x="1113490" y="143988"/>
                  </a:lnTo>
                  <a:lnTo>
                    <a:pt x="1077579" y="118019"/>
                  </a:lnTo>
                  <a:lnTo>
                    <a:pt x="1039988" y="94346"/>
                  </a:lnTo>
                  <a:lnTo>
                    <a:pt x="1000821" y="73074"/>
                  </a:lnTo>
                  <a:lnTo>
                    <a:pt x="960179" y="54304"/>
                  </a:lnTo>
                  <a:lnTo>
                    <a:pt x="918166" y="38139"/>
                  </a:lnTo>
                  <a:lnTo>
                    <a:pt x="874885" y="24683"/>
                  </a:lnTo>
                  <a:lnTo>
                    <a:pt x="830438" y="14038"/>
                  </a:lnTo>
                  <a:lnTo>
                    <a:pt x="784929" y="6308"/>
                  </a:lnTo>
                  <a:lnTo>
                    <a:pt x="738460" y="1594"/>
                  </a:lnTo>
                  <a:lnTo>
                    <a:pt x="691134" y="0"/>
                  </a:lnTo>
                  <a:close/>
                </a:path>
              </a:pathLst>
            </a:custGeom>
            <a:solidFill>
              <a:srgbClr val="F9C090"/>
            </a:solidFill>
          </p:spPr>
          <p:txBody>
            <a:bodyPr wrap="square" lIns="0" tIns="0" rIns="0" bIns="0" rtlCol="0"/>
            <a:lstStyle/>
            <a:p>
              <a:endParaRPr dirty="0"/>
            </a:p>
          </p:txBody>
        </p:sp>
        <p:sp>
          <p:nvSpPr>
            <p:cNvPr id="12" name="object 11"/>
            <p:cNvSpPr txBox="1"/>
            <p:nvPr/>
          </p:nvSpPr>
          <p:spPr>
            <a:xfrm>
              <a:off x="4127500" y="2962531"/>
              <a:ext cx="1054522" cy="1008272"/>
            </a:xfrm>
            <a:prstGeom prst="rect">
              <a:avLst/>
            </a:prstGeom>
          </p:spPr>
          <p:txBody>
            <a:bodyPr vert="horz" wrap="square" lIns="0" tIns="0" rIns="0" bIns="0" rtlCol="0">
              <a:spAutoFit/>
            </a:bodyPr>
            <a:lstStyle/>
            <a:p>
              <a:pPr marL="12700" marR="5080" algn="ctr">
                <a:lnSpc>
                  <a:spcPts val="1430"/>
                </a:lnSpc>
              </a:pPr>
              <a:r>
                <a:rPr lang="hi-IN" sz="1400" b="1" spc="-10" dirty="0" smtClean="0">
                  <a:solidFill>
                    <a:schemeClr val="accent6">
                      <a:lumMod val="75000"/>
                    </a:schemeClr>
                  </a:solidFill>
                  <a:latin typeface="Futrua"/>
                  <a:cs typeface="Calibri"/>
                </a:rPr>
                <a:t>आजीविका और वित्तीय समावेशन के लिए रणनीतियां</a:t>
              </a:r>
              <a:endParaRPr sz="1400" b="1" dirty="0">
                <a:solidFill>
                  <a:schemeClr val="accent6">
                    <a:lumMod val="75000"/>
                  </a:schemeClr>
                </a:solidFill>
                <a:latin typeface="Futrua"/>
                <a:cs typeface="Calibri"/>
              </a:endParaRPr>
            </a:p>
          </p:txBody>
        </p:sp>
        <p:sp>
          <p:nvSpPr>
            <p:cNvPr id="13" name="object 12"/>
            <p:cNvSpPr/>
            <p:nvPr/>
          </p:nvSpPr>
          <p:spPr>
            <a:xfrm>
              <a:off x="4370832" y="2266188"/>
              <a:ext cx="554736" cy="377951"/>
            </a:xfrm>
            <a:prstGeom prst="rect">
              <a:avLst/>
            </a:prstGeom>
            <a:blipFill>
              <a:blip r:embed="rId10" cstate="print"/>
              <a:stretch>
                <a:fillRect/>
              </a:stretch>
            </a:blipFill>
          </p:spPr>
          <p:txBody>
            <a:bodyPr wrap="square" lIns="0" tIns="0" rIns="0" bIns="0" rtlCol="0"/>
            <a:lstStyle/>
            <a:p>
              <a:endParaRPr dirty="0"/>
            </a:p>
          </p:txBody>
        </p:sp>
        <p:sp>
          <p:nvSpPr>
            <p:cNvPr id="14" name="object 13"/>
            <p:cNvSpPr/>
            <p:nvPr/>
          </p:nvSpPr>
          <p:spPr>
            <a:xfrm>
              <a:off x="4413250" y="2285364"/>
              <a:ext cx="469900" cy="292862"/>
            </a:xfrm>
            <a:prstGeom prst="rect">
              <a:avLst/>
            </a:prstGeom>
            <a:blipFill>
              <a:blip r:embed="rId11" cstate="print"/>
              <a:stretch>
                <a:fillRect/>
              </a:stretch>
            </a:blipFill>
          </p:spPr>
          <p:txBody>
            <a:bodyPr wrap="square" lIns="0" tIns="0" rIns="0" bIns="0" rtlCol="0"/>
            <a:lstStyle/>
            <a:p>
              <a:endParaRPr dirty="0"/>
            </a:p>
          </p:txBody>
        </p:sp>
        <p:sp>
          <p:nvSpPr>
            <p:cNvPr id="15" name="object 14"/>
            <p:cNvSpPr/>
            <p:nvPr/>
          </p:nvSpPr>
          <p:spPr>
            <a:xfrm>
              <a:off x="3913632" y="745236"/>
              <a:ext cx="1469136" cy="1467612"/>
            </a:xfrm>
            <a:prstGeom prst="rect">
              <a:avLst/>
            </a:prstGeom>
            <a:blipFill>
              <a:blip r:embed="rId12" cstate="print"/>
              <a:stretch>
                <a:fillRect/>
              </a:stretch>
            </a:blipFill>
          </p:spPr>
          <p:txBody>
            <a:bodyPr wrap="square" lIns="0" tIns="0" rIns="0" bIns="0" rtlCol="0"/>
            <a:lstStyle/>
            <a:p>
              <a:endParaRPr dirty="0"/>
            </a:p>
          </p:txBody>
        </p:sp>
        <p:sp>
          <p:nvSpPr>
            <p:cNvPr id="16" name="object 15"/>
            <p:cNvSpPr/>
            <p:nvPr/>
          </p:nvSpPr>
          <p:spPr>
            <a:xfrm>
              <a:off x="4055364" y="954024"/>
              <a:ext cx="1213103" cy="1080515"/>
            </a:xfrm>
            <a:prstGeom prst="rect">
              <a:avLst/>
            </a:prstGeom>
            <a:blipFill>
              <a:blip r:embed="rId13" cstate="print"/>
              <a:stretch>
                <a:fillRect/>
              </a:stretch>
            </a:blipFill>
          </p:spPr>
          <p:txBody>
            <a:bodyPr wrap="square" lIns="0" tIns="0" rIns="0" bIns="0" rtlCol="0"/>
            <a:lstStyle/>
            <a:p>
              <a:endParaRPr dirty="0"/>
            </a:p>
          </p:txBody>
        </p:sp>
        <p:sp>
          <p:nvSpPr>
            <p:cNvPr id="17" name="object 16"/>
            <p:cNvSpPr/>
            <p:nvPr/>
          </p:nvSpPr>
          <p:spPr>
            <a:xfrm>
              <a:off x="3957065" y="764920"/>
              <a:ext cx="1382268" cy="1382267"/>
            </a:xfrm>
            <a:prstGeom prst="rect">
              <a:avLst/>
            </a:prstGeom>
            <a:blipFill>
              <a:blip r:embed="rId14" cstate="print"/>
              <a:stretch>
                <a:fillRect/>
              </a:stretch>
            </a:blipFill>
          </p:spPr>
          <p:txBody>
            <a:bodyPr wrap="square" lIns="0" tIns="0" rIns="0" bIns="0" rtlCol="0"/>
            <a:lstStyle/>
            <a:p>
              <a:endParaRPr dirty="0"/>
            </a:p>
          </p:txBody>
        </p:sp>
        <p:sp>
          <p:nvSpPr>
            <p:cNvPr id="18" name="object 17"/>
            <p:cNvSpPr txBox="1"/>
            <p:nvPr/>
          </p:nvSpPr>
          <p:spPr>
            <a:xfrm>
              <a:off x="3957065" y="1014860"/>
              <a:ext cx="1309877" cy="819550"/>
            </a:xfrm>
            <a:prstGeom prst="rect">
              <a:avLst/>
            </a:prstGeom>
          </p:spPr>
          <p:txBody>
            <a:bodyPr vert="horz" wrap="square" lIns="0" tIns="0" rIns="0" bIns="0" rtlCol="0">
              <a:spAutoFit/>
            </a:bodyPr>
            <a:lstStyle>
              <a:defPPr>
                <a:defRPr lang="en-US"/>
              </a:defPPr>
              <a:lvl1pPr marL="12700" marR="5080" indent="-1270" algn="ctr">
                <a:lnSpc>
                  <a:spcPts val="1320"/>
                </a:lnSpc>
                <a:defRPr sz="1400" spc="-5">
                  <a:latin typeface="Futrua"/>
                  <a:cs typeface="Calibri"/>
                </a:defRPr>
              </a:lvl1pPr>
            </a:lstStyle>
            <a:p>
              <a:r>
                <a:rPr lang="hi-IN" sz="1600" b="1" dirty="0" smtClean="0"/>
                <a:t>सामजिक जागरूकता एवं संस्थागत विकास</a:t>
              </a:r>
            </a:p>
            <a:p>
              <a:r>
                <a:rPr lang="hi-IN" sz="1600" b="1" dirty="0" smtClean="0">
                  <a:solidFill>
                    <a:schemeClr val="accent6">
                      <a:lumMod val="75000"/>
                    </a:schemeClr>
                  </a:solidFill>
                </a:rPr>
                <a:t>(SM&amp;ID)</a:t>
              </a:r>
              <a:endParaRPr dirty="0">
                <a:solidFill>
                  <a:schemeClr val="accent6">
                    <a:lumMod val="75000"/>
                  </a:schemeClr>
                </a:solidFill>
              </a:endParaRPr>
            </a:p>
          </p:txBody>
        </p:sp>
        <p:sp>
          <p:nvSpPr>
            <p:cNvPr id="19" name="object 18"/>
            <p:cNvSpPr/>
            <p:nvPr/>
          </p:nvSpPr>
          <p:spPr>
            <a:xfrm>
              <a:off x="5239511" y="2688335"/>
              <a:ext cx="408432" cy="492251"/>
            </a:xfrm>
            <a:prstGeom prst="rect">
              <a:avLst/>
            </a:prstGeom>
            <a:blipFill>
              <a:blip r:embed="rId15" cstate="print"/>
              <a:stretch>
                <a:fillRect/>
              </a:stretch>
            </a:blipFill>
          </p:spPr>
          <p:txBody>
            <a:bodyPr wrap="square" lIns="0" tIns="0" rIns="0" bIns="0" rtlCol="0"/>
            <a:lstStyle/>
            <a:p>
              <a:endParaRPr dirty="0"/>
            </a:p>
          </p:txBody>
        </p:sp>
        <p:sp>
          <p:nvSpPr>
            <p:cNvPr id="20" name="object 19"/>
            <p:cNvSpPr/>
            <p:nvPr/>
          </p:nvSpPr>
          <p:spPr>
            <a:xfrm>
              <a:off x="5281548" y="2707767"/>
              <a:ext cx="324103" cy="407035"/>
            </a:xfrm>
            <a:prstGeom prst="rect">
              <a:avLst/>
            </a:prstGeom>
            <a:blipFill>
              <a:blip r:embed="rId16" cstate="print"/>
              <a:stretch>
                <a:fillRect/>
              </a:stretch>
            </a:blipFill>
          </p:spPr>
          <p:txBody>
            <a:bodyPr wrap="square" lIns="0" tIns="0" rIns="0" bIns="0" rtlCol="0"/>
            <a:lstStyle/>
            <a:p>
              <a:endParaRPr dirty="0"/>
            </a:p>
          </p:txBody>
        </p:sp>
        <p:sp>
          <p:nvSpPr>
            <p:cNvPr id="21" name="object 20"/>
            <p:cNvSpPr/>
            <p:nvPr/>
          </p:nvSpPr>
          <p:spPr>
            <a:xfrm>
              <a:off x="5590032" y="1712976"/>
              <a:ext cx="1467612" cy="1467612"/>
            </a:xfrm>
            <a:prstGeom prst="rect">
              <a:avLst/>
            </a:prstGeom>
            <a:blipFill>
              <a:blip r:embed="rId17" cstate="print"/>
              <a:stretch>
                <a:fillRect/>
              </a:stretch>
            </a:blipFill>
          </p:spPr>
          <p:txBody>
            <a:bodyPr wrap="square" lIns="0" tIns="0" rIns="0" bIns="0" rtlCol="0"/>
            <a:lstStyle/>
            <a:p>
              <a:endParaRPr dirty="0"/>
            </a:p>
          </p:txBody>
        </p:sp>
        <p:sp>
          <p:nvSpPr>
            <p:cNvPr id="22" name="object 21"/>
            <p:cNvSpPr/>
            <p:nvPr/>
          </p:nvSpPr>
          <p:spPr>
            <a:xfrm>
              <a:off x="5803391" y="2005583"/>
              <a:ext cx="1072895" cy="912876"/>
            </a:xfrm>
            <a:prstGeom prst="rect">
              <a:avLst/>
            </a:prstGeom>
            <a:blipFill>
              <a:blip r:embed="rId18" cstate="print"/>
              <a:stretch>
                <a:fillRect/>
              </a:stretch>
            </a:blipFill>
          </p:spPr>
          <p:txBody>
            <a:bodyPr wrap="square" lIns="0" tIns="0" rIns="0" bIns="0" rtlCol="0"/>
            <a:lstStyle/>
            <a:p>
              <a:endParaRPr dirty="0"/>
            </a:p>
          </p:txBody>
        </p:sp>
        <p:sp>
          <p:nvSpPr>
            <p:cNvPr id="23" name="object 22"/>
            <p:cNvSpPr/>
            <p:nvPr/>
          </p:nvSpPr>
          <p:spPr>
            <a:xfrm>
              <a:off x="5632703" y="1732279"/>
              <a:ext cx="1382268" cy="1382395"/>
            </a:xfrm>
            <a:prstGeom prst="rect">
              <a:avLst/>
            </a:prstGeom>
            <a:blipFill>
              <a:blip r:embed="rId19" cstate="print"/>
              <a:stretch>
                <a:fillRect/>
              </a:stretch>
            </a:blipFill>
          </p:spPr>
          <p:txBody>
            <a:bodyPr wrap="square" lIns="0" tIns="0" rIns="0" bIns="0" rtlCol="0"/>
            <a:lstStyle/>
            <a:p>
              <a:endParaRPr dirty="0"/>
            </a:p>
          </p:txBody>
        </p:sp>
        <p:sp>
          <p:nvSpPr>
            <p:cNvPr id="24" name="object 23"/>
            <p:cNvSpPr txBox="1"/>
            <p:nvPr/>
          </p:nvSpPr>
          <p:spPr>
            <a:xfrm>
              <a:off x="5760718" y="2014525"/>
              <a:ext cx="1154527" cy="928362"/>
            </a:xfrm>
            <a:prstGeom prst="rect">
              <a:avLst/>
            </a:prstGeom>
          </p:spPr>
          <p:txBody>
            <a:bodyPr vert="horz" wrap="square" lIns="0" tIns="0" rIns="0" bIns="0" rtlCol="0">
              <a:spAutoFit/>
            </a:bodyPr>
            <a:lstStyle>
              <a:defPPr>
                <a:defRPr lang="en-US"/>
              </a:defPPr>
              <a:lvl1pPr marL="12700" marR="5080" indent="-1270" algn="ctr">
                <a:lnSpc>
                  <a:spcPts val="1320"/>
                </a:lnSpc>
                <a:defRPr sz="1400" spc="-5">
                  <a:latin typeface="Futrua"/>
                  <a:cs typeface="Calibri"/>
                </a:defRPr>
              </a:lvl1pPr>
            </a:lstStyle>
            <a:p>
              <a:r>
                <a:rPr lang="hi-IN" sz="1600" b="1" dirty="0" smtClean="0"/>
                <a:t>क्षमता  </a:t>
              </a:r>
            </a:p>
            <a:p>
              <a:r>
                <a:rPr lang="hi-IN" sz="1600" b="1" dirty="0" smtClean="0"/>
                <a:t>संवर्धन </a:t>
              </a:r>
            </a:p>
            <a:p>
              <a:r>
                <a:rPr lang="hi-IN" sz="1600" b="1" dirty="0" smtClean="0"/>
                <a:t>एवं </a:t>
              </a:r>
            </a:p>
            <a:p>
              <a:r>
                <a:rPr lang="hi-IN" sz="1600" b="1" dirty="0" smtClean="0"/>
                <a:t>प्रशिक्षण</a:t>
              </a:r>
            </a:p>
            <a:p>
              <a:r>
                <a:rPr sz="1600" b="1" smtClean="0">
                  <a:solidFill>
                    <a:schemeClr val="accent6">
                      <a:lumMod val="75000"/>
                    </a:schemeClr>
                  </a:solidFill>
                </a:rPr>
                <a:t>(CB&amp;T</a:t>
              </a:r>
              <a:r>
                <a:rPr sz="1600" dirty="0"/>
                <a:t>)</a:t>
              </a:r>
              <a:endParaRPr dirty="0"/>
            </a:p>
          </p:txBody>
        </p:sp>
        <p:sp>
          <p:nvSpPr>
            <p:cNvPr id="25" name="object 24"/>
            <p:cNvSpPr/>
            <p:nvPr/>
          </p:nvSpPr>
          <p:spPr>
            <a:xfrm>
              <a:off x="5239511" y="3646932"/>
              <a:ext cx="408432" cy="492251"/>
            </a:xfrm>
            <a:prstGeom prst="rect">
              <a:avLst/>
            </a:prstGeom>
            <a:blipFill>
              <a:blip r:embed="rId20" cstate="print"/>
              <a:stretch>
                <a:fillRect/>
              </a:stretch>
            </a:blipFill>
          </p:spPr>
          <p:txBody>
            <a:bodyPr wrap="square" lIns="0" tIns="0" rIns="0" bIns="0" rtlCol="0"/>
            <a:lstStyle/>
            <a:p>
              <a:endParaRPr dirty="0"/>
            </a:p>
          </p:txBody>
        </p:sp>
        <p:sp>
          <p:nvSpPr>
            <p:cNvPr id="26" name="object 25"/>
            <p:cNvSpPr/>
            <p:nvPr/>
          </p:nvSpPr>
          <p:spPr>
            <a:xfrm>
              <a:off x="5281548" y="3666997"/>
              <a:ext cx="324103" cy="407034"/>
            </a:xfrm>
            <a:prstGeom prst="rect">
              <a:avLst/>
            </a:prstGeom>
            <a:blipFill>
              <a:blip r:embed="rId21" cstate="print"/>
              <a:stretch>
                <a:fillRect/>
              </a:stretch>
            </a:blipFill>
          </p:spPr>
          <p:txBody>
            <a:bodyPr wrap="square" lIns="0" tIns="0" rIns="0" bIns="0" rtlCol="0"/>
            <a:lstStyle/>
            <a:p>
              <a:endParaRPr dirty="0"/>
            </a:p>
          </p:txBody>
        </p:sp>
        <p:sp>
          <p:nvSpPr>
            <p:cNvPr id="27" name="object 26"/>
            <p:cNvSpPr/>
            <p:nvPr/>
          </p:nvSpPr>
          <p:spPr>
            <a:xfrm>
              <a:off x="5590032" y="3646932"/>
              <a:ext cx="1467612" cy="1467612"/>
            </a:xfrm>
            <a:prstGeom prst="rect">
              <a:avLst/>
            </a:prstGeom>
            <a:blipFill>
              <a:blip r:embed="rId22" cstate="print"/>
              <a:stretch>
                <a:fillRect/>
              </a:stretch>
            </a:blipFill>
          </p:spPr>
          <p:txBody>
            <a:bodyPr wrap="square" lIns="0" tIns="0" rIns="0" bIns="0" rtlCol="0"/>
            <a:lstStyle/>
            <a:p>
              <a:endParaRPr dirty="0"/>
            </a:p>
          </p:txBody>
        </p:sp>
        <p:sp>
          <p:nvSpPr>
            <p:cNvPr id="28" name="object 27"/>
            <p:cNvSpPr/>
            <p:nvPr/>
          </p:nvSpPr>
          <p:spPr>
            <a:xfrm>
              <a:off x="5771388" y="3855720"/>
              <a:ext cx="1138428" cy="1080515"/>
            </a:xfrm>
            <a:prstGeom prst="rect">
              <a:avLst/>
            </a:prstGeom>
            <a:blipFill>
              <a:blip r:embed="rId23" cstate="print"/>
              <a:stretch>
                <a:fillRect/>
              </a:stretch>
            </a:blipFill>
          </p:spPr>
          <p:txBody>
            <a:bodyPr wrap="square" lIns="0" tIns="0" rIns="0" bIns="0" rtlCol="0"/>
            <a:lstStyle/>
            <a:p>
              <a:endParaRPr dirty="0"/>
            </a:p>
          </p:txBody>
        </p:sp>
        <p:sp>
          <p:nvSpPr>
            <p:cNvPr id="29" name="object 28"/>
            <p:cNvSpPr/>
            <p:nvPr/>
          </p:nvSpPr>
          <p:spPr>
            <a:xfrm>
              <a:off x="5632703" y="3667125"/>
              <a:ext cx="1382268" cy="1382395"/>
            </a:xfrm>
            <a:prstGeom prst="rect">
              <a:avLst/>
            </a:prstGeom>
            <a:blipFill>
              <a:blip r:embed="rId24" cstate="print"/>
              <a:stretch>
                <a:fillRect/>
              </a:stretch>
            </a:blipFill>
          </p:spPr>
          <p:txBody>
            <a:bodyPr wrap="square" lIns="0" tIns="0" rIns="0" bIns="0" rtlCol="0"/>
            <a:lstStyle/>
            <a:p>
              <a:endParaRPr dirty="0"/>
            </a:p>
          </p:txBody>
        </p:sp>
        <p:sp>
          <p:nvSpPr>
            <p:cNvPr id="30" name="object 29"/>
            <p:cNvSpPr txBox="1"/>
            <p:nvPr/>
          </p:nvSpPr>
          <p:spPr>
            <a:xfrm>
              <a:off x="5777199" y="3954340"/>
              <a:ext cx="1138048" cy="928362"/>
            </a:xfrm>
            <a:prstGeom prst="rect">
              <a:avLst/>
            </a:prstGeom>
          </p:spPr>
          <p:txBody>
            <a:bodyPr vert="horz" wrap="square" lIns="0" tIns="0" rIns="0" bIns="0" rtlCol="0">
              <a:spAutoFit/>
            </a:bodyPr>
            <a:lstStyle/>
            <a:p>
              <a:pPr marL="12700" marR="5080" indent="-1270" algn="ctr">
                <a:lnSpc>
                  <a:spcPts val="1320"/>
                </a:lnSpc>
              </a:pPr>
              <a:r>
                <a:rPr lang="hi-IN" sz="1400" b="1" dirty="0" smtClean="0"/>
                <a:t>कौशल प्रशिक्षण एवं प्लेसमेंट के माध्यम से रोजगार</a:t>
              </a:r>
            </a:p>
            <a:p>
              <a:pPr marL="12700" marR="5080" indent="-1270" algn="ctr">
                <a:lnSpc>
                  <a:spcPts val="1320"/>
                </a:lnSpc>
              </a:pPr>
              <a:r>
                <a:rPr sz="1400" b="1" spc="-10" dirty="0" smtClean="0">
                  <a:solidFill>
                    <a:schemeClr val="accent6">
                      <a:lumMod val="75000"/>
                    </a:schemeClr>
                  </a:solidFill>
                  <a:latin typeface="Arial" pitchFamily="34" charset="0"/>
                </a:rPr>
                <a:t>(EST&amp;P</a:t>
              </a:r>
              <a:r>
                <a:rPr sz="1400" b="1" spc="-10" dirty="0">
                  <a:solidFill>
                    <a:schemeClr val="accent6">
                      <a:lumMod val="75000"/>
                    </a:schemeClr>
                  </a:solidFill>
                  <a:latin typeface="Arial" pitchFamily="34" charset="0"/>
                </a:rPr>
                <a:t>)</a:t>
              </a:r>
              <a:endParaRPr sz="1400" b="1" dirty="0">
                <a:solidFill>
                  <a:schemeClr val="accent6">
                    <a:lumMod val="75000"/>
                  </a:schemeClr>
                </a:solidFill>
                <a:latin typeface="Arial" pitchFamily="34" charset="0"/>
              </a:endParaRPr>
            </a:p>
          </p:txBody>
        </p:sp>
        <p:sp>
          <p:nvSpPr>
            <p:cNvPr id="31" name="object 30"/>
            <p:cNvSpPr/>
            <p:nvPr/>
          </p:nvSpPr>
          <p:spPr>
            <a:xfrm>
              <a:off x="4370832" y="4183379"/>
              <a:ext cx="554736" cy="379475"/>
            </a:xfrm>
            <a:prstGeom prst="rect">
              <a:avLst/>
            </a:prstGeom>
            <a:blipFill>
              <a:blip r:embed="rId25" cstate="print"/>
              <a:stretch>
                <a:fillRect/>
              </a:stretch>
            </a:blipFill>
          </p:spPr>
          <p:txBody>
            <a:bodyPr wrap="square" lIns="0" tIns="0" rIns="0" bIns="0" rtlCol="0"/>
            <a:lstStyle/>
            <a:p>
              <a:endParaRPr dirty="0"/>
            </a:p>
          </p:txBody>
        </p:sp>
        <p:sp>
          <p:nvSpPr>
            <p:cNvPr id="32" name="object 31"/>
            <p:cNvSpPr/>
            <p:nvPr/>
          </p:nvSpPr>
          <p:spPr>
            <a:xfrm>
              <a:off x="4413250" y="4203572"/>
              <a:ext cx="469900" cy="292862"/>
            </a:xfrm>
            <a:prstGeom prst="rect">
              <a:avLst/>
            </a:prstGeom>
            <a:blipFill>
              <a:blip r:embed="rId26" cstate="print"/>
              <a:stretch>
                <a:fillRect/>
              </a:stretch>
            </a:blipFill>
          </p:spPr>
          <p:txBody>
            <a:bodyPr wrap="square" lIns="0" tIns="0" rIns="0" bIns="0" rtlCol="0"/>
            <a:lstStyle/>
            <a:p>
              <a:endParaRPr dirty="0"/>
            </a:p>
          </p:txBody>
        </p:sp>
        <p:sp>
          <p:nvSpPr>
            <p:cNvPr id="33" name="object 32"/>
            <p:cNvSpPr/>
            <p:nvPr/>
          </p:nvSpPr>
          <p:spPr>
            <a:xfrm>
              <a:off x="3913632" y="4614671"/>
              <a:ext cx="1469136" cy="1467611"/>
            </a:xfrm>
            <a:prstGeom prst="rect">
              <a:avLst/>
            </a:prstGeom>
            <a:blipFill>
              <a:blip r:embed="rId27" cstate="print"/>
              <a:stretch>
                <a:fillRect/>
              </a:stretch>
            </a:blipFill>
          </p:spPr>
          <p:txBody>
            <a:bodyPr wrap="square" lIns="0" tIns="0" rIns="0" bIns="0" rtlCol="0"/>
            <a:lstStyle/>
            <a:p>
              <a:endParaRPr dirty="0"/>
            </a:p>
          </p:txBody>
        </p:sp>
        <p:sp>
          <p:nvSpPr>
            <p:cNvPr id="34" name="object 33"/>
            <p:cNvSpPr/>
            <p:nvPr/>
          </p:nvSpPr>
          <p:spPr>
            <a:xfrm>
              <a:off x="4116323" y="4907279"/>
              <a:ext cx="1092708" cy="912876"/>
            </a:xfrm>
            <a:prstGeom prst="rect">
              <a:avLst/>
            </a:prstGeom>
            <a:blipFill>
              <a:blip r:embed="rId28" cstate="print"/>
              <a:stretch>
                <a:fillRect/>
              </a:stretch>
            </a:blipFill>
          </p:spPr>
          <p:txBody>
            <a:bodyPr wrap="square" lIns="0" tIns="0" rIns="0" bIns="0" rtlCol="0"/>
            <a:lstStyle/>
            <a:p>
              <a:endParaRPr dirty="0"/>
            </a:p>
          </p:txBody>
        </p:sp>
        <p:sp>
          <p:nvSpPr>
            <p:cNvPr id="35" name="object 34"/>
            <p:cNvSpPr/>
            <p:nvPr/>
          </p:nvSpPr>
          <p:spPr>
            <a:xfrm>
              <a:off x="3957065" y="4497126"/>
              <a:ext cx="1382268" cy="1382293"/>
            </a:xfrm>
            <a:prstGeom prst="rect">
              <a:avLst/>
            </a:prstGeom>
            <a:blipFill>
              <a:blip r:embed="rId29" cstate="print"/>
              <a:stretch>
                <a:fillRect/>
              </a:stretch>
            </a:blipFill>
          </p:spPr>
          <p:txBody>
            <a:bodyPr wrap="square" lIns="0" tIns="0" rIns="0" bIns="0" rtlCol="0"/>
            <a:lstStyle/>
            <a:p>
              <a:endParaRPr dirty="0"/>
            </a:p>
          </p:txBody>
        </p:sp>
        <p:sp>
          <p:nvSpPr>
            <p:cNvPr id="36" name="object 35"/>
            <p:cNvSpPr txBox="1"/>
            <p:nvPr/>
          </p:nvSpPr>
          <p:spPr>
            <a:xfrm>
              <a:off x="4145643" y="5012195"/>
              <a:ext cx="989457" cy="725337"/>
            </a:xfrm>
            <a:prstGeom prst="rect">
              <a:avLst/>
            </a:prstGeom>
          </p:spPr>
          <p:txBody>
            <a:bodyPr vert="horz" wrap="square" lIns="0" tIns="0" rIns="0" bIns="0" rtlCol="0">
              <a:spAutoFit/>
            </a:bodyPr>
            <a:lstStyle/>
            <a:p>
              <a:pPr marL="12700" marR="5080" algn="ctr">
                <a:lnSpc>
                  <a:spcPct val="91700"/>
                </a:lnSpc>
              </a:pPr>
              <a:r>
                <a:rPr lang="hi-IN" sz="1600" b="1" dirty="0" smtClean="0"/>
                <a:t>स्वरोजगार कार्यक्रम</a:t>
              </a:r>
            </a:p>
            <a:p>
              <a:pPr marL="12700" marR="5080" algn="ctr">
                <a:lnSpc>
                  <a:spcPct val="91700"/>
                </a:lnSpc>
              </a:pPr>
              <a:r>
                <a:rPr sz="1400" b="1" spc="-5" dirty="0" smtClean="0">
                  <a:solidFill>
                    <a:schemeClr val="accent6">
                      <a:lumMod val="75000"/>
                    </a:schemeClr>
                  </a:solidFill>
                  <a:latin typeface="Arial Black" pitchFamily="34" charset="0"/>
                  <a:cs typeface="Calibri"/>
                </a:rPr>
                <a:t>(SEP)</a:t>
              </a:r>
              <a:endParaRPr sz="1400" b="1" dirty="0">
                <a:solidFill>
                  <a:schemeClr val="accent6">
                    <a:lumMod val="75000"/>
                  </a:schemeClr>
                </a:solidFill>
                <a:latin typeface="Arial Black" pitchFamily="34" charset="0"/>
                <a:cs typeface="Calibri"/>
              </a:endParaRPr>
            </a:p>
          </p:txBody>
        </p:sp>
        <p:sp>
          <p:nvSpPr>
            <p:cNvPr id="37" name="object 36"/>
            <p:cNvSpPr/>
            <p:nvPr/>
          </p:nvSpPr>
          <p:spPr>
            <a:xfrm>
              <a:off x="3648455" y="3646932"/>
              <a:ext cx="408431" cy="492251"/>
            </a:xfrm>
            <a:prstGeom prst="rect">
              <a:avLst/>
            </a:prstGeom>
            <a:blipFill>
              <a:blip r:embed="rId30" cstate="print"/>
              <a:stretch>
                <a:fillRect/>
              </a:stretch>
            </a:blipFill>
          </p:spPr>
          <p:txBody>
            <a:bodyPr wrap="square" lIns="0" tIns="0" rIns="0" bIns="0" rtlCol="0"/>
            <a:lstStyle/>
            <a:p>
              <a:endParaRPr dirty="0"/>
            </a:p>
          </p:txBody>
        </p:sp>
        <p:sp>
          <p:nvSpPr>
            <p:cNvPr id="38" name="object 37"/>
            <p:cNvSpPr/>
            <p:nvPr/>
          </p:nvSpPr>
          <p:spPr>
            <a:xfrm>
              <a:off x="3690746" y="3666997"/>
              <a:ext cx="324103" cy="407034"/>
            </a:xfrm>
            <a:prstGeom prst="rect">
              <a:avLst/>
            </a:prstGeom>
            <a:blipFill>
              <a:blip r:embed="rId31" cstate="print"/>
              <a:stretch>
                <a:fillRect/>
              </a:stretch>
            </a:blipFill>
          </p:spPr>
          <p:txBody>
            <a:bodyPr wrap="square" lIns="0" tIns="0" rIns="0" bIns="0" rtlCol="0"/>
            <a:lstStyle/>
            <a:p>
              <a:endParaRPr dirty="0"/>
            </a:p>
          </p:txBody>
        </p:sp>
        <p:sp>
          <p:nvSpPr>
            <p:cNvPr id="39" name="object 38"/>
            <p:cNvSpPr/>
            <p:nvPr/>
          </p:nvSpPr>
          <p:spPr>
            <a:xfrm>
              <a:off x="2238755" y="3646932"/>
              <a:ext cx="1467612" cy="1467612"/>
            </a:xfrm>
            <a:prstGeom prst="rect">
              <a:avLst/>
            </a:prstGeom>
            <a:blipFill>
              <a:blip r:embed="rId22" cstate="print"/>
              <a:stretch>
                <a:fillRect/>
              </a:stretch>
            </a:blipFill>
          </p:spPr>
          <p:txBody>
            <a:bodyPr wrap="square" lIns="0" tIns="0" rIns="0" bIns="0" rtlCol="0"/>
            <a:lstStyle/>
            <a:p>
              <a:endParaRPr dirty="0"/>
            </a:p>
          </p:txBody>
        </p:sp>
        <p:sp>
          <p:nvSpPr>
            <p:cNvPr id="40" name="object 39"/>
            <p:cNvSpPr/>
            <p:nvPr/>
          </p:nvSpPr>
          <p:spPr>
            <a:xfrm>
              <a:off x="2438400" y="3939540"/>
              <a:ext cx="1098803" cy="912876"/>
            </a:xfrm>
            <a:prstGeom prst="rect">
              <a:avLst/>
            </a:prstGeom>
            <a:blipFill>
              <a:blip r:embed="rId32" cstate="print"/>
              <a:stretch>
                <a:fillRect/>
              </a:stretch>
            </a:blipFill>
          </p:spPr>
          <p:txBody>
            <a:bodyPr wrap="square" lIns="0" tIns="0" rIns="0" bIns="0" rtlCol="0"/>
            <a:lstStyle/>
            <a:p>
              <a:endParaRPr dirty="0"/>
            </a:p>
          </p:txBody>
        </p:sp>
        <p:sp>
          <p:nvSpPr>
            <p:cNvPr id="41" name="object 40"/>
            <p:cNvSpPr/>
            <p:nvPr/>
          </p:nvSpPr>
          <p:spPr>
            <a:xfrm>
              <a:off x="2281427" y="3667125"/>
              <a:ext cx="1382268" cy="1382395"/>
            </a:xfrm>
            <a:prstGeom prst="rect">
              <a:avLst/>
            </a:prstGeom>
            <a:blipFill>
              <a:blip r:embed="rId33" cstate="print"/>
              <a:stretch>
                <a:fillRect/>
              </a:stretch>
            </a:blipFill>
          </p:spPr>
          <p:txBody>
            <a:bodyPr wrap="square" lIns="0" tIns="0" rIns="0" bIns="0" rtlCol="0"/>
            <a:lstStyle/>
            <a:p>
              <a:endParaRPr dirty="0"/>
            </a:p>
          </p:txBody>
        </p:sp>
        <p:sp>
          <p:nvSpPr>
            <p:cNvPr id="42" name="object 41"/>
            <p:cNvSpPr txBox="1"/>
            <p:nvPr/>
          </p:nvSpPr>
          <p:spPr>
            <a:xfrm>
              <a:off x="2454866" y="4003589"/>
              <a:ext cx="1113706" cy="928362"/>
            </a:xfrm>
            <a:prstGeom prst="rect">
              <a:avLst/>
            </a:prstGeom>
          </p:spPr>
          <p:txBody>
            <a:bodyPr vert="horz" wrap="square" lIns="0" tIns="0" rIns="0" bIns="0" rtlCol="0">
              <a:spAutoFit/>
            </a:bodyPr>
            <a:lstStyle/>
            <a:p>
              <a:pPr marL="1270" algn="ctr">
                <a:lnSpc>
                  <a:spcPts val="1260"/>
                </a:lnSpc>
              </a:pPr>
              <a:r>
                <a:rPr lang="hi-IN" sz="1600" b="1" dirty="0" smtClean="0"/>
                <a:t>शहरी पथ विक्रेताओं को सहायता</a:t>
              </a:r>
            </a:p>
            <a:p>
              <a:pPr marL="1270" algn="ctr">
                <a:lnSpc>
                  <a:spcPts val="1260"/>
                </a:lnSpc>
              </a:pPr>
              <a:r>
                <a:rPr lang="hi-IN" sz="1600" b="1" spc="-5" dirty="0" smtClean="0">
                  <a:solidFill>
                    <a:schemeClr val="accent6">
                      <a:lumMod val="75000"/>
                    </a:schemeClr>
                  </a:solidFill>
                  <a:latin typeface="Arial" pitchFamily="34" charset="0"/>
                  <a:cs typeface="Calibri"/>
                </a:rPr>
                <a:t>(SUSV)</a:t>
              </a:r>
            </a:p>
            <a:p>
              <a:pPr marL="1270" algn="ctr">
                <a:lnSpc>
                  <a:spcPts val="1260"/>
                </a:lnSpc>
              </a:pPr>
              <a:endParaRPr sz="1400" dirty="0">
                <a:cs typeface="Calibri"/>
              </a:endParaRPr>
            </a:p>
          </p:txBody>
        </p:sp>
        <p:sp>
          <p:nvSpPr>
            <p:cNvPr id="43" name="object 42"/>
            <p:cNvSpPr/>
            <p:nvPr/>
          </p:nvSpPr>
          <p:spPr>
            <a:xfrm>
              <a:off x="3648455" y="2688335"/>
              <a:ext cx="408431" cy="492251"/>
            </a:xfrm>
            <a:prstGeom prst="rect">
              <a:avLst/>
            </a:prstGeom>
            <a:blipFill>
              <a:blip r:embed="rId34" cstate="print"/>
              <a:stretch>
                <a:fillRect/>
              </a:stretch>
            </a:blipFill>
          </p:spPr>
          <p:txBody>
            <a:bodyPr wrap="square" lIns="0" tIns="0" rIns="0" bIns="0" rtlCol="0"/>
            <a:lstStyle/>
            <a:p>
              <a:endParaRPr dirty="0"/>
            </a:p>
          </p:txBody>
        </p:sp>
        <p:sp>
          <p:nvSpPr>
            <p:cNvPr id="44" name="object 43"/>
            <p:cNvSpPr/>
            <p:nvPr/>
          </p:nvSpPr>
          <p:spPr>
            <a:xfrm>
              <a:off x="3690746" y="2707767"/>
              <a:ext cx="324103" cy="407035"/>
            </a:xfrm>
            <a:prstGeom prst="rect">
              <a:avLst/>
            </a:prstGeom>
            <a:blipFill>
              <a:blip r:embed="rId35" cstate="print"/>
              <a:stretch>
                <a:fillRect/>
              </a:stretch>
            </a:blipFill>
          </p:spPr>
          <p:txBody>
            <a:bodyPr wrap="square" lIns="0" tIns="0" rIns="0" bIns="0" rtlCol="0"/>
            <a:lstStyle/>
            <a:p>
              <a:endParaRPr dirty="0"/>
            </a:p>
          </p:txBody>
        </p:sp>
        <p:sp>
          <p:nvSpPr>
            <p:cNvPr id="45" name="object 44"/>
            <p:cNvSpPr/>
            <p:nvPr/>
          </p:nvSpPr>
          <p:spPr>
            <a:xfrm>
              <a:off x="2238755" y="1712976"/>
              <a:ext cx="1467612" cy="1467612"/>
            </a:xfrm>
            <a:prstGeom prst="rect">
              <a:avLst/>
            </a:prstGeom>
            <a:blipFill>
              <a:blip r:embed="rId17" cstate="print"/>
              <a:stretch>
                <a:fillRect/>
              </a:stretch>
            </a:blipFill>
          </p:spPr>
          <p:txBody>
            <a:bodyPr wrap="square" lIns="0" tIns="0" rIns="0" bIns="0" rtlCol="0"/>
            <a:lstStyle/>
            <a:p>
              <a:endParaRPr dirty="0"/>
            </a:p>
          </p:txBody>
        </p:sp>
        <p:sp>
          <p:nvSpPr>
            <p:cNvPr id="46" name="object 45"/>
            <p:cNvSpPr/>
            <p:nvPr/>
          </p:nvSpPr>
          <p:spPr>
            <a:xfrm>
              <a:off x="2389632" y="2005583"/>
              <a:ext cx="1197864" cy="912876"/>
            </a:xfrm>
            <a:prstGeom prst="rect">
              <a:avLst/>
            </a:prstGeom>
            <a:blipFill>
              <a:blip r:embed="rId36" cstate="print"/>
              <a:stretch>
                <a:fillRect/>
              </a:stretch>
            </a:blipFill>
          </p:spPr>
          <p:txBody>
            <a:bodyPr wrap="square" lIns="0" tIns="0" rIns="0" bIns="0" rtlCol="0"/>
            <a:lstStyle/>
            <a:p>
              <a:endParaRPr dirty="0"/>
            </a:p>
          </p:txBody>
        </p:sp>
        <p:sp>
          <p:nvSpPr>
            <p:cNvPr id="47" name="object 46"/>
            <p:cNvSpPr/>
            <p:nvPr/>
          </p:nvSpPr>
          <p:spPr>
            <a:xfrm>
              <a:off x="2281427" y="1732279"/>
              <a:ext cx="1382268" cy="1382395"/>
            </a:xfrm>
            <a:prstGeom prst="rect">
              <a:avLst/>
            </a:prstGeom>
            <a:blipFill>
              <a:blip r:embed="rId37" cstate="print"/>
              <a:stretch>
                <a:fillRect/>
              </a:stretch>
            </a:blipFill>
          </p:spPr>
          <p:txBody>
            <a:bodyPr wrap="square" lIns="0" tIns="0" rIns="0" bIns="0" rtlCol="0"/>
            <a:lstStyle/>
            <a:p>
              <a:endParaRPr dirty="0"/>
            </a:p>
          </p:txBody>
        </p:sp>
        <p:sp>
          <p:nvSpPr>
            <p:cNvPr id="48" name="object 47"/>
            <p:cNvSpPr txBox="1"/>
            <p:nvPr/>
          </p:nvSpPr>
          <p:spPr>
            <a:xfrm>
              <a:off x="2358072" y="2147024"/>
              <a:ext cx="1269367" cy="742689"/>
            </a:xfrm>
            <a:prstGeom prst="rect">
              <a:avLst/>
            </a:prstGeom>
          </p:spPr>
          <p:txBody>
            <a:bodyPr vert="horz" wrap="square" lIns="0" tIns="0" rIns="0" bIns="0" rtlCol="0">
              <a:spAutoFit/>
            </a:bodyPr>
            <a:lstStyle/>
            <a:p>
              <a:pPr marL="12700" marR="5080" indent="-635" algn="ctr">
                <a:lnSpc>
                  <a:spcPts val="1320"/>
                </a:lnSpc>
              </a:pPr>
              <a:r>
                <a:rPr lang="hi-IN" sz="1600" b="1" dirty="0" smtClean="0"/>
                <a:t>शहरी गरीबों के लिए आश्रय योजना</a:t>
              </a:r>
            </a:p>
            <a:p>
              <a:pPr marL="12700" marR="5080" indent="-635" algn="ctr">
                <a:lnSpc>
                  <a:spcPts val="1320"/>
                </a:lnSpc>
              </a:pPr>
              <a:r>
                <a:rPr lang="hi-IN" sz="1600" b="1" dirty="0" smtClean="0">
                  <a:solidFill>
                    <a:schemeClr val="accent6">
                      <a:lumMod val="75000"/>
                    </a:schemeClr>
                  </a:solidFill>
                  <a:latin typeface="Futrua"/>
                  <a:cs typeface="Calibri"/>
                </a:rPr>
                <a:t>(SUH)</a:t>
              </a:r>
              <a:endParaRPr sz="1400" dirty="0">
                <a:solidFill>
                  <a:schemeClr val="accent6">
                    <a:lumMod val="75000"/>
                  </a:schemeClr>
                </a:solidFill>
                <a:latin typeface="Futrua"/>
                <a:cs typeface="Calibri"/>
              </a:endParaRPr>
            </a:p>
          </p:txBody>
        </p:sp>
      </p:grpSp>
      <p:sp>
        <p:nvSpPr>
          <p:cNvPr id="49" name="Title 1"/>
          <p:cNvSpPr txBox="1">
            <a:spLocks/>
          </p:cNvSpPr>
          <p:nvPr/>
        </p:nvSpPr>
        <p:spPr>
          <a:xfrm>
            <a:off x="0" y="0"/>
            <a:ext cx="9127191" cy="990600"/>
          </a:xfrm>
          <a:prstGeom prst="rect">
            <a:avLst/>
          </a:prstGeom>
          <a:solidFill>
            <a:srgbClr val="77923B"/>
          </a:solidFill>
        </p:spPr>
        <p:txBody>
          <a:bodyPr wrap="square" lIns="0" tIns="0" rIns="0" bIns="0" rtlCol="0">
            <a:noAutofit/>
          </a:bodyPr>
          <a:lstStyle/>
          <a:p>
            <a:pPr marL="12700">
              <a:lnSpc>
                <a:spcPts val="4190"/>
              </a:lnSpc>
            </a:pPr>
            <a:r>
              <a:rPr lang="hi-IN" sz="2800" dirty="0" smtClean="0"/>
              <a:t> </a:t>
            </a:r>
            <a:r>
              <a:rPr lang="en-US" sz="2800" dirty="0" smtClean="0"/>
              <a:t>                     </a:t>
            </a:r>
            <a:r>
              <a:rPr lang="en-US" sz="3200" b="1" dirty="0" smtClean="0">
                <a:solidFill>
                  <a:schemeClr val="tx2">
                    <a:lumMod val="75000"/>
                  </a:schemeClr>
                </a:solidFill>
                <a:latin typeface="Times New Roman" pitchFamily="18" charset="0"/>
                <a:cs typeface="Times New Roman" pitchFamily="18" charset="0"/>
              </a:rPr>
              <a:t>Major components of the plan</a:t>
            </a:r>
            <a:r>
              <a:rPr lang="hi-IN" sz="3200" b="1" dirty="0" smtClean="0">
                <a:solidFill>
                  <a:schemeClr val="tx2">
                    <a:lumMod val="75000"/>
                  </a:schemeClr>
                </a:solidFill>
                <a:latin typeface="Times New Roman" pitchFamily="18" charset="0"/>
                <a:cs typeface="Times New Roman" pitchFamily="18" charset="0"/>
              </a:rPr>
              <a:t>:</a:t>
            </a:r>
            <a:endParaRPr lang="en-US" sz="3200" b="1" dirty="0" smtClean="0">
              <a:solidFill>
                <a:schemeClr val="tx2">
                  <a:lumMod val="75000"/>
                </a:schemeClr>
              </a:solidFill>
              <a:latin typeface="Times New Roman" pitchFamily="18" charset="0"/>
              <a:cs typeface="Times New Roman" pitchFamily="18" charset="0"/>
            </a:endParaRPr>
          </a:p>
        </p:txBody>
      </p:sp>
      <p:sp>
        <p:nvSpPr>
          <p:cNvPr id="51" name="object 25"/>
          <p:cNvSpPr/>
          <p:nvPr/>
        </p:nvSpPr>
        <p:spPr>
          <a:xfrm>
            <a:off x="0" y="0"/>
            <a:ext cx="1549400" cy="990600"/>
          </a:xfrm>
          <a:prstGeom prst="rect">
            <a:avLst/>
          </a:prstGeom>
          <a:blipFill>
            <a:blip r:embed="rId38" cstate="print"/>
            <a:stretch>
              <a:fillRect/>
            </a:stretch>
          </a:blipFill>
        </p:spPr>
        <p:txBody>
          <a:bodyPr wrap="square" lIns="0" tIns="0" rIns="0" bIns="0" rtlCol="0">
            <a:noAutofit/>
          </a:bodyPr>
          <a:lstStyle/>
          <a:p>
            <a:endParaRPr/>
          </a:p>
        </p:txBody>
      </p:sp>
      <p:sp>
        <p:nvSpPr>
          <p:cNvPr id="52" name="Rectangle 51"/>
          <p:cNvSpPr/>
          <p:nvPr/>
        </p:nvSpPr>
        <p:spPr>
          <a:xfrm>
            <a:off x="152400" y="6586131"/>
            <a:ext cx="5638800" cy="271869"/>
          </a:xfrm>
          <a:prstGeom prst="rect">
            <a:avLst/>
          </a:prstGeom>
        </p:spPr>
        <p:txBody>
          <a:bodyPr wrap="square">
            <a:sp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57" name="Slide Number Placeholder 56"/>
          <p:cNvSpPr>
            <a:spLocks noGrp="1"/>
          </p:cNvSpPr>
          <p:nvPr>
            <p:ph type="sldNum" sz="quarter" idx="12"/>
          </p:nvPr>
        </p:nvSpPr>
        <p:spPr/>
        <p:txBody>
          <a:bodyPr/>
          <a:lstStyle/>
          <a:p>
            <a:fld id="{69E29E33-B620-47F9-BB04-8846C2A5AFCC}" type="slidenum">
              <a:rPr kumimoji="0" lang="en-US" smtClean="0"/>
              <a:pPr/>
              <a:t>6</a:t>
            </a:fld>
            <a:endParaRPr kumimoji="0"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5" name="object 35"/>
          <p:cNvSpPr txBox="1"/>
          <p:nvPr/>
        </p:nvSpPr>
        <p:spPr>
          <a:xfrm>
            <a:off x="1994408" y="298454"/>
            <a:ext cx="6692392" cy="533196"/>
          </a:xfrm>
          <a:prstGeom prst="rect">
            <a:avLst/>
          </a:prstGeom>
        </p:spPr>
        <p:txBody>
          <a:bodyPr wrap="square" lIns="0" tIns="26606" rIns="0" bIns="0" rtlCol="0">
            <a:noAutofit/>
          </a:bodyPr>
          <a:lstStyle/>
          <a:p>
            <a:pPr marL="12700">
              <a:lnSpc>
                <a:spcPts val="4190"/>
              </a:lnSpc>
            </a:pPr>
            <a:r>
              <a:rPr lang="en-US" sz="4000" b="1" spc="-2" dirty="0" smtClean="0">
                <a:latin typeface="Arial"/>
                <a:cs typeface="Arial"/>
              </a:rPr>
              <a:t>Technical Support at SMMU</a:t>
            </a:r>
            <a:endParaRPr sz="4000">
              <a:latin typeface="Arial"/>
              <a:cs typeface="Arial"/>
            </a:endParaRPr>
          </a:p>
        </p:txBody>
      </p:sp>
      <p:sp>
        <p:nvSpPr>
          <p:cNvPr id="40" name="Rectangle 39"/>
          <p:cNvSpPr/>
          <p:nvPr/>
        </p:nvSpPr>
        <p:spPr>
          <a:xfrm>
            <a:off x="304800" y="1447800"/>
            <a:ext cx="8382000" cy="4955203"/>
          </a:xfrm>
          <a:prstGeom prst="rect">
            <a:avLst/>
          </a:prstGeom>
        </p:spPr>
        <p:txBody>
          <a:bodyPr wrap="square">
            <a:spAutoFit/>
          </a:bodyPr>
          <a:lstStyle/>
          <a:p>
            <a:pPr marL="342900" indent="-342900">
              <a:buAutoNum type="arabicPeriod"/>
            </a:pPr>
            <a:r>
              <a:rPr lang="en-US" sz="2000" dirty="0" smtClean="0">
                <a:latin typeface="Times New Roman" pitchFamily="18" charset="0"/>
                <a:cs typeface="Times New Roman" pitchFamily="18" charset="0"/>
              </a:rPr>
              <a:t>State Mission Manager (Social Mobilisation &amp; Institutional Development) (SM &amp; ID)</a:t>
            </a:r>
          </a:p>
          <a:p>
            <a:pPr marL="342900" indent="-342900"/>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2.  State Mission Manager (Shelters and Social Infrastructure ) (S&amp;SI)</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3.  State Mission Manager (Skills &amp; Livelihoods) (S &amp; L)</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4. State Mission Manager (Financial Inclusion &amp; Micro Enterprises)                                       (FI &amp; ME)</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5. State Mission Manager (MIS &amp; ME)</a:t>
            </a:r>
          </a:p>
          <a:p>
            <a:endParaRPr lang="en-US" sz="2000" dirty="0" smtClean="0">
              <a:latin typeface="Times New Roman" pitchFamily="18" charset="0"/>
              <a:cs typeface="Times New Roman" pitchFamily="18" charset="0"/>
            </a:endParaRPr>
          </a:p>
          <a:p>
            <a:r>
              <a:rPr lang="en-US" sz="2000" dirty="0" smtClean="0">
                <a:latin typeface="Times New Roman" pitchFamily="18" charset="0"/>
                <a:cs typeface="Times New Roman" pitchFamily="18" charset="0"/>
              </a:rPr>
              <a:t>6. State Mission Manager (HR &amp; Capacity Building &amp; Training)                        (HR &amp; CB&amp;T</a:t>
            </a:r>
            <a:r>
              <a:rPr lang="en-US" dirty="0" smtClean="0">
                <a:latin typeface="Times New Roman" pitchFamily="18" charset="0"/>
                <a:cs typeface="Times New Roman" pitchFamily="18" charset="0"/>
              </a:rPr>
              <a:t>)</a:t>
            </a:r>
          </a:p>
          <a:p>
            <a:endParaRPr lang="en-US" dirty="0" smtClean="0"/>
          </a:p>
          <a:p>
            <a:endParaRPr lang="en-US" dirty="0"/>
          </a:p>
        </p:txBody>
      </p:sp>
      <p:sp>
        <p:nvSpPr>
          <p:cNvPr id="42" name="object 3"/>
          <p:cNvSpPr txBox="1"/>
          <p:nvPr/>
        </p:nvSpPr>
        <p:spPr>
          <a:xfrm>
            <a:off x="535940" y="6461722"/>
            <a:ext cx="5636260" cy="167678"/>
          </a:xfrm>
          <a:prstGeom prst="rect">
            <a:avLst/>
          </a:prstGeom>
        </p:spPr>
        <p:txBody>
          <a:bodyPr wrap="square" lIns="0" tIns="8667" rIns="0" bIns="0" rtlCol="0">
            <a:no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46" name="Slide Number Placeholder 45"/>
          <p:cNvSpPr>
            <a:spLocks noGrp="1"/>
          </p:cNvSpPr>
          <p:nvPr>
            <p:ph type="sldNum" sz="quarter" idx="12"/>
          </p:nvPr>
        </p:nvSpPr>
        <p:spPr/>
        <p:txBody>
          <a:bodyPr/>
          <a:lstStyle/>
          <a:p>
            <a:fld id="{69E29E33-B620-47F9-BB04-8846C2A5AFCC}" type="slidenum">
              <a:rPr kumimoji="0" lang="en-US" smtClean="0"/>
              <a:pPr/>
              <a:t>7</a:t>
            </a:fld>
            <a:endParaRPr kumimoji="0" lang="en-US"/>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2"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3" cstate="print"/>
            <a:stretch>
              <a:fillRect/>
            </a:stretch>
          </a:blipFill>
        </p:spPr>
        <p:txBody>
          <a:bodyPr wrap="square" lIns="0" tIns="0" rIns="0" bIns="0" rtlCol="0">
            <a:noAutofit/>
          </a:bodyPr>
          <a:lstStyle/>
          <a:p>
            <a:endParaRPr/>
          </a:p>
        </p:txBody>
      </p:sp>
      <p:sp>
        <p:nvSpPr>
          <p:cNvPr id="35" name="object 35"/>
          <p:cNvSpPr txBox="1"/>
          <p:nvPr/>
        </p:nvSpPr>
        <p:spPr>
          <a:xfrm>
            <a:off x="1600200" y="298454"/>
            <a:ext cx="7086600" cy="533196"/>
          </a:xfrm>
          <a:prstGeom prst="rect">
            <a:avLst/>
          </a:prstGeom>
        </p:spPr>
        <p:txBody>
          <a:bodyPr wrap="square" lIns="0" tIns="26606" rIns="0" bIns="0" rtlCol="0">
            <a:noAutofit/>
          </a:bodyPr>
          <a:lstStyle/>
          <a:p>
            <a:pPr marL="12700">
              <a:lnSpc>
                <a:spcPts val="4190"/>
              </a:lnSpc>
            </a:pPr>
            <a:r>
              <a:rPr lang="en-US" sz="4000" b="1" spc="-2" dirty="0" smtClean="0">
                <a:latin typeface="Arial"/>
                <a:cs typeface="Arial"/>
              </a:rPr>
              <a:t>Technical Support at CMMU</a:t>
            </a:r>
            <a:endParaRPr sz="4000">
              <a:latin typeface="Arial"/>
              <a:cs typeface="Arial"/>
            </a:endParaRPr>
          </a:p>
        </p:txBody>
      </p:sp>
      <p:sp>
        <p:nvSpPr>
          <p:cNvPr id="3" name="object 3"/>
          <p:cNvSpPr txBox="1"/>
          <p:nvPr/>
        </p:nvSpPr>
        <p:spPr>
          <a:xfrm>
            <a:off x="535940" y="6461723"/>
            <a:ext cx="5331460" cy="167678"/>
          </a:xfrm>
          <a:prstGeom prst="rect">
            <a:avLst/>
          </a:prstGeom>
        </p:spPr>
        <p:txBody>
          <a:bodyPr wrap="square" lIns="0" tIns="8667" rIns="0" bIns="0" rtlCol="0">
            <a:noAutofit/>
          </a:bodyPr>
          <a:lstStyle/>
          <a:p>
            <a:pPr marL="12700">
              <a:lnSpc>
                <a:spcPts val="1365"/>
              </a:lnSpc>
            </a:pPr>
            <a:r>
              <a:rPr lang="en-US" sz="1400" spc="1" dirty="0" smtClean="0">
                <a:solidFill>
                  <a:srgbClr val="77923B"/>
                </a:solidFill>
                <a:latin typeface="Arial"/>
                <a:cs typeface="Arial"/>
              </a:rPr>
              <a:t>State Urban Livelihoods Mission | 24</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,25</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&amp; 26</a:t>
            </a:r>
            <a:r>
              <a:rPr lang="en-US" sz="1400" spc="1" baseline="30000" dirty="0" smtClean="0">
                <a:solidFill>
                  <a:srgbClr val="77923B"/>
                </a:solidFill>
                <a:latin typeface="Arial"/>
                <a:cs typeface="Arial"/>
              </a:rPr>
              <a:t>th</a:t>
            </a:r>
            <a:r>
              <a:rPr lang="en-US" sz="1400" spc="1" dirty="0" smtClean="0">
                <a:solidFill>
                  <a:srgbClr val="77923B"/>
                </a:solidFill>
                <a:latin typeface="Arial"/>
                <a:cs typeface="Arial"/>
              </a:rPr>
              <a:t> April 2019</a:t>
            </a:r>
            <a:endParaRPr lang="en-US" sz="1400" dirty="0">
              <a:latin typeface="Arial"/>
              <a:cs typeface="Arial"/>
            </a:endParaRPr>
          </a:p>
        </p:txBody>
      </p:sp>
      <p:sp>
        <p:nvSpPr>
          <p:cNvPr id="40" name="Rectangle 39"/>
          <p:cNvSpPr/>
          <p:nvPr/>
        </p:nvSpPr>
        <p:spPr>
          <a:xfrm>
            <a:off x="304800" y="1447800"/>
            <a:ext cx="7772400" cy="646331"/>
          </a:xfrm>
          <a:prstGeom prst="rect">
            <a:avLst/>
          </a:prstGeom>
        </p:spPr>
        <p:txBody>
          <a:bodyPr wrap="square">
            <a:spAutoFit/>
          </a:bodyPr>
          <a:lstStyle/>
          <a:p>
            <a:endParaRPr lang="en-US" dirty="0" smtClean="0"/>
          </a:p>
          <a:p>
            <a:endParaRPr lang="en-US" dirty="0"/>
          </a:p>
        </p:txBody>
      </p:sp>
      <p:graphicFrame>
        <p:nvGraphicFramePr>
          <p:cNvPr id="11" name="Table 10"/>
          <p:cNvGraphicFramePr>
            <a:graphicFrameLocks noGrp="1"/>
          </p:cNvGraphicFramePr>
          <p:nvPr/>
        </p:nvGraphicFramePr>
        <p:xfrm>
          <a:off x="533400" y="1397000"/>
          <a:ext cx="8001000" cy="4546599"/>
        </p:xfrm>
        <a:graphic>
          <a:graphicData uri="http://schemas.openxmlformats.org/drawingml/2006/table">
            <a:tbl>
              <a:tblPr firstRow="1" bandRow="1">
                <a:tableStyleId>{5C22544A-7EE6-4342-B048-85BDC9FD1C3A}</a:tableStyleId>
              </a:tblPr>
              <a:tblGrid>
                <a:gridCol w="762000"/>
                <a:gridCol w="2362200"/>
                <a:gridCol w="2500265"/>
                <a:gridCol w="2376535"/>
              </a:tblGrid>
              <a:tr h="815854">
                <a:tc>
                  <a:txBody>
                    <a:bodyPr/>
                    <a:lstStyle/>
                    <a:p>
                      <a:r>
                        <a:rPr lang="en-US" dirty="0" smtClean="0">
                          <a:latin typeface="Times New Roman" pitchFamily="18" charset="0"/>
                          <a:cs typeface="Times New Roman" pitchFamily="18" charset="0"/>
                        </a:rPr>
                        <a:t>Sl.No</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Large cities (&gt; 5 Lakh population)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Medium cities (&gt; 3 &amp; &lt; 5 Lakh population)</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DHQ towns (&gt;1 &amp; &lt; 3 Lakh population)</a:t>
                      </a:r>
                      <a:endParaRPr lang="en-US" dirty="0">
                        <a:latin typeface="Times New Roman" pitchFamily="18" charset="0"/>
                        <a:cs typeface="Times New Roman" pitchFamily="18" charset="0"/>
                      </a:endParaRPr>
                    </a:p>
                  </a:txBody>
                  <a:tcPr/>
                </a:tc>
              </a:tr>
              <a:tr h="1012784">
                <a:tc>
                  <a:txBody>
                    <a:bodyPr/>
                    <a:lstStyle/>
                    <a:p>
                      <a:r>
                        <a:rPr lang="en-US" dirty="0" smtClean="0">
                          <a:latin typeface="Times New Roman" pitchFamily="18" charset="0"/>
                          <a:cs typeface="Times New Roman" pitchFamily="18" charset="0"/>
                        </a:rPr>
                        <a:t>1</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(Social Development &amp; Infrastructure) (SD&amp;I)</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(Social Development &amp; Infrastructure) (SD&amp;I)</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(Social Development &amp; Infrastructure) (SD&amp;I)</a:t>
                      </a:r>
                      <a:endParaRPr lang="en-US" dirty="0">
                        <a:latin typeface="Times New Roman" pitchFamily="18" charset="0"/>
                        <a:cs typeface="Times New Roman" pitchFamily="18" charset="0"/>
                      </a:endParaRPr>
                    </a:p>
                  </a:txBody>
                  <a:tcPr/>
                </a:tc>
              </a:tr>
              <a:tr h="1012784">
                <a:tc>
                  <a:txBody>
                    <a:bodyPr/>
                    <a:lstStyle/>
                    <a:p>
                      <a:r>
                        <a:rPr lang="en-US" dirty="0" smtClean="0">
                          <a:latin typeface="Times New Roman" pitchFamily="18" charset="0"/>
                          <a:cs typeface="Times New Roman" pitchFamily="18" charset="0"/>
                        </a:rPr>
                        <a:t>2</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(Skills &amp; Livelihoods) (S&amp;L)</a:t>
                      </a:r>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Manager (Skills &amp; Livelihoods) (S&amp;L)</a:t>
                      </a:r>
                    </a:p>
                    <a:p>
                      <a:endParaRPr lang="en-US" dirty="0">
                        <a:latin typeface="Times New Roman" pitchFamily="18" charset="0"/>
                        <a:cs typeface="Times New Roman" pitchFamily="18"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latin typeface="Times New Roman" pitchFamily="18" charset="0"/>
                          <a:cs typeface="Times New Roman" pitchFamily="18" charset="0"/>
                        </a:rPr>
                        <a:t>Manager (Skills &amp; Livelihoods) (S&amp;L)</a:t>
                      </a:r>
                      <a:endParaRPr lang="en-US" dirty="0">
                        <a:latin typeface="Times New Roman" pitchFamily="18" charset="0"/>
                        <a:cs typeface="Times New Roman" pitchFamily="18" charset="0"/>
                      </a:endParaRPr>
                    </a:p>
                  </a:txBody>
                  <a:tcPr/>
                </a:tc>
              </a:tr>
              <a:tr h="1012784">
                <a:tc>
                  <a:txBody>
                    <a:bodyPr/>
                    <a:lstStyle/>
                    <a:p>
                      <a:r>
                        <a:rPr lang="en-US" dirty="0" smtClean="0">
                          <a:latin typeface="Times New Roman" pitchFamily="18" charset="0"/>
                          <a:cs typeface="Times New Roman" pitchFamily="18" charset="0"/>
                        </a:rPr>
                        <a:t>3</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(Financial Inclusion &amp; Micro Enterprises) (FI &amp; ME)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(Financial Inclusion &amp; Micro Enterprises) (FI &amp; ME)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r h="692393">
                <a:tc>
                  <a:txBody>
                    <a:bodyPr/>
                    <a:lstStyle/>
                    <a:p>
                      <a:r>
                        <a:rPr lang="en-US" dirty="0" smtClean="0">
                          <a:latin typeface="Times New Roman" pitchFamily="18" charset="0"/>
                          <a:cs typeface="Times New Roman" pitchFamily="18" charset="0"/>
                        </a:rPr>
                        <a:t>4</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Manager (MIS &amp; ME)</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c>
                  <a:txBody>
                    <a:bodyPr/>
                    <a:lstStyle/>
                    <a:p>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a:txBody>
                  <a:tcPr/>
                </a:tc>
              </a:tr>
            </a:tbl>
          </a:graphicData>
        </a:graphic>
      </p:graphicFrame>
      <p:sp>
        <p:nvSpPr>
          <p:cNvPr id="15" name="Slide Number Placeholder 14"/>
          <p:cNvSpPr>
            <a:spLocks noGrp="1"/>
          </p:cNvSpPr>
          <p:nvPr>
            <p:ph type="sldNum" sz="quarter" idx="12"/>
          </p:nvPr>
        </p:nvSpPr>
        <p:spPr/>
        <p:txBody>
          <a:bodyPr/>
          <a:lstStyle/>
          <a:p>
            <a:fld id="{69E29E33-B620-47F9-BB04-8846C2A5AFCC}" type="slidenum">
              <a:rPr kumimoji="0" lang="en-US" smtClean="0"/>
              <a:pPr/>
              <a:t>8</a:t>
            </a:fld>
            <a:endParaRPr kumimoji="0" lang="en-US"/>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6" name="object 36"/>
          <p:cNvSpPr/>
          <p:nvPr/>
        </p:nvSpPr>
        <p:spPr>
          <a:xfrm>
            <a:off x="0" y="0"/>
            <a:ext cx="9144000" cy="1132332"/>
          </a:xfrm>
          <a:prstGeom prst="rect">
            <a:avLst/>
          </a:prstGeom>
          <a:blipFill>
            <a:blip r:embed="rId3" cstate="print"/>
            <a:stretch>
              <a:fillRect/>
            </a:stretch>
          </a:blipFill>
        </p:spPr>
        <p:txBody>
          <a:bodyPr wrap="square" lIns="0" tIns="0" rIns="0" bIns="0" rtlCol="0">
            <a:noAutofit/>
          </a:bodyPr>
          <a:lstStyle/>
          <a:p>
            <a:endParaRPr/>
          </a:p>
        </p:txBody>
      </p:sp>
      <p:sp>
        <p:nvSpPr>
          <p:cNvPr id="37" name="object 37"/>
          <p:cNvSpPr/>
          <p:nvPr/>
        </p:nvSpPr>
        <p:spPr>
          <a:xfrm>
            <a:off x="0" y="0"/>
            <a:ext cx="9144000" cy="1066800"/>
          </a:xfrm>
          <a:custGeom>
            <a:avLst/>
            <a:gdLst/>
            <a:ahLst/>
            <a:cxnLst/>
            <a:rect l="l" t="t" r="r" b="b"/>
            <a:pathLst>
              <a:path w="9144000" h="1066800">
                <a:moveTo>
                  <a:pt x="0" y="1066800"/>
                </a:moveTo>
                <a:lnTo>
                  <a:pt x="9144000" y="1066800"/>
                </a:lnTo>
                <a:lnTo>
                  <a:pt x="9144000" y="0"/>
                </a:lnTo>
                <a:lnTo>
                  <a:pt x="0" y="0"/>
                </a:lnTo>
                <a:lnTo>
                  <a:pt x="0" y="1066800"/>
                </a:lnTo>
                <a:close/>
              </a:path>
            </a:pathLst>
          </a:custGeom>
          <a:solidFill>
            <a:srgbClr val="77923B"/>
          </a:solidFill>
        </p:spPr>
        <p:txBody>
          <a:bodyPr wrap="square" lIns="0" tIns="0" rIns="0" bIns="0" rtlCol="0">
            <a:noAutofit/>
          </a:bodyPr>
          <a:lstStyle/>
          <a:p>
            <a:endParaRPr/>
          </a:p>
        </p:txBody>
      </p:sp>
      <p:sp>
        <p:nvSpPr>
          <p:cNvPr id="38" name="object 38"/>
          <p:cNvSpPr/>
          <p:nvPr/>
        </p:nvSpPr>
        <p:spPr>
          <a:xfrm>
            <a:off x="0" y="0"/>
            <a:ext cx="1549400" cy="1066800"/>
          </a:xfrm>
          <a:prstGeom prst="rect">
            <a:avLst/>
          </a:prstGeom>
          <a:blipFill>
            <a:blip r:embed="rId4" cstate="print"/>
            <a:stretch>
              <a:fillRect/>
            </a:stretch>
          </a:blipFill>
        </p:spPr>
        <p:txBody>
          <a:bodyPr wrap="square" lIns="0" tIns="0" rIns="0" bIns="0" rtlCol="0">
            <a:noAutofit/>
          </a:bodyPr>
          <a:lstStyle/>
          <a:p>
            <a:endParaRPr/>
          </a:p>
        </p:txBody>
      </p:sp>
      <p:sp>
        <p:nvSpPr>
          <p:cNvPr id="3" name="object 3"/>
          <p:cNvSpPr txBox="1"/>
          <p:nvPr/>
        </p:nvSpPr>
        <p:spPr>
          <a:xfrm>
            <a:off x="535940" y="6400800"/>
            <a:ext cx="4645660" cy="243689"/>
          </a:xfrm>
          <a:prstGeom prst="rect">
            <a:avLst/>
          </a:prstGeom>
        </p:spPr>
        <p:txBody>
          <a:bodyPr wrap="square" lIns="0" tIns="8667" rIns="0" bIns="0" rtlCol="0">
            <a:noAutofit/>
          </a:bodyPr>
          <a:lstStyle/>
          <a:p>
            <a:pPr marL="12700">
              <a:lnSpc>
                <a:spcPts val="1365"/>
              </a:lnSpc>
            </a:pPr>
            <a:r>
              <a:rPr lang="en-US" sz="1200" spc="1" dirty="0" smtClean="0">
                <a:solidFill>
                  <a:srgbClr val="77923B"/>
                </a:solidFill>
                <a:latin typeface="Arial"/>
                <a:cs typeface="Arial"/>
              </a:rPr>
              <a:t>State Urban Livelihoods Mission | 24</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,25</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&amp; 26</a:t>
            </a:r>
            <a:r>
              <a:rPr lang="en-US" sz="1200" spc="1" baseline="30000" dirty="0" smtClean="0">
                <a:solidFill>
                  <a:srgbClr val="77923B"/>
                </a:solidFill>
                <a:latin typeface="Arial"/>
                <a:cs typeface="Arial"/>
              </a:rPr>
              <a:t>th</a:t>
            </a:r>
            <a:r>
              <a:rPr lang="en-US" sz="1200" spc="1" dirty="0" smtClean="0">
                <a:solidFill>
                  <a:srgbClr val="77923B"/>
                </a:solidFill>
                <a:latin typeface="Arial"/>
                <a:cs typeface="Arial"/>
              </a:rPr>
              <a:t> April 2019</a:t>
            </a:r>
            <a:endParaRPr lang="en-US" sz="1200" dirty="0">
              <a:latin typeface="Arial"/>
              <a:cs typeface="Arial"/>
            </a:endParaRPr>
          </a:p>
        </p:txBody>
      </p:sp>
      <p:sp>
        <p:nvSpPr>
          <p:cNvPr id="8" name="Title 7"/>
          <p:cNvSpPr>
            <a:spLocks noGrp="1"/>
          </p:cNvSpPr>
          <p:nvPr>
            <p:ph type="title"/>
          </p:nvPr>
        </p:nvSpPr>
        <p:spPr>
          <a:xfrm>
            <a:off x="1371600" y="274638"/>
            <a:ext cx="7315200" cy="715962"/>
          </a:xfrm>
        </p:spPr>
        <p:txBody>
          <a:bodyPr>
            <a:normAutofit fontScale="90000"/>
          </a:bodyPr>
          <a:lstStyle/>
          <a:p>
            <a:r>
              <a:rPr lang="en-IN" sz="3100" b="1" dirty="0" smtClean="0">
                <a:latin typeface="Times New Roman" pitchFamily="18" charset="0"/>
                <a:cs typeface="Times New Roman" pitchFamily="18" charset="0"/>
              </a:rPr>
              <a:t>Human Resource Policy</a:t>
            </a:r>
            <a:r>
              <a:rPr lang="en-US" sz="3200" dirty="0" smtClean="0"/>
              <a:t/>
            </a:r>
            <a:br>
              <a:rPr lang="en-US" sz="3200" dirty="0" smtClean="0"/>
            </a:br>
            <a:r>
              <a:rPr lang="en-US" sz="3100" b="1" dirty="0" smtClean="0">
                <a:latin typeface="Times New Roman" pitchFamily="18" charset="0"/>
                <a:cs typeface="Times New Roman" pitchFamily="18" charset="0"/>
              </a:rPr>
              <a:t> </a:t>
            </a:r>
            <a:endParaRPr lang="en-US" sz="3100" b="1" dirty="0">
              <a:latin typeface="Times New Roman" pitchFamily="18" charset="0"/>
              <a:cs typeface="Times New Roman" pitchFamily="18" charset="0"/>
            </a:endParaRPr>
          </a:p>
        </p:txBody>
      </p:sp>
      <p:sp>
        <p:nvSpPr>
          <p:cNvPr id="9" name="Content Placeholder 8"/>
          <p:cNvSpPr>
            <a:spLocks noGrp="1"/>
          </p:cNvSpPr>
          <p:nvPr>
            <p:ph idx="1"/>
          </p:nvPr>
        </p:nvSpPr>
        <p:spPr>
          <a:xfrm>
            <a:off x="304800" y="1600200"/>
            <a:ext cx="8382000" cy="4724400"/>
          </a:xfrm>
        </p:spPr>
        <p:txBody>
          <a:bodyPr>
            <a:noAutofit/>
          </a:bodyPr>
          <a:lstStyle/>
          <a:p>
            <a:pPr marL="514350" indent="-514350">
              <a:buFont typeface="Wingdings" pitchFamily="2" charset="2"/>
              <a:buChar char="Ø"/>
            </a:pPr>
            <a:r>
              <a:rPr lang="en-US" sz="2000" b="1" dirty="0" smtClean="0">
                <a:latin typeface="Times New Roman" pitchFamily="18" charset="0"/>
                <a:cs typeface="Times New Roman" pitchFamily="18" charset="0"/>
              </a:rPr>
              <a:t>The HRD manual lays the policy as well as related rules for the following:</a:t>
            </a:r>
          </a:p>
          <a:p>
            <a:pPr marL="514350" indent="-514350">
              <a:buNone/>
            </a:pPr>
            <a:endParaRPr lang="en-US" sz="100" b="1" dirty="0" smtClean="0">
              <a:latin typeface="Times New Roman" pitchFamily="18" charset="0"/>
              <a:cs typeface="Times New Roman" pitchFamily="18" charset="0"/>
            </a:endParaRPr>
          </a:p>
          <a:p>
            <a:pPr marL="514350" indent="-514350">
              <a:buFont typeface="Wingdings" pitchFamily="2" charset="2"/>
              <a:buChar char="v"/>
            </a:pPr>
            <a:r>
              <a:rPr lang="en-US" sz="1800" b="1" u="sng" dirty="0" smtClean="0">
                <a:latin typeface="Times New Roman" pitchFamily="18" charset="0"/>
                <a:cs typeface="Times New Roman" pitchFamily="18" charset="0"/>
              </a:rPr>
              <a:t>Staff Contract Policy </a:t>
            </a:r>
            <a:r>
              <a:rPr lang="en-US" sz="2000" b="1" dirty="0" smtClean="0">
                <a:latin typeface="Times New Roman" pitchFamily="18" charset="0"/>
                <a:cs typeface="Times New Roman" pitchFamily="18" charset="0"/>
              </a:rPr>
              <a:t>:</a:t>
            </a:r>
          </a:p>
          <a:p>
            <a:pPr marL="514350" indent="-514350">
              <a:buNone/>
            </a:pPr>
            <a:r>
              <a:rPr lang="en-US" sz="2000" b="1" dirty="0" smtClean="0">
                <a:latin typeface="Times New Roman" pitchFamily="18" charset="0"/>
                <a:cs typeface="Times New Roman" pitchFamily="18" charset="0"/>
              </a:rPr>
              <a:t>	</a:t>
            </a:r>
            <a:r>
              <a:rPr lang="en-US" sz="2000" dirty="0" smtClean="0">
                <a:latin typeface="Times New Roman" pitchFamily="18" charset="0"/>
                <a:cs typeface="Times New Roman" pitchFamily="18" charset="0"/>
              </a:rPr>
              <a:t>The purpose of this policy is to prescribe the terms and conditions under which contracts of employment should be administered. It is not intended to be used as an alternative to the recruitment and selection procedures of the Public Service Commission as they relate to the merit principle or the classification and creation of positions procedures covered by Treasury Board personnel administration procedures. While many of the provisions may equally pertain to contracts involving principal and agent relationships (e.g. the engaging of consulting firms), the policy is intended to cover employer/employee relationships only.</a:t>
            </a:r>
          </a:p>
          <a:p>
            <a:pPr marL="514350" indent="-514350">
              <a:buNone/>
            </a:pPr>
            <a:endParaRPr lang="en-US" sz="1400" b="1" dirty="0">
              <a:latin typeface="Times New Roman" pitchFamily="18" charset="0"/>
              <a:cs typeface="Times New Roman" pitchFamily="18" charset="0"/>
            </a:endParaRPr>
          </a:p>
        </p:txBody>
      </p:sp>
      <p:sp>
        <p:nvSpPr>
          <p:cNvPr id="13" name="Slide Number Placeholder 12"/>
          <p:cNvSpPr>
            <a:spLocks noGrp="1"/>
          </p:cNvSpPr>
          <p:nvPr>
            <p:ph type="sldNum" sz="quarter" idx="12"/>
          </p:nvPr>
        </p:nvSpPr>
        <p:spPr/>
        <p:txBody>
          <a:bodyPr/>
          <a:lstStyle/>
          <a:p>
            <a:fld id="{69E29E33-B620-47F9-BB04-8846C2A5AFCC}" type="slidenum">
              <a:rPr kumimoji="0" lang="en-US" smtClean="0"/>
              <a:pPr/>
              <a:t>9</a:t>
            </a:fld>
            <a:endParaRPr kumimoji="0" lang="en-US"/>
          </a:p>
        </p:txBody>
      </p:sp>
    </p:spTree>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1889</TotalTime>
  <Words>3096</Words>
  <Application>Microsoft Office PowerPoint</Application>
  <PresentationFormat>On-screen Show (4:3)</PresentationFormat>
  <Paragraphs>525</Paragraphs>
  <Slides>45</Slides>
  <Notes>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45</vt:i4>
      </vt:variant>
    </vt:vector>
  </HeadingPairs>
  <TitlesOfParts>
    <vt:vector size="47" baseType="lpstr">
      <vt:lpstr>Office Theme</vt:lpstr>
      <vt:lpstr>Document</vt:lpstr>
      <vt:lpstr>Slide 1</vt:lpstr>
      <vt:lpstr>Slide 2</vt:lpstr>
      <vt:lpstr>Slide 3</vt:lpstr>
      <vt:lpstr>Slide 4</vt:lpstr>
      <vt:lpstr>Slide 5</vt:lpstr>
      <vt:lpstr>Slide 6</vt:lpstr>
      <vt:lpstr>Slide 7</vt:lpstr>
      <vt:lpstr>Slide 8</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Human Resource Policy  </vt:lpstr>
      <vt:lpstr>Leave Policy  </vt:lpstr>
      <vt:lpstr>Travel Policy  </vt:lpstr>
      <vt:lpstr>Travel Policy  </vt:lpstr>
      <vt:lpstr>Travel Policy  </vt:lpstr>
      <vt:lpstr>Travel Claim Format</vt:lpstr>
      <vt:lpstr>IEC – Information Education &amp; Communication</vt:lpstr>
      <vt:lpstr>IEC Structure at DAY- NULM</vt:lpstr>
      <vt:lpstr>Slide 31</vt:lpstr>
      <vt:lpstr>Slide 32</vt:lpstr>
      <vt:lpstr>Slide 33</vt:lpstr>
      <vt:lpstr>Slide 34</vt:lpstr>
      <vt:lpstr>Social Mobilisation &amp; Institutional Development(SM&amp;ID)</vt:lpstr>
      <vt:lpstr>(Skills &amp; Livelihoods) (S&amp;L)</vt:lpstr>
      <vt:lpstr>(Financial Inclusion &amp; Micro Enterprises) (FI&amp;ME)</vt:lpstr>
      <vt:lpstr>(MIS &amp; ME)</vt:lpstr>
      <vt:lpstr>Community Organisers(COs)</vt:lpstr>
      <vt:lpstr>Slide 40</vt:lpstr>
      <vt:lpstr>Slide 41</vt:lpstr>
      <vt:lpstr>Slide 42</vt:lpstr>
      <vt:lpstr>Slide 43</vt:lpstr>
      <vt:lpstr>Slide 44</vt:lpstr>
      <vt:lpstr>Slide 45</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Dell</cp:lastModifiedBy>
  <cp:revision>169</cp:revision>
  <dcterms:modified xsi:type="dcterms:W3CDTF">2019-08-30T05:06:03Z</dcterms:modified>
</cp:coreProperties>
</file>