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302" r:id="rId3"/>
    <p:sldId id="303" r:id="rId4"/>
    <p:sldId id="304" r:id="rId5"/>
    <p:sldId id="305" r:id="rId6"/>
    <p:sldId id="306" r:id="rId7"/>
    <p:sldId id="307" r:id="rId8"/>
    <p:sldId id="308" r:id="rId9"/>
    <p:sldId id="309" r:id="rId10"/>
    <p:sldId id="313" r:id="rId11"/>
    <p:sldId id="314" r:id="rId12"/>
    <p:sldId id="31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3" autoAdjust="0"/>
    <p:restoredTop sz="94660"/>
  </p:normalViewPr>
  <p:slideViewPr>
    <p:cSldViewPr snapToGrid="0">
      <p:cViewPr>
        <p:scale>
          <a:sx n="80" d="100"/>
          <a:sy n="80" d="100"/>
        </p:scale>
        <p:origin x="-120" y="-7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15-Dec-18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344826215"/>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15-Dec-18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510402636"/>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15-Dec-18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273434402"/>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15-Dec-18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070074367"/>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15-Dec-18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435935884"/>
      </p:ext>
    </p:extLst>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15-Dec-18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572808418"/>
      </p:ext>
    </p:extLst>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15-Dec-18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299324181"/>
      </p:ext>
    </p:extLst>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15-Dec-18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591088450"/>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15-Dec-18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16227757"/>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15-Dec-18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700271807"/>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15-Dec-18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897993130"/>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15-Dec-18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533971315"/>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15-Dec-18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37421992"/>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15-Dec-18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729650772"/>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15-Dec-18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71588168"/>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15-Dec-18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71358021"/>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15-Dec-18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39694061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ransition>
    <p:wedge/>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1497" y="2011680"/>
            <a:ext cx="9323115" cy="2207623"/>
          </a:xfrm>
        </p:spPr>
        <p:txBody>
          <a:bodyPr>
            <a:noAutofit/>
          </a:bodyPr>
          <a:lstStyle/>
          <a:p>
            <a:r>
              <a:rPr lang="hi-IN" sz="4500" dirty="0" smtClean="0">
                <a:solidFill>
                  <a:srgbClr val="0070C0"/>
                </a:solidFill>
                <a:effectLst>
                  <a:outerShdw blurRad="38100" dist="38100" dir="2700000" algn="tl">
                    <a:srgbClr val="000000">
                      <a:alpha val="43137"/>
                    </a:srgbClr>
                  </a:outerShdw>
                </a:effectLst>
                <a:latin typeface="Utsaah" pitchFamily="34" charset="0"/>
                <a:cs typeface="Utsaah" pitchFamily="34" charset="0"/>
              </a:rPr>
              <a:t>प्रधानमंत्री जनधन योजना ,प्रधानमंत्री सुरक्षा बीमा योजना एवं प्रधानमंत्री जीवन ज्योति बीमा योजना संबन्धित  जानकारी </a:t>
            </a:r>
            <a:endParaRPr lang="en-IN" sz="4500" dirty="0">
              <a:solidFill>
                <a:srgbClr val="0070C0"/>
              </a:solidFill>
              <a:effectLst>
                <a:outerShdw blurRad="38100" dist="38100" dir="2700000" algn="tl">
                  <a:srgbClr val="000000">
                    <a:alpha val="43137"/>
                  </a:srgbClr>
                </a:outerShdw>
              </a:effectLst>
              <a:latin typeface="Utsaah" pitchFamily="34" charset="0"/>
              <a:cs typeface="Utsaah" pitchFamily="34" charset="0"/>
            </a:endParaRPr>
          </a:p>
        </p:txBody>
      </p:sp>
      <p:sp>
        <p:nvSpPr>
          <p:cNvPr id="3" name="Subtitle 2"/>
          <p:cNvSpPr>
            <a:spLocks noGrp="1"/>
          </p:cNvSpPr>
          <p:nvPr>
            <p:ph type="subTitle" idx="1"/>
          </p:nvPr>
        </p:nvSpPr>
        <p:spPr>
          <a:xfrm>
            <a:off x="2589213" y="5094513"/>
            <a:ext cx="8915399" cy="1071155"/>
          </a:xfrm>
        </p:spPr>
        <p:txBody>
          <a:bodyPr/>
          <a:lstStyle/>
          <a:p>
            <a:r>
              <a:rPr lang="en-US" b="1" dirty="0" smtClean="0"/>
              <a:t>.</a:t>
            </a:r>
            <a:endParaRPr lang="en-US" b="1" smtClean="0"/>
          </a:p>
          <a:p>
            <a:endParaRPr lang="en-IN" b="1" dirty="0" smtClean="0"/>
          </a:p>
        </p:txBody>
      </p:sp>
      <p:sp>
        <p:nvSpPr>
          <p:cNvPr id="4" name="TextBox 3"/>
          <p:cNvSpPr txBox="1"/>
          <p:nvPr/>
        </p:nvSpPr>
        <p:spPr>
          <a:xfrm>
            <a:off x="321972" y="746975"/>
            <a:ext cx="11745531" cy="1446550"/>
          </a:xfrm>
          <a:prstGeom prst="rect">
            <a:avLst/>
          </a:prstGeom>
          <a:noFill/>
        </p:spPr>
        <p:txBody>
          <a:bodyPr wrap="square" rtlCol="0">
            <a:spAutoFit/>
          </a:bodyPr>
          <a:lstStyle/>
          <a:p>
            <a:r>
              <a:rPr lang="hi-IN" sz="8800" dirty="0" smtClean="0">
                <a:latin typeface="Utsaah" pitchFamily="34" charset="0"/>
                <a:cs typeface="Utsaah" pitchFamily="34" charset="0"/>
              </a:rPr>
              <a:t>  </a:t>
            </a:r>
            <a:r>
              <a:rPr lang="hi-IN" sz="6000" dirty="0" smtClean="0">
                <a:latin typeface="Utsaah" pitchFamily="34" charset="0"/>
                <a:cs typeface="Utsaah" pitchFamily="34" charset="0"/>
              </a:rPr>
              <a:t>राज्य स्तरीय बैंकर्स समिति ,बिहार  </a:t>
            </a:r>
            <a:endParaRPr lang="en-IN" sz="6000" dirty="0">
              <a:latin typeface="Utsaah" pitchFamily="34" charset="0"/>
              <a:cs typeface="Utsaah" pitchFamily="34" charset="0"/>
            </a:endParaRPr>
          </a:p>
        </p:txBody>
      </p:sp>
    </p:spTree>
    <p:extLst>
      <p:ext uri="{BB962C8B-B14F-4D97-AF65-F5344CB8AC3E}">
        <p14:creationId xmlns:p14="http://schemas.microsoft.com/office/powerpoint/2010/main" xmlns="" val="1226268951"/>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851" y="0"/>
            <a:ext cx="10080761" cy="1031966"/>
          </a:xfrm>
        </p:spPr>
        <p:txBody>
          <a:bodyPr>
            <a:normAutofit fontScale="90000"/>
          </a:bodyPr>
          <a:lstStyle/>
          <a:p>
            <a:r>
              <a:rPr lang="hi-IN" dirty="0" smtClean="0"/>
              <a:t>   </a:t>
            </a:r>
            <a:r>
              <a:rPr lang="hi-IN" sz="7300" b="1" dirty="0" smtClean="0">
                <a:solidFill>
                  <a:schemeClr val="accent1"/>
                </a:solidFill>
                <a:effectLst>
                  <a:outerShdw blurRad="38100" dist="38100" dir="2700000" algn="tl">
                    <a:srgbClr val="000000">
                      <a:alpha val="43137"/>
                    </a:srgbClr>
                  </a:outerShdw>
                </a:effectLst>
                <a:latin typeface="Utsaah" pitchFamily="34" charset="0"/>
                <a:cs typeface="Utsaah" pitchFamily="34" charset="0"/>
              </a:rPr>
              <a:t>प्रधानमंत्री</a:t>
            </a:r>
            <a:r>
              <a:rPr lang="en-US" sz="7300" b="1" dirty="0" smtClean="0">
                <a:solidFill>
                  <a:schemeClr val="accent1"/>
                </a:solidFill>
                <a:effectLst>
                  <a:outerShdw blurRad="38100" dist="38100" dir="2700000" algn="tl">
                    <a:srgbClr val="000000">
                      <a:alpha val="43137"/>
                    </a:srgbClr>
                  </a:outerShdw>
                </a:effectLst>
                <a:latin typeface="Utsaah" pitchFamily="34" charset="0"/>
                <a:cs typeface="Utsaah" pitchFamily="34" charset="0"/>
              </a:rPr>
              <a:t>-</a:t>
            </a:r>
            <a:r>
              <a:rPr lang="hi-IN" sz="7300" b="1" dirty="0" smtClean="0">
                <a:solidFill>
                  <a:schemeClr val="accent1"/>
                </a:solidFill>
                <a:effectLst>
                  <a:outerShdw blurRad="38100" dist="38100" dir="2700000" algn="tl">
                    <a:srgbClr val="000000">
                      <a:alpha val="43137"/>
                    </a:srgbClr>
                  </a:outerShdw>
                </a:effectLst>
                <a:latin typeface="Utsaah" pitchFamily="34" charset="0"/>
                <a:cs typeface="Utsaah" pitchFamily="34" charset="0"/>
              </a:rPr>
              <a:t> अटल पेंशन योजना</a:t>
            </a:r>
            <a:endParaRPr lang="en-IN" sz="7300" b="1" dirty="0">
              <a:solidFill>
                <a:schemeClr val="accent1"/>
              </a:solidFill>
              <a:effectLst>
                <a:outerShdw blurRad="38100" dist="38100" dir="2700000" algn="tl">
                  <a:srgbClr val="000000">
                    <a:alpha val="43137"/>
                  </a:srgbClr>
                </a:outerShdw>
              </a:effectLst>
              <a:latin typeface="Utsaah" pitchFamily="34" charset="0"/>
              <a:cs typeface="Utsaah" pitchFamily="34" charset="0"/>
            </a:endParaRPr>
          </a:p>
        </p:txBody>
      </p:sp>
      <p:sp>
        <p:nvSpPr>
          <p:cNvPr id="3" name="Content Placeholder 2"/>
          <p:cNvSpPr>
            <a:spLocks noGrp="1"/>
          </p:cNvSpPr>
          <p:nvPr>
            <p:ph idx="1"/>
          </p:nvPr>
        </p:nvSpPr>
        <p:spPr>
          <a:xfrm>
            <a:off x="335360" y="902677"/>
            <a:ext cx="11617291" cy="5766683"/>
          </a:xfrm>
        </p:spPr>
        <p:txBody>
          <a:bodyPr>
            <a:normAutofit fontScale="25000" lnSpcReduction="20000"/>
          </a:bodyPr>
          <a:lstStyle/>
          <a:p>
            <a:pPr algn="just"/>
            <a:r>
              <a:rPr lang="hi-IN" sz="9200" b="1" dirty="0" smtClean="0">
                <a:solidFill>
                  <a:srgbClr val="002060"/>
                </a:solidFill>
                <a:latin typeface="Utsaah" pitchFamily="34" charset="0"/>
                <a:cs typeface="Utsaah" pitchFamily="34" charset="0"/>
              </a:rPr>
              <a:t>अटल पेंशन योजना (एपीवाई) सभी बैंक खाता धारकों के लिए खुला है। केंद्र सरकार कुल योगदान का 50% या रुपये का सह-योगदान भी करेगी। प्रत्येक योग्य ग्राहक को प्रत्येक वर्ष 1000 वर्ष, जो भी कम हो, 5 साल की अवधि के लिए, यानी वित्तीय वर्ष 2015-16 से </a:t>
            </a:r>
            <a:r>
              <a:rPr lang="hi-IN" sz="9200" b="1" dirty="0" smtClean="0">
                <a:solidFill>
                  <a:srgbClr val="002060"/>
                </a:solidFill>
                <a:latin typeface="Utsaah" pitchFamily="34" charset="0"/>
                <a:cs typeface="Utsaah" pitchFamily="34" charset="0"/>
              </a:rPr>
              <a:t>2019-20 </a:t>
            </a:r>
            <a:r>
              <a:rPr lang="hi-IN" sz="9200" b="1" dirty="0" smtClean="0">
                <a:solidFill>
                  <a:srgbClr val="002060"/>
                </a:solidFill>
                <a:latin typeface="Utsaah" pitchFamily="34" charset="0"/>
                <a:cs typeface="Utsaah" pitchFamily="34" charset="0"/>
              </a:rPr>
              <a:t>तक, जो 31 दिसंबर, 2015 से पहले एपीवाई में शामिल हो, और जो किसी के सदस्य नहीं हैं वैधानिक सामाजिक सुरक्षा योजना और जो आयकर भुगतानकर्ता नहीं हैं। इसलिए, असंगठित क्षेत्र के सभी नागरिकों पर एपीवाई पर ध्यान केंद्रित किया </a:t>
            </a:r>
            <a:r>
              <a:rPr lang="hi-IN" sz="9200" b="1" dirty="0" smtClean="0">
                <a:solidFill>
                  <a:srgbClr val="002060"/>
                </a:solidFill>
                <a:latin typeface="Utsaah" pitchFamily="34" charset="0"/>
                <a:cs typeface="Utsaah" pitchFamily="34" charset="0"/>
              </a:rPr>
              <a:t>जाएगा</a:t>
            </a:r>
            <a:r>
              <a:rPr lang="en-US" sz="9200" b="1" dirty="0" smtClean="0">
                <a:solidFill>
                  <a:srgbClr val="002060"/>
                </a:solidFill>
                <a:latin typeface="Utsaah" pitchFamily="34" charset="0"/>
                <a:cs typeface="Utsaah" pitchFamily="34" charset="0"/>
              </a:rPr>
              <a:t> </a:t>
            </a:r>
            <a:r>
              <a:rPr lang="hi-IN" sz="9200" b="1" dirty="0" smtClean="0">
                <a:solidFill>
                  <a:srgbClr val="002060"/>
                </a:solidFill>
                <a:latin typeface="Utsaah" pitchFamily="34" charset="0"/>
                <a:cs typeface="Utsaah" pitchFamily="34" charset="0"/>
              </a:rPr>
              <a:t>।</a:t>
            </a:r>
            <a:endParaRPr lang="en-US" sz="9200" b="1" dirty="0" smtClean="0">
              <a:solidFill>
                <a:srgbClr val="002060"/>
              </a:solidFill>
              <a:latin typeface="Utsaah" pitchFamily="34" charset="0"/>
              <a:cs typeface="Utsaah" pitchFamily="34" charset="0"/>
            </a:endParaRPr>
          </a:p>
          <a:p>
            <a:pPr algn="just"/>
            <a:r>
              <a:rPr lang="hi-IN" sz="9200" b="1" dirty="0" smtClean="0">
                <a:solidFill>
                  <a:srgbClr val="002060"/>
                </a:solidFill>
                <a:latin typeface="Utsaah" pitchFamily="34" charset="0"/>
                <a:cs typeface="Utsaah" pitchFamily="34" charset="0"/>
              </a:rPr>
              <a:t>एपीवाई के तहत, मासिक पेंशन ग्राहक के लिए उपलब्ध होगी, और उसके बाद उसके पति / पत्नी के बाद और उनकी मृत्यु के बाद, ग्राहक की 60 वर्ष की आयु में जमा पेंशन कॉर्पस को ग्राहक के नामांकित व्यक्ति को वापस कर दिया </a:t>
            </a:r>
            <a:r>
              <a:rPr lang="hi-IN" sz="9200" b="1" dirty="0" smtClean="0">
                <a:solidFill>
                  <a:srgbClr val="002060"/>
                </a:solidFill>
                <a:latin typeface="Utsaah" pitchFamily="34" charset="0"/>
                <a:cs typeface="Utsaah" pitchFamily="34" charset="0"/>
              </a:rPr>
              <a:t>जाएगा</a:t>
            </a:r>
            <a:r>
              <a:rPr lang="en-US" sz="9200" b="1" dirty="0" smtClean="0">
                <a:solidFill>
                  <a:srgbClr val="002060"/>
                </a:solidFill>
                <a:latin typeface="Utsaah" pitchFamily="34" charset="0"/>
                <a:cs typeface="Utsaah" pitchFamily="34" charset="0"/>
              </a:rPr>
              <a:t> </a:t>
            </a:r>
            <a:r>
              <a:rPr lang="hi-IN" sz="9200" b="1" dirty="0" smtClean="0">
                <a:solidFill>
                  <a:srgbClr val="002060"/>
                </a:solidFill>
                <a:latin typeface="Utsaah" pitchFamily="34" charset="0"/>
                <a:cs typeface="Utsaah" pitchFamily="34" charset="0"/>
              </a:rPr>
              <a:t>।</a:t>
            </a:r>
            <a:endParaRPr lang="en-US" sz="9200" b="1" dirty="0" smtClean="0">
              <a:solidFill>
                <a:srgbClr val="002060"/>
              </a:solidFill>
              <a:latin typeface="Utsaah" pitchFamily="34" charset="0"/>
              <a:cs typeface="Utsaah" pitchFamily="34" charset="0"/>
            </a:endParaRPr>
          </a:p>
          <a:p>
            <a:pPr algn="just"/>
            <a:r>
              <a:rPr lang="hi-IN" sz="9200" b="1" dirty="0" smtClean="0">
                <a:solidFill>
                  <a:srgbClr val="002060"/>
                </a:solidFill>
                <a:latin typeface="Utsaah" pitchFamily="34" charset="0"/>
                <a:cs typeface="Utsaah" pitchFamily="34" charset="0"/>
              </a:rPr>
              <a:t>एपीवाई के तहत, ग्राहकों को प्रति माह 1000 रुपये की निश्चित न्यूनतम पेंशन प्राप्त होगी, रु। 2000 प्रति माह, रु। 3000 प्रति माह, रु। 4000 प्रति माह, रु। </a:t>
            </a:r>
            <a:r>
              <a:rPr lang="hi-IN" sz="9200" b="1" dirty="0" smtClean="0">
                <a:solidFill>
                  <a:srgbClr val="002060"/>
                </a:solidFill>
                <a:latin typeface="Utsaah" pitchFamily="34" charset="0"/>
                <a:cs typeface="Utsaah" pitchFamily="34" charset="0"/>
              </a:rPr>
              <a:t>5000प्रति </a:t>
            </a:r>
            <a:r>
              <a:rPr lang="hi-IN" sz="9200" b="1" dirty="0" smtClean="0">
                <a:solidFill>
                  <a:srgbClr val="002060"/>
                </a:solidFill>
                <a:latin typeface="Utsaah" pitchFamily="34" charset="0"/>
                <a:cs typeface="Utsaah" pitchFamily="34" charset="0"/>
              </a:rPr>
              <a:t>माह, 60 साल की उम्र में, उनके योगदान के आधार पर, जो स्वयं एपीवाई में शामिल होने की उम्र पर आधारित होगा। इसलिए, सरकार द्वारा न्यूनतम पेंशन का लाभ गारंटी दी जाएगी। हालांकि, अगर एपीवाई के ग्राहकों के योगदान पर उच्च निवेश रिटर्न प्राप्त होता है, तो ग्राहकों को उच्च पेंशन का भुगतान किया </a:t>
            </a:r>
            <a:r>
              <a:rPr lang="hi-IN" sz="9200" b="1" dirty="0" smtClean="0">
                <a:solidFill>
                  <a:srgbClr val="002060"/>
                </a:solidFill>
                <a:latin typeface="Utsaah" pitchFamily="34" charset="0"/>
                <a:cs typeface="Utsaah" pitchFamily="34" charset="0"/>
              </a:rPr>
              <a:t>जाएगा</a:t>
            </a:r>
            <a:r>
              <a:rPr lang="en-US" sz="9200" b="1" dirty="0" smtClean="0">
                <a:solidFill>
                  <a:srgbClr val="002060"/>
                </a:solidFill>
                <a:latin typeface="Utsaah" pitchFamily="34" charset="0"/>
                <a:cs typeface="Utsaah" pitchFamily="34" charset="0"/>
              </a:rPr>
              <a:t> </a:t>
            </a:r>
            <a:r>
              <a:rPr lang="hi-IN" sz="9200" b="1" dirty="0" smtClean="0">
                <a:solidFill>
                  <a:srgbClr val="002060"/>
                </a:solidFill>
                <a:latin typeface="Utsaah" pitchFamily="34" charset="0"/>
                <a:cs typeface="Utsaah" pitchFamily="34" charset="0"/>
              </a:rPr>
              <a:t>।</a:t>
            </a:r>
            <a:endParaRPr lang="en-US" sz="9200" b="1" dirty="0" smtClean="0">
              <a:solidFill>
                <a:srgbClr val="002060"/>
              </a:solidFill>
              <a:latin typeface="Utsaah" pitchFamily="34" charset="0"/>
              <a:cs typeface="Utsaah" pitchFamily="34" charset="0"/>
            </a:endParaRPr>
          </a:p>
          <a:p>
            <a:pPr algn="just"/>
            <a:r>
              <a:rPr lang="en-US" sz="9200" b="1" dirty="0" smtClean="0">
                <a:solidFill>
                  <a:srgbClr val="002060"/>
                </a:solidFill>
                <a:latin typeface="Utsaah" pitchFamily="34" charset="0"/>
                <a:cs typeface="Utsaah" pitchFamily="34" charset="0"/>
              </a:rPr>
              <a:t> </a:t>
            </a:r>
            <a:r>
              <a:rPr lang="hi-IN" sz="9200" b="1" dirty="0" smtClean="0">
                <a:solidFill>
                  <a:srgbClr val="002060"/>
                </a:solidFill>
                <a:latin typeface="Utsaah" pitchFamily="34" charset="0"/>
                <a:cs typeface="Utsaah" pitchFamily="34" charset="0"/>
              </a:rPr>
              <a:t>रुपये की योजना में शामिल होने वाला एक ग्राहक 18 साल की उम्र में 1000 मासिक पेंशन को रुपये में योगदान देना होगा। 42 प्रति माह। हालांकि, अगर वह 40 साल की उम्र में शामिल हो जाता है, तो उसे रु। 2 9 1 प्रति माह। इसी तरह, एक ग्राहक रु। की योजना में शामिल हो रहा है। 18 साल की उम्र में 5,000 मासिक पेंशन को रुपये में योगदान देना होगा। 210 प्रति माह। हालांकि, अगर वह 40 साल की उम्र में शामिल हो जाता है, तो उसे रु। प्रति माह 1,454</a:t>
            </a:r>
            <a:r>
              <a:rPr lang="hi-IN" sz="9200" b="1" dirty="0" smtClean="0">
                <a:solidFill>
                  <a:srgbClr val="002060"/>
                </a:solidFill>
                <a:latin typeface="Utsaah" pitchFamily="34" charset="0"/>
                <a:cs typeface="Utsaah" pitchFamily="34" charset="0"/>
              </a:rPr>
              <a:t>।</a:t>
            </a:r>
            <a:r>
              <a:rPr lang="en-US" sz="9200" b="1" dirty="0" smtClean="0">
                <a:solidFill>
                  <a:srgbClr val="002060"/>
                </a:solidFill>
                <a:latin typeface="Utsaah" pitchFamily="34" charset="0"/>
                <a:cs typeface="Utsaah" pitchFamily="34" charset="0"/>
              </a:rPr>
              <a:t> </a:t>
            </a:r>
            <a:r>
              <a:rPr lang="hi-IN" sz="9200" b="1" dirty="0" smtClean="0">
                <a:solidFill>
                  <a:srgbClr val="002060"/>
                </a:solidFill>
                <a:latin typeface="Utsaah" pitchFamily="34" charset="0"/>
                <a:cs typeface="Utsaah" pitchFamily="34" charset="0"/>
              </a:rPr>
              <a:t>इसलिए</a:t>
            </a:r>
            <a:r>
              <a:rPr lang="hi-IN" sz="9200" b="1" dirty="0" smtClean="0">
                <a:solidFill>
                  <a:srgbClr val="002060"/>
                </a:solidFill>
                <a:latin typeface="Utsaah" pitchFamily="34" charset="0"/>
                <a:cs typeface="Utsaah" pitchFamily="34" charset="0"/>
              </a:rPr>
              <a:t>, योजना में जल्दी शामिल होना बेहतर है। योगदान स्तर, प्रवेश की उम्र और पेंशन राशि अक्सर पूछे जाने वाले प्रश्नों में दी गई तालिका में उपलब्ध होती </a:t>
            </a:r>
            <a:r>
              <a:rPr lang="hi-IN" sz="9200" b="1" dirty="0" smtClean="0">
                <a:solidFill>
                  <a:srgbClr val="002060"/>
                </a:solidFill>
                <a:latin typeface="Utsaah" pitchFamily="34" charset="0"/>
                <a:cs typeface="Utsaah" pitchFamily="34" charset="0"/>
              </a:rPr>
              <a:t>है</a:t>
            </a:r>
            <a:r>
              <a:rPr lang="hi-IN" sz="9200" b="1" dirty="0" smtClean="0">
                <a:solidFill>
                  <a:srgbClr val="002060"/>
                </a:solidFill>
                <a:latin typeface="Utsaah" pitchFamily="34" charset="0"/>
                <a:cs typeface="Utsaah" pitchFamily="34" charset="0"/>
              </a:rPr>
              <a:t> ।</a:t>
            </a:r>
            <a:r>
              <a:rPr lang="en-US" sz="9200" b="1" dirty="0" smtClean="0">
                <a:solidFill>
                  <a:srgbClr val="002060"/>
                </a:solidFill>
                <a:latin typeface="Utsaah" pitchFamily="34" charset="0"/>
                <a:cs typeface="Utsaah" pitchFamily="34" charset="0"/>
              </a:rPr>
              <a:t> </a:t>
            </a:r>
            <a:r>
              <a:rPr lang="hi-IN" sz="9200" b="1" dirty="0" smtClean="0">
                <a:solidFill>
                  <a:srgbClr val="002060"/>
                </a:solidFill>
                <a:latin typeface="Utsaah" pitchFamily="34" charset="0"/>
                <a:cs typeface="Utsaah" pitchFamily="34" charset="0"/>
              </a:rPr>
              <a:t>(एफएक्यू</a:t>
            </a:r>
            <a:r>
              <a:rPr lang="hi-IN" sz="9200" b="1" dirty="0" smtClean="0">
                <a:solidFill>
                  <a:srgbClr val="002060"/>
                </a:solidFill>
                <a:latin typeface="Utsaah" pitchFamily="34" charset="0"/>
                <a:cs typeface="Utsaah" pitchFamily="34" charset="0"/>
              </a:rPr>
              <a:t>) एपीवाई पर, जो </a:t>
            </a:r>
            <a:r>
              <a:rPr lang="en-US" sz="9200" b="1" dirty="0" smtClean="0">
                <a:solidFill>
                  <a:srgbClr val="002060"/>
                </a:solidFill>
                <a:latin typeface="Utsaah" pitchFamily="34" charset="0"/>
                <a:cs typeface="Utsaah" pitchFamily="34" charset="0"/>
              </a:rPr>
              <a:t>www.jansuraksha.gov.in </a:t>
            </a:r>
            <a:r>
              <a:rPr lang="hi-IN" sz="9200" b="1" dirty="0" smtClean="0">
                <a:solidFill>
                  <a:srgbClr val="002060"/>
                </a:solidFill>
                <a:latin typeface="Utsaah" pitchFamily="34" charset="0"/>
                <a:cs typeface="Utsaah" pitchFamily="34" charset="0"/>
              </a:rPr>
              <a:t>पर उपलब्ध है।</a:t>
            </a:r>
            <a:endParaRPr lang="hi-IN" sz="9200" b="1" dirty="0" smtClean="0">
              <a:solidFill>
                <a:srgbClr val="002060"/>
              </a:solidFill>
              <a:latin typeface="Utsaah" pitchFamily="34" charset="0"/>
              <a:cs typeface="Utsaah" pitchFamily="34" charset="0"/>
            </a:endParaRPr>
          </a:p>
          <a:p>
            <a:pPr algn="just"/>
            <a:r>
              <a:rPr lang="hi-IN" sz="9200" b="1" dirty="0" smtClean="0">
                <a:solidFill>
                  <a:srgbClr val="002060"/>
                </a:solidFill>
                <a:latin typeface="Utsaah" pitchFamily="34" charset="0"/>
                <a:cs typeface="Utsaah" pitchFamily="34" charset="0"/>
              </a:rPr>
              <a:t>एपीवाई में शामिल होने की न्यूनतम आयु 18 वर्ष है और अधिकतम आयु 40 वर्ष है। इसलिए, एपीवाई के तहत किसी भी ग्राहक द्वारा योगदान की न्यूनतम अवधि 20 वर्ष या उससे अधिक </a:t>
            </a:r>
            <a:r>
              <a:rPr lang="hi-IN" sz="9200" b="1" dirty="0" smtClean="0">
                <a:solidFill>
                  <a:srgbClr val="002060"/>
                </a:solidFill>
                <a:latin typeface="Utsaah" pitchFamily="34" charset="0"/>
                <a:cs typeface="Utsaah" pitchFamily="34" charset="0"/>
              </a:rPr>
              <a:t>होगी</a:t>
            </a:r>
            <a:r>
              <a:rPr lang="en-US" sz="9200" b="1" dirty="0" smtClean="0">
                <a:solidFill>
                  <a:srgbClr val="002060"/>
                </a:solidFill>
                <a:latin typeface="Utsaah" pitchFamily="34" charset="0"/>
                <a:cs typeface="Utsaah" pitchFamily="34" charset="0"/>
              </a:rPr>
              <a:t> </a:t>
            </a:r>
            <a:r>
              <a:rPr lang="hi-IN" sz="9200" b="1" dirty="0" smtClean="0">
                <a:solidFill>
                  <a:srgbClr val="002060"/>
                </a:solidFill>
                <a:latin typeface="Utsaah" pitchFamily="34" charset="0"/>
                <a:cs typeface="Utsaah" pitchFamily="34" charset="0"/>
              </a:rPr>
              <a:t>।</a:t>
            </a:r>
            <a:endParaRPr lang="hi-IN" sz="9200" b="1" dirty="0" smtClean="0">
              <a:solidFill>
                <a:srgbClr val="FF0000"/>
              </a:solidFill>
              <a:latin typeface="Utsaah" pitchFamily="34" charset="0"/>
              <a:cs typeface="Utsaah" pitchFamily="34" charset="0"/>
            </a:endParaRPr>
          </a:p>
          <a:p>
            <a:pPr>
              <a:buNone/>
            </a:pPr>
            <a:endParaRPr lang="en-IN"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851" y="0"/>
            <a:ext cx="10080761" cy="1031966"/>
          </a:xfrm>
        </p:spPr>
        <p:txBody>
          <a:bodyPr>
            <a:normAutofit fontScale="90000"/>
          </a:bodyPr>
          <a:lstStyle/>
          <a:p>
            <a:r>
              <a:rPr lang="hi-IN" dirty="0" smtClean="0"/>
              <a:t>   </a:t>
            </a:r>
            <a:r>
              <a:rPr lang="hi-IN" sz="7300" b="1" dirty="0" smtClean="0">
                <a:solidFill>
                  <a:schemeClr val="accent1"/>
                </a:solidFill>
                <a:effectLst>
                  <a:outerShdw blurRad="38100" dist="38100" dir="2700000" algn="tl">
                    <a:srgbClr val="000000">
                      <a:alpha val="43137"/>
                    </a:srgbClr>
                  </a:outerShdw>
                </a:effectLst>
                <a:latin typeface="Utsaah" pitchFamily="34" charset="0"/>
                <a:cs typeface="Utsaah" pitchFamily="34" charset="0"/>
              </a:rPr>
              <a:t>प्रधानमंत्री</a:t>
            </a:r>
            <a:r>
              <a:rPr lang="en-US" sz="7300" b="1" dirty="0" smtClean="0">
                <a:solidFill>
                  <a:schemeClr val="accent1"/>
                </a:solidFill>
                <a:effectLst>
                  <a:outerShdw blurRad="38100" dist="38100" dir="2700000" algn="tl">
                    <a:srgbClr val="000000">
                      <a:alpha val="43137"/>
                    </a:srgbClr>
                  </a:outerShdw>
                </a:effectLst>
                <a:latin typeface="Utsaah" pitchFamily="34" charset="0"/>
                <a:cs typeface="Utsaah" pitchFamily="34" charset="0"/>
              </a:rPr>
              <a:t>-</a:t>
            </a:r>
            <a:r>
              <a:rPr lang="hi-IN" sz="7300" b="1" dirty="0" smtClean="0">
                <a:solidFill>
                  <a:schemeClr val="accent1"/>
                </a:solidFill>
                <a:effectLst>
                  <a:outerShdw blurRad="38100" dist="38100" dir="2700000" algn="tl">
                    <a:srgbClr val="000000">
                      <a:alpha val="43137"/>
                    </a:srgbClr>
                  </a:outerShdw>
                </a:effectLst>
                <a:latin typeface="Utsaah" pitchFamily="34" charset="0"/>
                <a:cs typeface="Utsaah" pitchFamily="34" charset="0"/>
              </a:rPr>
              <a:t> अटल पेंशन योजना</a:t>
            </a:r>
            <a:endParaRPr lang="en-IN" sz="7300" b="1" dirty="0">
              <a:solidFill>
                <a:schemeClr val="accent1"/>
              </a:solidFill>
              <a:effectLst>
                <a:outerShdw blurRad="38100" dist="38100" dir="2700000" algn="tl">
                  <a:srgbClr val="000000">
                    <a:alpha val="43137"/>
                  </a:srgbClr>
                </a:outerShdw>
              </a:effectLst>
              <a:latin typeface="Utsaah" pitchFamily="34" charset="0"/>
              <a:cs typeface="Utsaah" pitchFamily="34"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386863" y="1137683"/>
            <a:ext cx="11583464" cy="5429372"/>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dhanyavad_20101-320x480.jpg"/>
          <p:cNvPicPr>
            <a:picLocks noGrp="1" noChangeAspect="1"/>
          </p:cNvPicPr>
          <p:nvPr>
            <p:ph idx="1"/>
          </p:nvPr>
        </p:nvPicPr>
        <p:blipFill>
          <a:blip r:embed="rId2"/>
          <a:stretch>
            <a:fillRect/>
          </a:stretch>
        </p:blipFill>
        <p:spPr>
          <a:xfrm>
            <a:off x="2429691" y="0"/>
            <a:ext cx="9762309" cy="6858000"/>
          </a:xfrm>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pradhan-mantri-suraksha-bima-yojana.jpg"/>
          <p:cNvPicPr>
            <a:picLocks noGrp="1" noChangeAspect="1"/>
          </p:cNvPicPr>
          <p:nvPr>
            <p:ph idx="1"/>
          </p:nvPr>
        </p:nvPicPr>
        <p:blipFill>
          <a:blip r:embed="rId2" cstate="print"/>
          <a:stretch>
            <a:fillRect/>
          </a:stretch>
        </p:blipFill>
        <p:spPr>
          <a:xfrm>
            <a:off x="1" y="0"/>
            <a:ext cx="12192000" cy="6858000"/>
          </a:xfrm>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i-IN" sz="7200" b="1" dirty="0" smtClean="0">
                <a:solidFill>
                  <a:srgbClr val="FF0000"/>
                </a:solidFill>
                <a:effectLst>
                  <a:outerShdw blurRad="38100" dist="38100" dir="2700000" algn="tl">
                    <a:srgbClr val="000000">
                      <a:alpha val="43137"/>
                    </a:srgbClr>
                  </a:outerShdw>
                </a:effectLst>
                <a:latin typeface="Utsaah" pitchFamily="34" charset="0"/>
                <a:cs typeface="Utsaah" pitchFamily="34" charset="0"/>
              </a:rPr>
              <a:t>प्रधानमंत्री जन धन योजना </a:t>
            </a:r>
            <a:endParaRPr lang="en-IN" sz="7200" b="1" dirty="0">
              <a:solidFill>
                <a:srgbClr val="FF0000"/>
              </a:solidFill>
              <a:effectLst>
                <a:outerShdw blurRad="38100" dist="38100" dir="2700000" algn="tl">
                  <a:srgbClr val="000000">
                    <a:alpha val="43137"/>
                  </a:srgbClr>
                </a:outerShdw>
              </a:effectLst>
              <a:latin typeface="Utsaah" pitchFamily="34" charset="0"/>
              <a:cs typeface="Utsaah" pitchFamily="34" charset="0"/>
            </a:endParaRPr>
          </a:p>
        </p:txBody>
      </p:sp>
      <p:sp>
        <p:nvSpPr>
          <p:cNvPr id="3" name="Content Placeholder 2"/>
          <p:cNvSpPr>
            <a:spLocks noGrp="1"/>
          </p:cNvSpPr>
          <p:nvPr>
            <p:ph idx="1"/>
          </p:nvPr>
        </p:nvSpPr>
        <p:spPr>
          <a:xfrm>
            <a:off x="527382" y="1268760"/>
            <a:ext cx="11137237" cy="5112568"/>
          </a:xfrm>
        </p:spPr>
        <p:txBody>
          <a:bodyPr>
            <a:noAutofit/>
          </a:bodyPr>
          <a:lstStyle/>
          <a:p>
            <a:pPr>
              <a:buNone/>
            </a:pPr>
            <a:r>
              <a:rPr lang="hi-IN" sz="1800" b="1" dirty="0" smtClean="0">
                <a:latin typeface="Utsaah" pitchFamily="34" charset="0"/>
                <a:cs typeface="Utsaah" pitchFamily="34" charset="0"/>
              </a:rPr>
              <a:t>                                                            </a:t>
            </a:r>
          </a:p>
          <a:p>
            <a:pPr>
              <a:buNone/>
            </a:pPr>
            <a:endParaRPr lang="hi-IN" b="1" u="sng" dirty="0" smtClean="0">
              <a:solidFill>
                <a:srgbClr val="FF0000"/>
              </a:solidFill>
              <a:latin typeface="Utsaah" pitchFamily="34" charset="0"/>
              <a:cs typeface="Utsaah" pitchFamily="34" charset="0"/>
            </a:endParaRPr>
          </a:p>
          <a:p>
            <a:pPr>
              <a:buNone/>
            </a:pPr>
            <a:r>
              <a:rPr lang="hi-IN" sz="3200" b="1" u="sng" dirty="0" smtClean="0">
                <a:solidFill>
                  <a:srgbClr val="FF0000"/>
                </a:solidFill>
                <a:latin typeface="Utsaah" pitchFamily="34" charset="0"/>
                <a:cs typeface="Utsaah" pitchFamily="34" charset="0"/>
              </a:rPr>
              <a:t>योजना </a:t>
            </a:r>
            <a:r>
              <a:rPr lang="hi-IN" sz="3200" b="1" u="sng" dirty="0">
                <a:solidFill>
                  <a:srgbClr val="FF0000"/>
                </a:solidFill>
                <a:latin typeface="Utsaah" pitchFamily="34" charset="0"/>
                <a:cs typeface="Utsaah" pitchFamily="34" charset="0"/>
              </a:rPr>
              <a:t>का </a:t>
            </a:r>
            <a:r>
              <a:rPr lang="hi-IN" sz="3200" b="1" u="sng" dirty="0" smtClean="0">
                <a:solidFill>
                  <a:srgbClr val="FF0000"/>
                </a:solidFill>
                <a:latin typeface="Utsaah" pitchFamily="34" charset="0"/>
                <a:cs typeface="Utsaah" pitchFamily="34" charset="0"/>
              </a:rPr>
              <a:t>विवरण</a:t>
            </a:r>
            <a:endParaRPr lang="hi-IN" sz="3200" u="sng" dirty="0">
              <a:solidFill>
                <a:srgbClr val="FF0000"/>
              </a:solidFill>
              <a:latin typeface="Utsaah" pitchFamily="34" charset="0"/>
              <a:cs typeface="Utsaah" pitchFamily="34" charset="0"/>
            </a:endParaRPr>
          </a:p>
          <a:p>
            <a:pPr algn="just"/>
            <a:r>
              <a:rPr lang="hi-IN" sz="3200" b="1" dirty="0">
                <a:solidFill>
                  <a:srgbClr val="002060"/>
                </a:solidFill>
                <a:latin typeface="Utsaah" pitchFamily="34" charset="0"/>
                <a:cs typeface="Utsaah" pitchFamily="34" charset="0"/>
              </a:rPr>
              <a:t>प्रधानमंत्री जन-धन योजना (पीएमजेडीवाई) राष्ट्रीय वित्तीय समावेशन मिशन है </a:t>
            </a:r>
            <a:r>
              <a:rPr lang="hi-IN" sz="3200" b="1" dirty="0" smtClean="0">
                <a:solidFill>
                  <a:srgbClr val="002060"/>
                </a:solidFill>
                <a:latin typeface="Utsaah" pitchFamily="34" charset="0"/>
                <a:cs typeface="Utsaah" pitchFamily="34" charset="0"/>
              </a:rPr>
              <a:t>जिसके द्वारा वित्तीय </a:t>
            </a:r>
            <a:r>
              <a:rPr lang="hi-IN" sz="3200" b="1" dirty="0">
                <a:solidFill>
                  <a:srgbClr val="002060"/>
                </a:solidFill>
                <a:latin typeface="Utsaah" pitchFamily="34" charset="0"/>
                <a:cs typeface="Utsaah" pitchFamily="34" charset="0"/>
              </a:rPr>
              <a:t>सेवाओं नामतः, बैंकिंग/बचत तथा जमा खाते, विप्रेषण, ऋण, बीमा, पेंशन </a:t>
            </a:r>
            <a:r>
              <a:rPr lang="hi-IN" sz="3200" b="1" dirty="0" smtClean="0">
                <a:solidFill>
                  <a:srgbClr val="002060"/>
                </a:solidFill>
                <a:latin typeface="Utsaah" pitchFamily="34" charset="0"/>
                <a:cs typeface="Utsaah" pitchFamily="34" charset="0"/>
              </a:rPr>
              <a:t>का घर घर  पहुंचना </a:t>
            </a:r>
            <a:r>
              <a:rPr lang="hi-IN" sz="3200" b="1" dirty="0">
                <a:solidFill>
                  <a:srgbClr val="002060"/>
                </a:solidFill>
                <a:latin typeface="Utsaah" pitchFamily="34" charset="0"/>
                <a:cs typeface="Utsaah" pitchFamily="34" charset="0"/>
              </a:rPr>
              <a:t>सुनिश्चित </a:t>
            </a:r>
            <a:r>
              <a:rPr lang="hi-IN" sz="3200" b="1" dirty="0" smtClean="0">
                <a:solidFill>
                  <a:srgbClr val="002060"/>
                </a:solidFill>
                <a:latin typeface="Utsaah" pitchFamily="34" charset="0"/>
                <a:cs typeface="Utsaah" pitchFamily="34" charset="0"/>
              </a:rPr>
              <a:t>करना  है ।</a:t>
            </a:r>
            <a:endParaRPr lang="hi-IN" sz="3200" b="1" dirty="0">
              <a:solidFill>
                <a:srgbClr val="002060"/>
              </a:solidFill>
              <a:latin typeface="Utsaah" pitchFamily="34" charset="0"/>
              <a:cs typeface="Utsaah" pitchFamily="34" charset="0"/>
            </a:endParaRPr>
          </a:p>
          <a:p>
            <a:pPr algn="just"/>
            <a:r>
              <a:rPr lang="hi-IN" sz="3200" b="1" dirty="0">
                <a:solidFill>
                  <a:srgbClr val="002060"/>
                </a:solidFill>
                <a:latin typeface="Utsaah" pitchFamily="34" charset="0"/>
                <a:cs typeface="Utsaah" pitchFamily="34" charset="0"/>
              </a:rPr>
              <a:t>खाता किसी भी बैंक शाखा अथवा व्यवसाय प्रतिनिधि (बैंक मित्र) आउटलेट में खोला जा सकता है। </a:t>
            </a:r>
            <a:r>
              <a:rPr lang="hi-IN" sz="3200" b="1" dirty="0" smtClean="0">
                <a:solidFill>
                  <a:srgbClr val="002060"/>
                </a:solidFill>
                <a:latin typeface="Utsaah" pitchFamily="34" charset="0"/>
                <a:cs typeface="Utsaah" pitchFamily="34" charset="0"/>
              </a:rPr>
              <a:t>प्रधानमंत्री जन-धन योजना </a:t>
            </a:r>
            <a:r>
              <a:rPr lang="hi-IN" sz="3200" b="1" dirty="0">
                <a:solidFill>
                  <a:srgbClr val="002060"/>
                </a:solidFill>
                <a:latin typeface="Utsaah" pitchFamily="34" charset="0"/>
                <a:cs typeface="Utsaah" pitchFamily="34" charset="0"/>
              </a:rPr>
              <a:t>खातों </a:t>
            </a:r>
            <a:r>
              <a:rPr lang="hi-IN" sz="3200" b="1" dirty="0" smtClean="0">
                <a:solidFill>
                  <a:srgbClr val="002060"/>
                </a:solidFill>
                <a:latin typeface="Utsaah" pitchFamily="34" charset="0"/>
                <a:cs typeface="Utsaah" pitchFamily="34" charset="0"/>
              </a:rPr>
              <a:t>को जीरो </a:t>
            </a:r>
            <a:r>
              <a:rPr lang="hi-IN" sz="3200" b="1" dirty="0">
                <a:solidFill>
                  <a:srgbClr val="002060"/>
                </a:solidFill>
                <a:latin typeface="Utsaah" pitchFamily="34" charset="0"/>
                <a:cs typeface="Utsaah" pitchFamily="34" charset="0"/>
              </a:rPr>
              <a:t>बैलेंस के साथ खोला जा रहा है। हालांकि, खाता धारक </a:t>
            </a:r>
            <a:r>
              <a:rPr lang="hi-IN" sz="3200" b="1" dirty="0" smtClean="0">
                <a:solidFill>
                  <a:srgbClr val="002060"/>
                </a:solidFill>
                <a:latin typeface="Utsaah" pitchFamily="34" charset="0"/>
                <a:cs typeface="Utsaah" pitchFamily="34" charset="0"/>
              </a:rPr>
              <a:t>अगर चेकबुक  लेना चाहता /चाहती </a:t>
            </a:r>
            <a:r>
              <a:rPr lang="hi-IN" sz="3200" b="1" dirty="0">
                <a:solidFill>
                  <a:srgbClr val="002060"/>
                </a:solidFill>
                <a:latin typeface="Utsaah" pitchFamily="34" charset="0"/>
                <a:cs typeface="Utsaah" pitchFamily="34" charset="0"/>
              </a:rPr>
              <a:t>है, </a:t>
            </a:r>
            <a:r>
              <a:rPr lang="hi-IN" sz="3200" b="1" dirty="0" smtClean="0">
                <a:solidFill>
                  <a:srgbClr val="002060"/>
                </a:solidFill>
                <a:latin typeface="Utsaah" pitchFamily="34" charset="0"/>
                <a:cs typeface="Utsaah" pitchFamily="34" charset="0"/>
              </a:rPr>
              <a:t>तो उन्हें न्यूनतम </a:t>
            </a:r>
            <a:r>
              <a:rPr lang="hi-IN" sz="3200" b="1" dirty="0">
                <a:solidFill>
                  <a:srgbClr val="002060"/>
                </a:solidFill>
                <a:latin typeface="Utsaah" pitchFamily="34" charset="0"/>
                <a:cs typeface="Utsaah" pitchFamily="34" charset="0"/>
              </a:rPr>
              <a:t>बैलेंस मानदंडों को पूरा करना होगा।</a:t>
            </a:r>
          </a:p>
          <a:p>
            <a:pPr>
              <a:buNone/>
            </a:pPr>
            <a:r>
              <a:rPr lang="hi-IN" sz="3200" b="1" dirty="0" smtClean="0">
                <a:solidFill>
                  <a:srgbClr val="002060"/>
                </a:solidFill>
                <a:latin typeface="Utsaah" pitchFamily="34" charset="0"/>
                <a:cs typeface="Utsaah" pitchFamily="34" charset="0"/>
              </a:rPr>
              <a:t>     </a:t>
            </a:r>
            <a:endParaRPr lang="en-IN" sz="3200" b="1" dirty="0">
              <a:solidFill>
                <a:srgbClr val="002060"/>
              </a:solidFill>
              <a:latin typeface="Utsaah" pitchFamily="34" charset="0"/>
              <a:cs typeface="Utsaah" pitchFamily="34" charset="0"/>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7424"/>
            <a:ext cx="10972800" cy="387424"/>
          </a:xfrm>
        </p:spPr>
        <p:txBody>
          <a:bodyPr>
            <a:normAutofit/>
          </a:bodyPr>
          <a:lstStyle/>
          <a:p>
            <a:r>
              <a:rPr lang="hi-IN" sz="800" dirty="0" smtClean="0"/>
              <a:t>.</a:t>
            </a:r>
            <a:endParaRPr lang="en-IN" sz="800" dirty="0"/>
          </a:p>
        </p:txBody>
      </p:sp>
      <p:sp>
        <p:nvSpPr>
          <p:cNvPr id="3" name="Content Placeholder 2"/>
          <p:cNvSpPr>
            <a:spLocks noGrp="1"/>
          </p:cNvSpPr>
          <p:nvPr>
            <p:ph idx="1"/>
          </p:nvPr>
        </p:nvSpPr>
        <p:spPr>
          <a:xfrm>
            <a:off x="431371" y="404664"/>
            <a:ext cx="11343051" cy="6120680"/>
          </a:xfrm>
        </p:spPr>
        <p:txBody>
          <a:bodyPr>
            <a:normAutofit lnSpcReduction="10000"/>
          </a:bodyPr>
          <a:lstStyle/>
          <a:p>
            <a:pPr algn="just">
              <a:buNone/>
            </a:pPr>
            <a:r>
              <a:rPr lang="hi-IN" sz="3000" b="1" dirty="0" smtClean="0">
                <a:latin typeface="Utsaah" pitchFamily="34" charset="0"/>
                <a:cs typeface="Utsaah" pitchFamily="34" charset="0"/>
              </a:rPr>
              <a:t> </a:t>
            </a:r>
            <a:r>
              <a:rPr lang="hi-IN" sz="3200" b="1" dirty="0" smtClean="0">
                <a:solidFill>
                  <a:srgbClr val="FF0000"/>
                </a:solidFill>
                <a:latin typeface="Utsaah" pitchFamily="34" charset="0"/>
                <a:cs typeface="Utsaah" pitchFamily="34" charset="0"/>
              </a:rPr>
              <a:t>प्रधानमंत्री जन-धन योजना के अंतर्गत खाता खोलने के लिए आवश्यक दस्तावेज:</a:t>
            </a:r>
          </a:p>
          <a:p>
            <a:pPr algn="just"/>
            <a:r>
              <a:rPr lang="hi-IN" sz="3200" b="1" dirty="0" smtClean="0">
                <a:solidFill>
                  <a:srgbClr val="002060"/>
                </a:solidFill>
                <a:latin typeface="Utsaah" pitchFamily="34" charset="0"/>
                <a:cs typeface="Utsaah" pitchFamily="34" charset="0"/>
              </a:rPr>
              <a:t>यदि आधार कार्ड/आधार संख्या उपलब्ध है तो कोई अन्य दस्तावेज आवश्यक नहीं है।</a:t>
            </a:r>
          </a:p>
          <a:p>
            <a:pPr algn="just">
              <a:buNone/>
            </a:pPr>
            <a:r>
              <a:rPr lang="hi-IN" sz="3200" b="1" dirty="0" smtClean="0">
                <a:solidFill>
                  <a:srgbClr val="FF0000"/>
                </a:solidFill>
                <a:latin typeface="Utsaah" pitchFamily="34" charset="0"/>
                <a:cs typeface="Utsaah" pitchFamily="34" charset="0"/>
              </a:rPr>
              <a:t>यदि आधार कार्ड उपलब्ध नहीं है तो निम्नलिखित सरकारी रूप से वैध दस्तावेजों (ओवीडी) में से किसी एक की आवश्यकता होगीः </a:t>
            </a:r>
            <a:r>
              <a:rPr lang="en-IN" sz="3200" b="1" dirty="0" smtClean="0">
                <a:solidFill>
                  <a:srgbClr val="FF0000"/>
                </a:solidFill>
                <a:latin typeface="Utsaah" pitchFamily="34" charset="0"/>
                <a:cs typeface="Utsaah" pitchFamily="34" charset="0"/>
              </a:rPr>
              <a:t>-</a:t>
            </a:r>
            <a:endParaRPr lang="hi-IN" sz="3200" b="1" dirty="0" smtClean="0">
              <a:solidFill>
                <a:srgbClr val="FF0000"/>
              </a:solidFill>
              <a:latin typeface="Utsaah" pitchFamily="34" charset="0"/>
              <a:cs typeface="Utsaah" pitchFamily="34" charset="0"/>
            </a:endParaRPr>
          </a:p>
          <a:p>
            <a:pPr algn="just">
              <a:buNone/>
            </a:pPr>
            <a:r>
              <a:rPr lang="en-IN" sz="2400" b="1" dirty="0" smtClean="0">
                <a:solidFill>
                  <a:srgbClr val="002060"/>
                </a:solidFill>
                <a:latin typeface="Utsaah" pitchFamily="34" charset="0"/>
                <a:cs typeface="Utsaah" pitchFamily="34" charset="0"/>
              </a:rPr>
              <a:t> </a:t>
            </a:r>
            <a:r>
              <a:rPr lang="hi-IN" sz="4400" b="1" dirty="0" smtClean="0">
                <a:solidFill>
                  <a:srgbClr val="002060"/>
                </a:solidFill>
                <a:latin typeface="Utsaah" pitchFamily="34" charset="0"/>
                <a:cs typeface="Utsaah" pitchFamily="34" charset="0"/>
              </a:rPr>
              <a:t>1.मतदाता पहचान पत्र</a:t>
            </a:r>
            <a:endParaRPr lang="en-IN" sz="4400" b="1" dirty="0" smtClean="0">
              <a:solidFill>
                <a:srgbClr val="002060"/>
              </a:solidFill>
              <a:latin typeface="Utsaah" pitchFamily="34" charset="0"/>
              <a:cs typeface="Utsaah" pitchFamily="34" charset="0"/>
            </a:endParaRPr>
          </a:p>
          <a:p>
            <a:pPr algn="just">
              <a:buNone/>
            </a:pPr>
            <a:r>
              <a:rPr lang="en-IN" sz="4400" b="1" dirty="0" smtClean="0">
                <a:solidFill>
                  <a:srgbClr val="002060"/>
                </a:solidFill>
                <a:latin typeface="Utsaah" pitchFamily="34" charset="0"/>
                <a:cs typeface="Utsaah" pitchFamily="34" charset="0"/>
              </a:rPr>
              <a:t> 2.</a:t>
            </a:r>
            <a:r>
              <a:rPr lang="hi-IN" sz="4400" b="1" dirty="0" smtClean="0">
                <a:solidFill>
                  <a:srgbClr val="002060"/>
                </a:solidFill>
                <a:latin typeface="Utsaah" pitchFamily="34" charset="0"/>
                <a:cs typeface="Utsaah" pitchFamily="34" charset="0"/>
              </a:rPr>
              <a:t>ड्राइविंग लाईसेंस</a:t>
            </a:r>
            <a:r>
              <a:rPr lang="en-IN" sz="4400" b="1" dirty="0" smtClean="0">
                <a:solidFill>
                  <a:srgbClr val="002060"/>
                </a:solidFill>
                <a:latin typeface="Utsaah" pitchFamily="34" charset="0"/>
                <a:cs typeface="Utsaah" pitchFamily="34" charset="0"/>
              </a:rPr>
              <a:t> </a:t>
            </a:r>
          </a:p>
          <a:p>
            <a:pPr algn="just">
              <a:buNone/>
            </a:pPr>
            <a:r>
              <a:rPr lang="en-IN" sz="4400" b="1" dirty="0" smtClean="0">
                <a:solidFill>
                  <a:srgbClr val="002060"/>
                </a:solidFill>
                <a:latin typeface="Utsaah" pitchFamily="34" charset="0"/>
                <a:cs typeface="Utsaah" pitchFamily="34" charset="0"/>
              </a:rPr>
              <a:t>3.</a:t>
            </a:r>
            <a:r>
              <a:rPr lang="hi-IN" sz="4400" b="1" dirty="0" smtClean="0">
                <a:solidFill>
                  <a:srgbClr val="002060"/>
                </a:solidFill>
                <a:latin typeface="Utsaah" pitchFamily="34" charset="0"/>
                <a:cs typeface="Utsaah" pitchFamily="34" charset="0"/>
              </a:rPr>
              <a:t> पैन कार्ड</a:t>
            </a:r>
            <a:r>
              <a:rPr lang="en-IN" sz="4400" b="1" dirty="0" smtClean="0">
                <a:solidFill>
                  <a:srgbClr val="002060"/>
                </a:solidFill>
                <a:latin typeface="Utsaah" pitchFamily="34" charset="0"/>
                <a:cs typeface="Utsaah" pitchFamily="34" charset="0"/>
              </a:rPr>
              <a:t> </a:t>
            </a:r>
          </a:p>
          <a:p>
            <a:pPr algn="just">
              <a:buNone/>
            </a:pPr>
            <a:r>
              <a:rPr lang="en-IN" sz="4400" b="1" dirty="0" smtClean="0">
                <a:solidFill>
                  <a:srgbClr val="002060"/>
                </a:solidFill>
                <a:latin typeface="Utsaah" pitchFamily="34" charset="0"/>
                <a:cs typeface="Utsaah" pitchFamily="34" charset="0"/>
              </a:rPr>
              <a:t>4.</a:t>
            </a:r>
            <a:r>
              <a:rPr lang="hi-IN" sz="4400" b="1" dirty="0" smtClean="0">
                <a:solidFill>
                  <a:srgbClr val="002060"/>
                </a:solidFill>
                <a:latin typeface="Utsaah" pitchFamily="34" charset="0"/>
                <a:cs typeface="Utsaah" pitchFamily="34" charset="0"/>
              </a:rPr>
              <a:t>पासपोर्ट तथा </a:t>
            </a:r>
            <a:endParaRPr lang="en-IN" sz="4400" b="1" dirty="0" smtClean="0">
              <a:solidFill>
                <a:srgbClr val="002060"/>
              </a:solidFill>
              <a:latin typeface="Utsaah" pitchFamily="34" charset="0"/>
              <a:cs typeface="Utsaah" pitchFamily="34" charset="0"/>
            </a:endParaRPr>
          </a:p>
          <a:p>
            <a:pPr algn="just">
              <a:buNone/>
            </a:pPr>
            <a:r>
              <a:rPr lang="en-IN" sz="4400" b="1" dirty="0" smtClean="0">
                <a:solidFill>
                  <a:srgbClr val="002060"/>
                </a:solidFill>
                <a:latin typeface="Utsaah" pitchFamily="34" charset="0"/>
                <a:cs typeface="Utsaah" pitchFamily="34" charset="0"/>
              </a:rPr>
              <a:t>5.</a:t>
            </a:r>
            <a:r>
              <a:rPr lang="hi-IN" sz="4400" b="1" dirty="0" smtClean="0">
                <a:solidFill>
                  <a:srgbClr val="002060"/>
                </a:solidFill>
                <a:latin typeface="Utsaah" pitchFamily="34" charset="0"/>
                <a:cs typeface="Utsaah" pitchFamily="34" charset="0"/>
              </a:rPr>
              <a:t>मनरेगा कार्ड।</a:t>
            </a:r>
            <a:endParaRPr lang="en-IN" sz="4400" b="1" dirty="0">
              <a:solidFill>
                <a:srgbClr val="002060"/>
              </a:solidFill>
              <a:latin typeface="Utsaah" pitchFamily="34" charset="0"/>
              <a:cs typeface="Utsaah" pitchFamily="34" charset="0"/>
            </a:endParaRPr>
          </a:p>
          <a:p>
            <a:pPr lvl="1" algn="just"/>
            <a:endParaRPr lang="hi-IN" sz="2800" b="1" dirty="0" smtClean="0">
              <a:solidFill>
                <a:srgbClr val="002060"/>
              </a:solidFill>
              <a:latin typeface="Utsaah" pitchFamily="34" charset="0"/>
              <a:cs typeface="Utsaah" pitchFamily="34" charset="0"/>
            </a:endParaRPr>
          </a:p>
          <a:p>
            <a:pPr lvl="1" algn="just"/>
            <a:endParaRPr lang="hi-IN" sz="2800" b="1" dirty="0" smtClean="0">
              <a:solidFill>
                <a:srgbClr val="002060"/>
              </a:solidFill>
              <a:latin typeface="Utsaah" pitchFamily="34" charset="0"/>
              <a:cs typeface="Utsaah" pitchFamily="34" charset="0"/>
            </a:endParaRPr>
          </a:p>
          <a:p>
            <a:endParaRPr lang="en-IN"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45719"/>
          </a:xfrm>
        </p:spPr>
        <p:txBody>
          <a:bodyPr>
            <a:normAutofit fontScale="90000"/>
          </a:bodyPr>
          <a:lstStyle/>
          <a:p>
            <a:r>
              <a:rPr lang="hi-IN" sz="800" dirty="0" smtClean="0"/>
              <a:t>.</a:t>
            </a:r>
            <a:endParaRPr lang="en-IN" sz="800" dirty="0"/>
          </a:p>
        </p:txBody>
      </p:sp>
      <p:sp>
        <p:nvSpPr>
          <p:cNvPr id="3" name="Content Placeholder 2"/>
          <p:cNvSpPr>
            <a:spLocks noGrp="1"/>
          </p:cNvSpPr>
          <p:nvPr>
            <p:ph idx="1"/>
          </p:nvPr>
        </p:nvSpPr>
        <p:spPr>
          <a:xfrm>
            <a:off x="609600" y="188640"/>
            <a:ext cx="10972800" cy="6264696"/>
          </a:xfrm>
        </p:spPr>
        <p:txBody>
          <a:bodyPr>
            <a:normAutofit fontScale="32500" lnSpcReduction="20000"/>
          </a:bodyPr>
          <a:lstStyle/>
          <a:p>
            <a:pPr>
              <a:buNone/>
            </a:pPr>
            <a:r>
              <a:rPr lang="hi-IN" sz="8000" b="1" dirty="0" smtClean="0"/>
              <a:t> </a:t>
            </a:r>
            <a:r>
              <a:rPr lang="hi-IN" sz="16000" b="1" dirty="0" smtClean="0">
                <a:solidFill>
                  <a:srgbClr val="FF0000"/>
                </a:solidFill>
              </a:rPr>
              <a:t>इस योजना से जुड़े विशेष लाभ</a:t>
            </a:r>
            <a:r>
              <a:rPr lang="en-IN" sz="16000" b="1" dirty="0" smtClean="0">
                <a:solidFill>
                  <a:srgbClr val="FF0000"/>
                </a:solidFill>
              </a:rPr>
              <a:t>:-</a:t>
            </a:r>
          </a:p>
          <a:p>
            <a:pPr algn="just"/>
            <a:r>
              <a:rPr lang="hi-IN" sz="10400" b="1" dirty="0" smtClean="0">
                <a:solidFill>
                  <a:srgbClr val="002060"/>
                </a:solidFill>
                <a:latin typeface="Utsaah" pitchFamily="34" charset="0"/>
                <a:cs typeface="Utsaah" pitchFamily="34" charset="0"/>
              </a:rPr>
              <a:t>एक लाख रुपए का दुर्घटना बीमा कवर।</a:t>
            </a:r>
          </a:p>
          <a:p>
            <a:pPr algn="just"/>
            <a:r>
              <a:rPr lang="hi-IN" sz="10400" b="1" dirty="0" smtClean="0">
                <a:solidFill>
                  <a:srgbClr val="002060"/>
                </a:solidFill>
                <a:latin typeface="Utsaah" pitchFamily="34" charset="0"/>
                <a:cs typeface="Utsaah" pitchFamily="34" charset="0"/>
              </a:rPr>
              <a:t>कोई न्यूनतम शेष राशि अपेक्षित नहीं।</a:t>
            </a:r>
          </a:p>
          <a:p>
            <a:pPr algn="just"/>
            <a:r>
              <a:rPr lang="hi-IN" sz="10400" b="1" dirty="0" smtClean="0">
                <a:solidFill>
                  <a:srgbClr val="002060"/>
                </a:solidFill>
                <a:latin typeface="Utsaah" pitchFamily="34" charset="0"/>
                <a:cs typeface="Utsaah" pitchFamily="34" charset="0"/>
              </a:rPr>
              <a:t>भारत भर में धन का आसानी से अंतरण।</a:t>
            </a:r>
          </a:p>
          <a:p>
            <a:pPr algn="just"/>
            <a:r>
              <a:rPr lang="hi-IN" sz="10400" b="1" dirty="0" smtClean="0">
                <a:solidFill>
                  <a:srgbClr val="002060"/>
                </a:solidFill>
                <a:latin typeface="Utsaah" pitchFamily="34" charset="0"/>
                <a:cs typeface="Utsaah" pitchFamily="34" charset="0"/>
              </a:rPr>
              <a:t>सरकारी योजनाओं के लाभार्थियों को इन खातों से लाभ अंतरण प्राप्त होगा।</a:t>
            </a:r>
          </a:p>
          <a:p>
            <a:pPr algn="just"/>
            <a:r>
              <a:rPr lang="hi-IN" sz="10400" b="1" dirty="0" smtClean="0">
                <a:solidFill>
                  <a:srgbClr val="002060"/>
                </a:solidFill>
                <a:latin typeface="Utsaah" pitchFamily="34" charset="0"/>
                <a:cs typeface="Utsaah" pitchFamily="34" charset="0"/>
              </a:rPr>
              <a:t>छ: माह तक इन खातों के संतोषजनक परिचालन के पश्चात 5,000/- रुपए तक की </a:t>
            </a:r>
            <a:r>
              <a:rPr lang="en-IN" sz="10400" b="1" dirty="0" smtClean="0">
                <a:solidFill>
                  <a:srgbClr val="002060"/>
                </a:solidFill>
                <a:latin typeface="Utsaah" pitchFamily="34" charset="0"/>
                <a:cs typeface="Utsaah" pitchFamily="34" charset="0"/>
              </a:rPr>
              <a:t> </a:t>
            </a:r>
            <a:r>
              <a:rPr lang="hi-IN" sz="10400" b="1" dirty="0" smtClean="0">
                <a:solidFill>
                  <a:srgbClr val="002060"/>
                </a:solidFill>
                <a:latin typeface="Utsaah" pitchFamily="34" charset="0"/>
                <a:cs typeface="Utsaah" pitchFamily="34" charset="0"/>
              </a:rPr>
              <a:t>ओवरड्राफ्ट की सुविधा दी जाएगी।</a:t>
            </a:r>
            <a:r>
              <a:rPr lang="hi-IN" sz="10400" b="1" dirty="0" smtClean="0">
                <a:solidFill>
                  <a:srgbClr val="FF0000"/>
                </a:solidFill>
                <a:latin typeface="Utsaah" pitchFamily="34" charset="0"/>
                <a:cs typeface="Utsaah" pitchFamily="34" charset="0"/>
              </a:rPr>
              <a:t>प्रति परिवार</a:t>
            </a:r>
            <a:r>
              <a:rPr lang="hi-IN" sz="10400" b="1" dirty="0" smtClean="0">
                <a:solidFill>
                  <a:srgbClr val="002060"/>
                </a:solidFill>
                <a:latin typeface="Utsaah" pitchFamily="34" charset="0"/>
                <a:cs typeface="Utsaah" pitchFamily="34" charset="0"/>
              </a:rPr>
              <a:t>, मुख्यधत: परिवार की स्त्री के लिए सिर्फ एक खाते में 5,000/- रुपए तक की ओवरड्राफ्ट की सुविधा उपलब्ध है।</a:t>
            </a:r>
          </a:p>
          <a:p>
            <a:pPr algn="just"/>
            <a:r>
              <a:rPr lang="hi-IN" sz="10400" b="1" dirty="0" smtClean="0">
                <a:solidFill>
                  <a:srgbClr val="002060"/>
                </a:solidFill>
                <a:latin typeface="Utsaah" pitchFamily="34" charset="0"/>
                <a:cs typeface="Utsaah" pitchFamily="34" charset="0"/>
              </a:rPr>
              <a:t>प्रधान मन्त्री जन धन योजना के अन्तर्गत व्यक्तिगत दुर्घटना बीमा के तहत दावा देय होगा यदि रूपे कार्ड धारक</a:t>
            </a:r>
            <a:r>
              <a:rPr lang="en-IN" sz="10400" b="1" dirty="0" smtClean="0">
                <a:solidFill>
                  <a:srgbClr val="002060"/>
                </a:solidFill>
                <a:latin typeface="Utsaah" pitchFamily="34" charset="0"/>
                <a:cs typeface="Utsaah" pitchFamily="34" charset="0"/>
              </a:rPr>
              <a:t> </a:t>
            </a:r>
            <a:r>
              <a:rPr lang="hi-IN" sz="10400" b="1" dirty="0" smtClean="0">
                <a:solidFill>
                  <a:srgbClr val="002060"/>
                </a:solidFill>
                <a:latin typeface="Utsaah" pitchFamily="34" charset="0"/>
                <a:cs typeface="Utsaah" pitchFamily="34" charset="0"/>
              </a:rPr>
              <a:t>कार्ड के माध्यम से दुर्घटना की तारीख को शामिल करते हुए दुर्घटना की तारीख से पूर्व 90 दिन के भीतर प्रयोग किया हो । </a:t>
            </a:r>
          </a:p>
          <a:p>
            <a:pPr algn="just"/>
            <a:endParaRPr lang="en-IN" dirty="0" smtClean="0"/>
          </a:p>
          <a:p>
            <a:pPr algn="just"/>
            <a:endParaRPr lang="en-IN"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0106"/>
          </a:xfrm>
        </p:spPr>
        <p:txBody>
          <a:bodyPr>
            <a:noAutofit/>
          </a:bodyPr>
          <a:lstStyle/>
          <a:p>
            <a:r>
              <a:rPr lang="en-IN" sz="7200" b="1" u="sng" spc="-150" dirty="0" smtClean="0">
                <a:solidFill>
                  <a:srgbClr val="0070C0"/>
                </a:solidFill>
                <a:effectLst>
                  <a:outerShdw blurRad="38100" dist="38100" dir="2700000" algn="tl">
                    <a:srgbClr val="000000">
                      <a:alpha val="43137"/>
                    </a:srgbClr>
                  </a:outerShdw>
                </a:effectLst>
                <a:latin typeface="Utsaah" pitchFamily="34" charset="0"/>
                <a:cs typeface="Utsaah" pitchFamily="34" charset="0"/>
              </a:rPr>
              <a:t>   </a:t>
            </a:r>
            <a:r>
              <a:rPr lang="en-IN" sz="7200" b="1" spc="-150" dirty="0" smtClean="0">
                <a:solidFill>
                  <a:srgbClr val="0070C0"/>
                </a:solidFill>
                <a:effectLst>
                  <a:outerShdw blurRad="38100" dist="38100" dir="2700000" algn="tl">
                    <a:srgbClr val="000000">
                      <a:alpha val="43137"/>
                    </a:srgbClr>
                  </a:outerShdw>
                </a:effectLst>
                <a:latin typeface="Utsaah" pitchFamily="34" charset="0"/>
                <a:cs typeface="Utsaah" pitchFamily="34" charset="0"/>
              </a:rPr>
              <a:t>          </a:t>
            </a:r>
            <a:r>
              <a:rPr lang="hi-IN" sz="7200" b="1" spc="-150" dirty="0" smtClean="0">
                <a:solidFill>
                  <a:srgbClr val="0070C0"/>
                </a:solidFill>
                <a:effectLst>
                  <a:outerShdw blurRad="38100" dist="38100" dir="2700000" algn="tl">
                    <a:srgbClr val="000000">
                      <a:alpha val="43137"/>
                    </a:srgbClr>
                  </a:outerShdw>
                </a:effectLst>
                <a:latin typeface="Utsaah" pitchFamily="34" charset="0"/>
                <a:cs typeface="Utsaah" pitchFamily="34" charset="0"/>
              </a:rPr>
              <a:t>प्रधानमंत्री सुरक्षा बीमा योजना</a:t>
            </a:r>
            <a:endParaRPr lang="en-IN" sz="7200" b="1" spc="-150" dirty="0">
              <a:solidFill>
                <a:srgbClr val="0070C0"/>
              </a:solidFill>
              <a:effectLst>
                <a:outerShdw blurRad="38100" dist="38100" dir="2700000" algn="tl">
                  <a:srgbClr val="000000">
                    <a:alpha val="43137"/>
                  </a:srgbClr>
                </a:outerShdw>
              </a:effectLst>
              <a:latin typeface="Utsaah" pitchFamily="34" charset="0"/>
              <a:cs typeface="Utsaah" pitchFamily="34" charset="0"/>
            </a:endParaRPr>
          </a:p>
        </p:txBody>
      </p:sp>
      <p:sp>
        <p:nvSpPr>
          <p:cNvPr id="3" name="Content Placeholder 2"/>
          <p:cNvSpPr>
            <a:spLocks noGrp="1"/>
          </p:cNvSpPr>
          <p:nvPr>
            <p:ph idx="1"/>
          </p:nvPr>
        </p:nvSpPr>
        <p:spPr>
          <a:xfrm>
            <a:off x="609600" y="1052736"/>
            <a:ext cx="10972800" cy="5400600"/>
          </a:xfrm>
        </p:spPr>
        <p:txBody>
          <a:bodyPr>
            <a:normAutofit fontScale="55000" lnSpcReduction="20000"/>
          </a:bodyPr>
          <a:lstStyle/>
          <a:p>
            <a:pPr>
              <a:buNone/>
            </a:pPr>
            <a:endParaRPr lang="hi-IN" dirty="0"/>
          </a:p>
          <a:p>
            <a:pPr algn="just"/>
            <a:r>
              <a:rPr lang="hi-IN" sz="6500" b="1" dirty="0" smtClean="0">
                <a:solidFill>
                  <a:srgbClr val="002060"/>
                </a:solidFill>
                <a:latin typeface="Utsaah" pitchFamily="34" charset="0"/>
                <a:cs typeface="Utsaah" pitchFamily="34" charset="0"/>
              </a:rPr>
              <a:t>प्रधानमंत्री </a:t>
            </a:r>
            <a:r>
              <a:rPr lang="hi-IN" sz="6500" b="1" dirty="0">
                <a:solidFill>
                  <a:srgbClr val="002060"/>
                </a:solidFill>
                <a:latin typeface="Utsaah" pitchFamily="34" charset="0"/>
                <a:cs typeface="Utsaah" pitchFamily="34" charset="0"/>
              </a:rPr>
              <a:t>सुरक्षा बीमा योजना का वार्षिेक प्रीमियम मात्र 12 रूपए है। </a:t>
            </a:r>
            <a:endParaRPr lang="hi-IN" sz="6500" b="1" dirty="0" smtClean="0">
              <a:solidFill>
                <a:srgbClr val="002060"/>
              </a:solidFill>
              <a:latin typeface="Utsaah" pitchFamily="34" charset="0"/>
              <a:cs typeface="Utsaah" pitchFamily="34" charset="0"/>
            </a:endParaRPr>
          </a:p>
          <a:p>
            <a:pPr algn="just"/>
            <a:r>
              <a:rPr lang="hi-IN" sz="6500" b="1" dirty="0" smtClean="0">
                <a:solidFill>
                  <a:srgbClr val="002060"/>
                </a:solidFill>
                <a:latin typeface="Utsaah" pitchFamily="34" charset="0"/>
                <a:cs typeface="Utsaah" pitchFamily="34" charset="0"/>
              </a:rPr>
              <a:t>योजना 18 </a:t>
            </a:r>
            <a:r>
              <a:rPr lang="hi-IN" sz="6500" b="1" dirty="0">
                <a:solidFill>
                  <a:srgbClr val="002060"/>
                </a:solidFill>
                <a:latin typeface="Utsaah" pitchFamily="34" charset="0"/>
                <a:cs typeface="Utsaah" pitchFamily="34" charset="0"/>
              </a:rPr>
              <a:t>– 70 साल के लोगों के लिए है। यदि इस योजना के अंतर्गत बीमित व्‍यक्ति की दुर्घटना में मौत हो जाती है, या फिर हादसे में दोनों आंखें या दोनो हाथ या दोनों पैर खराब हो जाते हैं, तो उसे 2 लाख रूपए मिलेंगें</a:t>
            </a:r>
            <a:r>
              <a:rPr lang="hi-IN" sz="6500" b="1" dirty="0" smtClean="0">
                <a:solidFill>
                  <a:srgbClr val="002060"/>
                </a:solidFill>
                <a:latin typeface="Utsaah" pitchFamily="34" charset="0"/>
                <a:cs typeface="Utsaah" pitchFamily="34" charset="0"/>
              </a:rPr>
              <a:t>।</a:t>
            </a:r>
            <a:endParaRPr lang="hi-IN" sz="6500" b="1" dirty="0">
              <a:solidFill>
                <a:srgbClr val="002060"/>
              </a:solidFill>
              <a:latin typeface="Utsaah" pitchFamily="34" charset="0"/>
              <a:cs typeface="Utsaah" pitchFamily="34" charset="0"/>
            </a:endParaRPr>
          </a:p>
          <a:p>
            <a:pPr algn="just">
              <a:buNone/>
            </a:pPr>
            <a:endParaRPr lang="en-IN" sz="6500" b="1" dirty="0" smtClean="0">
              <a:solidFill>
                <a:srgbClr val="002060"/>
              </a:solidFill>
              <a:latin typeface="Utsaah" pitchFamily="34" charset="0"/>
              <a:cs typeface="Utsaah" pitchFamily="34" charset="0"/>
            </a:endParaRPr>
          </a:p>
          <a:p>
            <a:pPr algn="just">
              <a:buNone/>
            </a:pPr>
            <a:r>
              <a:rPr lang="hi-IN" sz="6500" b="1" dirty="0" smtClean="0">
                <a:solidFill>
                  <a:srgbClr val="FF0000"/>
                </a:solidFill>
                <a:latin typeface="Utsaah" pitchFamily="34" charset="0"/>
                <a:cs typeface="Utsaah" pitchFamily="34" charset="0"/>
              </a:rPr>
              <a:t>प्रधानमंत्री </a:t>
            </a:r>
            <a:r>
              <a:rPr lang="hi-IN" sz="6500" b="1" dirty="0">
                <a:solidFill>
                  <a:srgbClr val="FF0000"/>
                </a:solidFill>
                <a:latin typeface="Utsaah" pitchFamily="34" charset="0"/>
                <a:cs typeface="Utsaah" pitchFamily="34" charset="0"/>
              </a:rPr>
              <a:t>सुरक्षा बीमा योजना की मुख्य </a:t>
            </a:r>
            <a:r>
              <a:rPr lang="hi-IN" sz="6500" b="1" dirty="0" smtClean="0">
                <a:solidFill>
                  <a:srgbClr val="FF0000"/>
                </a:solidFill>
                <a:latin typeface="Utsaah" pitchFamily="34" charset="0"/>
                <a:cs typeface="Utsaah" pitchFamily="34" charset="0"/>
              </a:rPr>
              <a:t>बातें</a:t>
            </a:r>
            <a:r>
              <a:rPr lang="en-IN" sz="6500" b="1" dirty="0" smtClean="0">
                <a:solidFill>
                  <a:srgbClr val="FF0000"/>
                </a:solidFill>
                <a:latin typeface="Utsaah" pitchFamily="34" charset="0"/>
                <a:cs typeface="Utsaah" pitchFamily="34" charset="0"/>
              </a:rPr>
              <a:t>:-</a:t>
            </a:r>
            <a:endParaRPr lang="hi-IN" sz="6500" b="1" dirty="0">
              <a:solidFill>
                <a:srgbClr val="FF0000"/>
              </a:solidFill>
              <a:latin typeface="Utsaah" pitchFamily="34" charset="0"/>
              <a:cs typeface="Utsaah" pitchFamily="34" charset="0"/>
            </a:endParaRPr>
          </a:p>
          <a:p>
            <a:pPr algn="just" fontAlgn="t">
              <a:buNone/>
            </a:pPr>
            <a:r>
              <a:rPr lang="hi-IN" sz="6500" b="1" dirty="0" smtClean="0">
                <a:solidFill>
                  <a:srgbClr val="002060"/>
                </a:solidFill>
                <a:latin typeface="Utsaah" pitchFamily="34" charset="0"/>
                <a:cs typeface="Utsaah" pitchFamily="34" charset="0"/>
              </a:rPr>
              <a:t>1.प्रीमियम राशि-12 रूपये प्रति वर्ष</a:t>
            </a:r>
          </a:p>
          <a:p>
            <a:pPr algn="just" fontAlgn="t">
              <a:buNone/>
            </a:pPr>
            <a:r>
              <a:rPr lang="hi-IN" sz="6500" b="1" dirty="0" smtClean="0">
                <a:solidFill>
                  <a:srgbClr val="002060"/>
                </a:solidFill>
                <a:latin typeface="Utsaah" pitchFamily="34" charset="0"/>
                <a:cs typeface="Utsaah" pitchFamily="34" charset="0"/>
              </a:rPr>
              <a:t>2.बीमा  नियम</a:t>
            </a:r>
            <a:r>
              <a:rPr lang="en-IN" sz="6500" b="1" dirty="0" smtClean="0">
                <a:solidFill>
                  <a:srgbClr val="002060"/>
                </a:solidFill>
                <a:latin typeface="Utsaah" pitchFamily="34" charset="0"/>
                <a:cs typeface="Utsaah" pitchFamily="34" charset="0"/>
              </a:rPr>
              <a:t>-</a:t>
            </a:r>
            <a:r>
              <a:rPr lang="hi-IN" sz="6500" b="1" dirty="0" smtClean="0">
                <a:solidFill>
                  <a:srgbClr val="002060"/>
                </a:solidFill>
                <a:latin typeface="Utsaah" pitchFamily="34" charset="0"/>
                <a:cs typeface="Utsaah" pitchFamily="34" charset="0"/>
              </a:rPr>
              <a:t>एक्सीडेंटल कवरेज (पूर्ण 2 लाख / आंशिक 1 लाख )</a:t>
            </a:r>
          </a:p>
          <a:p>
            <a:pPr algn="just" fontAlgn="t">
              <a:buNone/>
            </a:pPr>
            <a:r>
              <a:rPr lang="hi-IN" sz="6500" b="1" dirty="0" smtClean="0">
                <a:solidFill>
                  <a:srgbClr val="002060"/>
                </a:solidFill>
                <a:latin typeface="Utsaah" pitchFamily="34" charset="0"/>
                <a:cs typeface="Utsaah" pitchFamily="34" charset="0"/>
              </a:rPr>
              <a:t>3</a:t>
            </a:r>
            <a:r>
              <a:rPr lang="en-IN" sz="6500" b="1" dirty="0" smtClean="0">
                <a:solidFill>
                  <a:srgbClr val="002060"/>
                </a:solidFill>
                <a:latin typeface="Utsaah" pitchFamily="34" charset="0"/>
                <a:cs typeface="Utsaah" pitchFamily="34" charset="0"/>
              </a:rPr>
              <a:t>-</a:t>
            </a:r>
            <a:r>
              <a:rPr lang="hi-IN" sz="6500" b="1" dirty="0" smtClean="0">
                <a:solidFill>
                  <a:srgbClr val="002060"/>
                </a:solidFill>
                <a:latin typeface="Utsaah" pitchFamily="34" charset="0"/>
                <a:cs typeface="Utsaah" pitchFamily="34" charset="0"/>
              </a:rPr>
              <a:t>आयु सीमा</a:t>
            </a:r>
            <a:r>
              <a:rPr lang="en-IN" sz="6500" b="1" dirty="0" smtClean="0">
                <a:solidFill>
                  <a:srgbClr val="002060"/>
                </a:solidFill>
                <a:latin typeface="Utsaah" pitchFamily="34" charset="0"/>
                <a:cs typeface="Utsaah" pitchFamily="34" charset="0"/>
              </a:rPr>
              <a:t>-</a:t>
            </a:r>
            <a:r>
              <a:rPr lang="hi-IN" sz="6500" b="1" dirty="0" smtClean="0">
                <a:solidFill>
                  <a:srgbClr val="002060"/>
                </a:solidFill>
                <a:latin typeface="Utsaah" pitchFamily="34" charset="0"/>
                <a:cs typeface="Utsaah" pitchFamily="34" charset="0"/>
              </a:rPr>
              <a:t>18 वर्ष से अधिक 70 वर्ष तक। </a:t>
            </a:r>
          </a:p>
          <a:p>
            <a:pPr fontAlgn="t"/>
            <a:endParaRPr lang="hi-IN" dirty="0" smtClean="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00"/>
            <a:ext cx="10972800" cy="171400"/>
          </a:xfrm>
        </p:spPr>
        <p:txBody>
          <a:bodyPr>
            <a:noAutofit/>
          </a:bodyPr>
          <a:lstStyle/>
          <a:p>
            <a:r>
              <a:rPr lang="en-IN" sz="800" b="1" dirty="0" smtClean="0">
                <a:solidFill>
                  <a:srgbClr val="002060"/>
                </a:solidFill>
              </a:rPr>
              <a:t>.</a:t>
            </a:r>
            <a:endParaRPr lang="en-IN" sz="800" b="1" dirty="0">
              <a:solidFill>
                <a:srgbClr val="002060"/>
              </a:solidFill>
            </a:endParaRPr>
          </a:p>
        </p:txBody>
      </p:sp>
      <p:sp>
        <p:nvSpPr>
          <p:cNvPr id="3" name="Content Placeholder 2"/>
          <p:cNvSpPr>
            <a:spLocks noGrp="1"/>
          </p:cNvSpPr>
          <p:nvPr>
            <p:ph idx="1"/>
          </p:nvPr>
        </p:nvSpPr>
        <p:spPr>
          <a:xfrm>
            <a:off x="609600" y="260648"/>
            <a:ext cx="10972800" cy="6264696"/>
          </a:xfrm>
        </p:spPr>
        <p:txBody>
          <a:bodyPr>
            <a:noAutofit/>
          </a:bodyPr>
          <a:lstStyle/>
          <a:p>
            <a:r>
              <a:rPr lang="hi-IN" sz="3200" b="1" dirty="0" smtClean="0">
                <a:solidFill>
                  <a:srgbClr val="002060"/>
                </a:solidFill>
                <a:latin typeface="Utsaah" pitchFamily="34" charset="0"/>
                <a:cs typeface="Utsaah" pitchFamily="34" charset="0"/>
              </a:rPr>
              <a:t>अगर किसी उपभोक्ता का 1 या अधिक बचत खाते हैं तब वे किसी एक बचत खाते के जरिये योजना से जुड़ सकते हैं ।</a:t>
            </a:r>
          </a:p>
          <a:p>
            <a:r>
              <a:rPr lang="hi-IN" sz="3200" b="1" dirty="0" smtClean="0">
                <a:solidFill>
                  <a:srgbClr val="002060"/>
                </a:solidFill>
                <a:latin typeface="Utsaah" pitchFamily="34" charset="0"/>
                <a:cs typeface="Utsaah" pitchFamily="34" charset="0"/>
              </a:rPr>
              <a:t>दुर्घटना के समय मृत्यु अथवा पूर्ण रूप से शारीरिक विकलांगता होती हैं तब 2 लाख रूपये दिए जायेंगे ।</a:t>
            </a:r>
          </a:p>
          <a:p>
            <a:r>
              <a:rPr lang="hi-IN" sz="3200" b="1" dirty="0" smtClean="0">
                <a:solidFill>
                  <a:srgbClr val="002060"/>
                </a:solidFill>
                <a:latin typeface="Utsaah" pitchFamily="34" charset="0"/>
                <a:cs typeface="Utsaah" pitchFamily="34" charset="0"/>
              </a:rPr>
              <a:t>आंशिक विकलांगता के लिए 1 लाख रूपये का कवरेज दिया जायेगा ।</a:t>
            </a:r>
          </a:p>
          <a:p>
            <a:pPr>
              <a:buNone/>
            </a:pPr>
            <a:r>
              <a:rPr lang="en-IN" sz="3200" b="1" dirty="0">
                <a:solidFill>
                  <a:srgbClr val="002060"/>
                </a:solidFill>
                <a:latin typeface="Utsaah" pitchFamily="34" charset="0"/>
                <a:cs typeface="Utsaah" pitchFamily="34" charset="0"/>
              </a:rPr>
              <a:t> </a:t>
            </a:r>
            <a:r>
              <a:rPr lang="en-IN" sz="3200" b="1" dirty="0" smtClean="0">
                <a:solidFill>
                  <a:srgbClr val="002060"/>
                </a:solidFill>
                <a:latin typeface="Utsaah" pitchFamily="34" charset="0"/>
                <a:cs typeface="Utsaah" pitchFamily="34" charset="0"/>
              </a:rPr>
              <a:t>    </a:t>
            </a:r>
            <a:r>
              <a:rPr lang="hi-IN" sz="3200" b="1" dirty="0" smtClean="0">
                <a:solidFill>
                  <a:srgbClr val="002060"/>
                </a:solidFill>
                <a:latin typeface="Utsaah" pitchFamily="34" charset="0"/>
                <a:cs typeface="Utsaah" pitchFamily="34" charset="0"/>
              </a:rPr>
              <a:t>धारक को प्रधानमंत्री सुरक्षा बीमा योजना के तहत प्रति वर्ष 12 रुपये 31 मई से पहले प्रीमियम के तौर पर भरने होंगे ।</a:t>
            </a:r>
          </a:p>
          <a:p>
            <a:r>
              <a:rPr lang="hi-IN" sz="3200" b="1" dirty="0" smtClean="0">
                <a:solidFill>
                  <a:srgbClr val="002060"/>
                </a:solidFill>
                <a:latin typeface="Utsaah" pitchFamily="34" charset="0"/>
                <a:cs typeface="Utsaah" pitchFamily="34" charset="0"/>
              </a:rPr>
              <a:t>प्रधानमंत्री सुरक्षा बीमा योजना के तहत धारक को 2 लाख रुपये का दुर्घटना जीवन बीमा दिया जायेगा ।साथ ही आंशिक नुकसान पर एक लाख का बीमा दिया जायेगा ।</a:t>
            </a: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851" y="0"/>
            <a:ext cx="10080761" cy="1031966"/>
          </a:xfrm>
        </p:spPr>
        <p:txBody>
          <a:bodyPr>
            <a:normAutofit fontScale="90000"/>
          </a:bodyPr>
          <a:lstStyle/>
          <a:p>
            <a:r>
              <a:rPr lang="hi-IN" dirty="0" smtClean="0"/>
              <a:t>   </a:t>
            </a:r>
            <a:r>
              <a:rPr lang="hi-IN" sz="7300" b="1" dirty="0" smtClean="0">
                <a:solidFill>
                  <a:schemeClr val="accent1"/>
                </a:solidFill>
                <a:effectLst>
                  <a:outerShdw blurRad="38100" dist="38100" dir="2700000" algn="tl">
                    <a:srgbClr val="000000">
                      <a:alpha val="43137"/>
                    </a:srgbClr>
                  </a:outerShdw>
                </a:effectLst>
                <a:latin typeface="Utsaah" pitchFamily="34" charset="0"/>
                <a:cs typeface="Utsaah" pitchFamily="34" charset="0"/>
              </a:rPr>
              <a:t>प्रधानमंत्री जीवन ज्योति बीमा योजना </a:t>
            </a:r>
            <a:endParaRPr lang="en-IN" sz="7300" b="1" dirty="0">
              <a:solidFill>
                <a:schemeClr val="accent1"/>
              </a:solidFill>
              <a:effectLst>
                <a:outerShdw blurRad="38100" dist="38100" dir="2700000" algn="tl">
                  <a:srgbClr val="000000">
                    <a:alpha val="43137"/>
                  </a:srgbClr>
                </a:outerShdw>
              </a:effectLst>
              <a:latin typeface="Utsaah" pitchFamily="34" charset="0"/>
              <a:cs typeface="Utsaah" pitchFamily="34" charset="0"/>
            </a:endParaRPr>
          </a:p>
        </p:txBody>
      </p:sp>
      <p:sp>
        <p:nvSpPr>
          <p:cNvPr id="3" name="Content Placeholder 2"/>
          <p:cNvSpPr>
            <a:spLocks noGrp="1"/>
          </p:cNvSpPr>
          <p:nvPr>
            <p:ph idx="1"/>
          </p:nvPr>
        </p:nvSpPr>
        <p:spPr>
          <a:xfrm>
            <a:off x="335360" y="1196752"/>
            <a:ext cx="11617291" cy="5472608"/>
          </a:xfrm>
        </p:spPr>
        <p:txBody>
          <a:bodyPr>
            <a:normAutofit fontScale="32500" lnSpcReduction="20000"/>
          </a:bodyPr>
          <a:lstStyle/>
          <a:p>
            <a:pPr algn="just"/>
            <a:r>
              <a:rPr lang="hi-IN" sz="9200" b="1" dirty="0" smtClean="0">
                <a:solidFill>
                  <a:srgbClr val="002060"/>
                </a:solidFill>
                <a:latin typeface="Utsaah" pitchFamily="34" charset="0"/>
                <a:cs typeface="Utsaah" pitchFamily="34" charset="0"/>
              </a:rPr>
              <a:t>इस बीमा योजना में किसी  भी कारण से मृत्यु होने पर जीवन बीमा कवर की पेशकश की गई है ।</a:t>
            </a:r>
          </a:p>
          <a:p>
            <a:pPr algn="just">
              <a:buNone/>
            </a:pPr>
            <a:r>
              <a:rPr lang="hi-IN" sz="9200" b="1" dirty="0" smtClean="0">
                <a:solidFill>
                  <a:srgbClr val="FF0000"/>
                </a:solidFill>
                <a:latin typeface="Utsaah" pitchFamily="34" charset="0"/>
                <a:cs typeface="Utsaah" pitchFamily="34" charset="0"/>
              </a:rPr>
              <a:t>कवरेज के दायरे</a:t>
            </a:r>
          </a:p>
          <a:p>
            <a:pPr algn="just"/>
            <a:r>
              <a:rPr lang="hi-IN" sz="9200" b="1" dirty="0" smtClean="0">
                <a:solidFill>
                  <a:srgbClr val="002060"/>
                </a:solidFill>
                <a:latin typeface="Utsaah" pitchFamily="34" charset="0"/>
                <a:cs typeface="Utsaah" pitchFamily="34" charset="0"/>
              </a:rPr>
              <a:t>सहभागी बैंको के 18 से 50 वर्ष की आयु के सभी बचत बैंक खाता धारक शामिल होने के हकदार होंगे । </a:t>
            </a:r>
          </a:p>
          <a:p>
            <a:pPr algn="just"/>
            <a:r>
              <a:rPr lang="hi-IN" sz="9200" b="1" dirty="0" smtClean="0">
                <a:solidFill>
                  <a:srgbClr val="002060"/>
                </a:solidFill>
                <a:latin typeface="Utsaah" pitchFamily="34" charset="0"/>
                <a:cs typeface="Utsaah" pitchFamily="34" charset="0"/>
              </a:rPr>
              <a:t>किसी  भी व्यक्ति  के एक या विभिन्न बैंकों मे कई बचत खाते हो तो ऐसे मामलों में,वह व्यक्ति  केवल एक बचत खाते के माध्यम से इस योजना में शामिल होने के लिए पात्र होगा । </a:t>
            </a:r>
          </a:p>
          <a:p>
            <a:pPr algn="just"/>
            <a:r>
              <a:rPr lang="hi-IN" sz="9200" b="1" dirty="0" smtClean="0">
                <a:solidFill>
                  <a:srgbClr val="002060"/>
                </a:solidFill>
                <a:latin typeface="Utsaah" pitchFamily="34" charset="0"/>
                <a:cs typeface="Utsaah" pitchFamily="34" charset="0"/>
              </a:rPr>
              <a:t>बैंक खाते के लिए आधार कार्ड प्राथमिक  के.वाई.सी. होगा।</a:t>
            </a:r>
          </a:p>
          <a:p>
            <a:pPr algn="just">
              <a:buNone/>
            </a:pPr>
            <a:r>
              <a:rPr lang="hi-IN" sz="9200" b="1" dirty="0" smtClean="0">
                <a:solidFill>
                  <a:srgbClr val="FF0000"/>
                </a:solidFill>
                <a:latin typeface="Utsaah" pitchFamily="34" charset="0"/>
                <a:cs typeface="Utsaah" pitchFamily="34" charset="0"/>
              </a:rPr>
              <a:t>नामांकन की अवधि</a:t>
            </a:r>
          </a:p>
          <a:p>
            <a:pPr algn="just"/>
            <a:r>
              <a:rPr lang="hi-IN" sz="9200" b="1" dirty="0" smtClean="0">
                <a:solidFill>
                  <a:srgbClr val="002060"/>
                </a:solidFill>
                <a:latin typeface="Utsaah" pitchFamily="34" charset="0"/>
                <a:cs typeface="Utsaah" pitchFamily="34" charset="0"/>
              </a:rPr>
              <a:t>कवर 1 जून से 31 मई तक एक वर्ष के लिए</a:t>
            </a:r>
          </a:p>
          <a:p>
            <a:pPr algn="just"/>
            <a:r>
              <a:rPr lang="hi-IN" sz="9200" b="1" dirty="0" smtClean="0">
                <a:solidFill>
                  <a:srgbClr val="002060"/>
                </a:solidFill>
                <a:latin typeface="Utsaah" pitchFamily="34" charset="0"/>
                <a:cs typeface="Utsaah" pitchFamily="34" charset="0"/>
              </a:rPr>
              <a:t>-इस योजना से बाहर निकलने वाले व्यक्ति  किसी  भी समय, भविष्य  के वर्षों में, निर्धारित  परर्फोर्मा में अच्छे स्वास्थ्य की घोषणा  प्रस्तुत कर इस योजना में फिर से शामिल हो सकते है।</a:t>
            </a:r>
          </a:p>
          <a:p>
            <a:pPr>
              <a:buNone/>
            </a:pPr>
            <a:endParaRPr lang="en-IN"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i-IN" sz="4000" b="1" u="sng" dirty="0" smtClean="0">
                <a:solidFill>
                  <a:srgbClr val="FF0000"/>
                </a:solidFill>
              </a:rPr>
              <a:t>योजना के फायदे </a:t>
            </a:r>
            <a:r>
              <a:rPr lang="hi-IN" sz="4000" b="1" dirty="0" smtClean="0">
                <a:solidFill>
                  <a:srgbClr val="FF0000"/>
                </a:solidFill>
              </a:rPr>
              <a:t/>
            </a:r>
            <a:br>
              <a:rPr lang="hi-IN" sz="4000" b="1" dirty="0" smtClean="0">
                <a:solidFill>
                  <a:srgbClr val="FF0000"/>
                </a:solidFill>
              </a:rPr>
            </a:br>
            <a:endParaRPr lang="en-IN" sz="4000" b="1" dirty="0">
              <a:solidFill>
                <a:srgbClr val="FF0000"/>
              </a:solidFill>
            </a:endParaRPr>
          </a:p>
        </p:txBody>
      </p:sp>
      <p:sp>
        <p:nvSpPr>
          <p:cNvPr id="3" name="Content Placeholder 2"/>
          <p:cNvSpPr>
            <a:spLocks noGrp="1"/>
          </p:cNvSpPr>
          <p:nvPr>
            <p:ph idx="1"/>
          </p:nvPr>
        </p:nvSpPr>
        <p:spPr>
          <a:xfrm>
            <a:off x="335360" y="431074"/>
            <a:ext cx="11521280" cy="6166278"/>
          </a:xfrm>
        </p:spPr>
        <p:txBody>
          <a:bodyPr>
            <a:normAutofit fontScale="25000" lnSpcReduction="20000"/>
          </a:bodyPr>
          <a:lstStyle/>
          <a:p>
            <a:endParaRPr lang="en-IN" sz="3000" b="1" dirty="0" smtClean="0">
              <a:solidFill>
                <a:srgbClr val="002060"/>
              </a:solidFill>
              <a:latin typeface="Utsaah" pitchFamily="34" charset="0"/>
              <a:cs typeface="Utsaah" pitchFamily="34" charset="0"/>
            </a:endParaRPr>
          </a:p>
          <a:p>
            <a:endParaRPr lang="hi-IN" sz="3000" b="1" dirty="0" smtClean="0">
              <a:solidFill>
                <a:srgbClr val="002060"/>
              </a:solidFill>
              <a:latin typeface="Utsaah" pitchFamily="34" charset="0"/>
              <a:cs typeface="Utsaah" pitchFamily="34" charset="0"/>
            </a:endParaRPr>
          </a:p>
          <a:p>
            <a:endParaRPr lang="hi-IN" sz="3000" b="1" dirty="0" smtClean="0">
              <a:solidFill>
                <a:srgbClr val="002060"/>
              </a:solidFill>
              <a:latin typeface="Utsaah" pitchFamily="34" charset="0"/>
              <a:cs typeface="Utsaah" pitchFamily="34" charset="0"/>
            </a:endParaRPr>
          </a:p>
          <a:p>
            <a:endParaRPr lang="en-IN" sz="3000" b="1" dirty="0" smtClean="0">
              <a:solidFill>
                <a:srgbClr val="002060"/>
              </a:solidFill>
              <a:latin typeface="Utsaah" pitchFamily="34" charset="0"/>
              <a:cs typeface="Utsaah" pitchFamily="34" charset="0"/>
            </a:endParaRPr>
          </a:p>
          <a:p>
            <a:r>
              <a:rPr lang="hi-IN" sz="9000" b="1" dirty="0" smtClean="0">
                <a:solidFill>
                  <a:srgbClr val="002060"/>
                </a:solidFill>
                <a:latin typeface="Utsaah" pitchFamily="34" charset="0"/>
                <a:cs typeface="Utsaah" pitchFamily="34" charset="0"/>
              </a:rPr>
              <a:t>किसी भी कारणवश सदस्य की मृत्यु होने पर २ लाख रुपए देय होंगे ।</a:t>
            </a:r>
          </a:p>
          <a:p>
            <a:pPr>
              <a:buNone/>
            </a:pPr>
            <a:r>
              <a:rPr lang="en-IN" sz="4400" b="1" dirty="0" smtClean="0">
                <a:solidFill>
                  <a:srgbClr val="002060"/>
                </a:solidFill>
                <a:latin typeface="Utsaah" pitchFamily="34" charset="0"/>
                <a:cs typeface="Utsaah" pitchFamily="34" charset="0"/>
              </a:rPr>
              <a:t>            </a:t>
            </a:r>
            <a:r>
              <a:rPr lang="hi-IN" sz="8000" b="1" dirty="0" smtClean="0">
                <a:solidFill>
                  <a:srgbClr val="FF0000"/>
                </a:solidFill>
                <a:latin typeface="Utsaah" pitchFamily="34" charset="0"/>
                <a:cs typeface="Utsaah" pitchFamily="34" charset="0"/>
              </a:rPr>
              <a:t>पात्रता की शर्तें</a:t>
            </a:r>
            <a:r>
              <a:rPr lang="en-IN" sz="8000" b="1" dirty="0" smtClean="0">
                <a:solidFill>
                  <a:srgbClr val="FF0000"/>
                </a:solidFill>
                <a:latin typeface="Utsaah" pitchFamily="34" charset="0"/>
                <a:cs typeface="Utsaah" pitchFamily="34" charset="0"/>
              </a:rPr>
              <a:t>-</a:t>
            </a:r>
            <a:endParaRPr lang="en-IN" sz="8000" b="1" dirty="0">
              <a:solidFill>
                <a:srgbClr val="FF0000"/>
              </a:solidFill>
              <a:latin typeface="Utsaah" pitchFamily="34" charset="0"/>
              <a:cs typeface="Utsaah" pitchFamily="34" charset="0"/>
            </a:endParaRPr>
          </a:p>
          <a:p>
            <a:pPr>
              <a:buNone/>
            </a:pPr>
            <a:r>
              <a:rPr lang="hi-IN" sz="8000" b="1" dirty="0" smtClean="0">
                <a:solidFill>
                  <a:srgbClr val="002060"/>
                </a:solidFill>
                <a:latin typeface="Utsaah" pitchFamily="34" charset="0"/>
                <a:cs typeface="Utsaah" pitchFamily="34" charset="0"/>
              </a:rPr>
              <a:t>सहभागी बैंकों के बचत बैंक खाता धारक, जिनकी  उम्र 18 वर्ष (पूर्ण) से 50 वर्ष (जन्मदिन के निकटतम आयु ) के बीच है तथा जो उक्त साधन के रूप में योजना मे शामिल होने हेतु/स्वत:नाम हेतु सहमति दें, उन्हें इस योजना में शामिल किया  जा सकता है ।</a:t>
            </a:r>
          </a:p>
          <a:p>
            <a:pPr>
              <a:buNone/>
            </a:pPr>
            <a:r>
              <a:rPr lang="hi-IN" sz="8600" b="1" dirty="0" smtClean="0">
                <a:solidFill>
                  <a:srgbClr val="FF0000"/>
                </a:solidFill>
                <a:latin typeface="Utsaah" pitchFamily="34" charset="0"/>
                <a:cs typeface="Utsaah" pitchFamily="34" charset="0"/>
              </a:rPr>
              <a:t>प्रधानमंत्री जीवन ज्योति बीमा योजना की मुख्य बातें:-</a:t>
            </a:r>
          </a:p>
          <a:p>
            <a:pPr>
              <a:buNone/>
            </a:pPr>
            <a:r>
              <a:rPr lang="en-IN" sz="8600" b="1" dirty="0" smtClean="0">
                <a:solidFill>
                  <a:srgbClr val="002060"/>
                </a:solidFill>
                <a:latin typeface="Utsaah" pitchFamily="34" charset="0"/>
                <a:cs typeface="Utsaah" pitchFamily="34" charset="0"/>
              </a:rPr>
              <a:t>                  </a:t>
            </a:r>
            <a:r>
              <a:rPr lang="hi-IN" sz="8600" b="1" dirty="0" smtClean="0">
                <a:solidFill>
                  <a:srgbClr val="002060"/>
                </a:solidFill>
                <a:latin typeface="Utsaah" pitchFamily="34" charset="0"/>
                <a:cs typeface="Utsaah" pitchFamily="34" charset="0"/>
              </a:rPr>
              <a:t>1.प्रीमियम राशि-330 रूपये प्रति वर्ष</a:t>
            </a:r>
          </a:p>
          <a:p>
            <a:pPr>
              <a:buNone/>
            </a:pPr>
            <a:r>
              <a:rPr lang="en-IN" sz="8600" b="1" dirty="0" smtClean="0">
                <a:solidFill>
                  <a:srgbClr val="002060"/>
                </a:solidFill>
                <a:latin typeface="Utsaah" pitchFamily="34" charset="0"/>
                <a:cs typeface="Utsaah" pitchFamily="34" charset="0"/>
              </a:rPr>
              <a:t>                  </a:t>
            </a:r>
            <a:r>
              <a:rPr lang="hi-IN" sz="8600" b="1" dirty="0" smtClean="0">
                <a:solidFill>
                  <a:srgbClr val="002060"/>
                </a:solidFill>
                <a:latin typeface="Utsaah" pitchFamily="34" charset="0"/>
                <a:cs typeface="Utsaah" pitchFamily="34" charset="0"/>
              </a:rPr>
              <a:t>2.कवरेज नियम-मृत्यु कवरेज (एक्सीडेंटल/ सामान्य )</a:t>
            </a:r>
          </a:p>
          <a:p>
            <a:pPr>
              <a:buNone/>
            </a:pPr>
            <a:r>
              <a:rPr lang="en-IN" sz="8600" b="1" dirty="0" smtClean="0">
                <a:solidFill>
                  <a:srgbClr val="002060"/>
                </a:solidFill>
                <a:latin typeface="Utsaah" pitchFamily="34" charset="0"/>
                <a:cs typeface="Utsaah" pitchFamily="34" charset="0"/>
              </a:rPr>
              <a:t>                  </a:t>
            </a:r>
            <a:r>
              <a:rPr lang="hi-IN" sz="8600" b="1" dirty="0" smtClean="0">
                <a:solidFill>
                  <a:srgbClr val="002060"/>
                </a:solidFill>
                <a:latin typeface="Utsaah" pitchFamily="34" charset="0"/>
                <a:cs typeface="Utsaah" pitchFamily="34" charset="0"/>
              </a:rPr>
              <a:t>3-आयु सीमा-18 वर्ष से 50 वर्ष</a:t>
            </a:r>
          </a:p>
          <a:p>
            <a:pPr algn="just">
              <a:buNone/>
            </a:pPr>
            <a:r>
              <a:rPr lang="hi-IN" sz="9600" b="1" u="sng" dirty="0" smtClean="0">
                <a:solidFill>
                  <a:srgbClr val="FF0000"/>
                </a:solidFill>
                <a:latin typeface="Utsaah" pitchFamily="34" charset="0"/>
                <a:cs typeface="Utsaah" pitchFamily="34" charset="0"/>
              </a:rPr>
              <a:t>सदस्य के जीवन पर आश्वासन निम्नलिखित घटनाओं में से किसी  भी एक घटना घटने पर समाप्त होगा तथा उस स्थिति में कोई भी लाभ देय नही होगा:-</a:t>
            </a:r>
          </a:p>
          <a:p>
            <a:pPr>
              <a:buNone/>
            </a:pPr>
            <a:r>
              <a:rPr lang="hi-IN" sz="9600" b="1" dirty="0" smtClean="0">
                <a:solidFill>
                  <a:srgbClr val="002060"/>
                </a:solidFill>
                <a:latin typeface="Utsaah" pitchFamily="34" charset="0"/>
                <a:cs typeface="Utsaah" pitchFamily="34" charset="0"/>
              </a:rPr>
              <a:t>क) 55 साल की उम्र (जन्म दिन के निकटतम आयु) होने पर बर्शते  यह की उस तिथि (प्रवेश ,हालांकि , 50 वर्ष की आयु पर संभव नही होगा ) तक वार्षिक नवीनीकरण हो ।</a:t>
            </a:r>
          </a:p>
          <a:p>
            <a:pPr>
              <a:buNone/>
            </a:pPr>
            <a:r>
              <a:rPr lang="hi-IN" sz="9600" b="1" dirty="0" smtClean="0">
                <a:solidFill>
                  <a:srgbClr val="002060"/>
                </a:solidFill>
                <a:latin typeface="Utsaah" pitchFamily="34" charset="0"/>
                <a:cs typeface="Utsaah" pitchFamily="34" charset="0"/>
              </a:rPr>
              <a:t>ख) बैंक के साथ खाता बंद होने पर या बीमा कवर चालू रखने हेतु पर्याप्त  राशि न होने पर ।</a:t>
            </a:r>
          </a:p>
          <a:p>
            <a:pPr>
              <a:buNone/>
            </a:pPr>
            <a:endParaRPr lang="hi-IN" sz="2800" b="1" dirty="0" smtClean="0">
              <a:solidFill>
                <a:srgbClr val="002060"/>
              </a:solidFill>
              <a:latin typeface="Utsaah" pitchFamily="34" charset="0"/>
              <a:cs typeface="Utsaah" pitchFamily="34" charset="0"/>
            </a:endParaRPr>
          </a:p>
          <a:p>
            <a:pPr>
              <a:buNone/>
            </a:pPr>
            <a:r>
              <a:rPr lang="en-IN" sz="2800" b="1" dirty="0" smtClean="0">
                <a:solidFill>
                  <a:srgbClr val="002060"/>
                </a:solidFill>
                <a:latin typeface="Utsaah" pitchFamily="34" charset="0"/>
                <a:cs typeface="Utsaah" pitchFamily="34" charset="0"/>
              </a:rPr>
              <a:t>                  </a:t>
            </a:r>
            <a:endParaRPr lang="hi-IN" sz="2800" b="1" dirty="0" smtClean="0">
              <a:solidFill>
                <a:srgbClr val="002060"/>
              </a:solidFill>
              <a:latin typeface="Utsaah" pitchFamily="34" charset="0"/>
              <a:cs typeface="Utsaah" pitchFamily="34" charset="0"/>
            </a:endParaRPr>
          </a:p>
          <a:p>
            <a:pPr algn="just">
              <a:buNone/>
            </a:pPr>
            <a:r>
              <a:rPr lang="hi-IN" sz="2800" b="1" dirty="0" smtClean="0">
                <a:solidFill>
                  <a:srgbClr val="002060"/>
                </a:solidFill>
                <a:latin typeface="Utsaah" pitchFamily="34" charset="0"/>
                <a:cs typeface="Utsaah" pitchFamily="34" charset="0"/>
              </a:rPr>
              <a:t>     </a:t>
            </a:r>
            <a:r>
              <a:rPr lang="en-IN" sz="2800" b="1" dirty="0" smtClean="0">
                <a:solidFill>
                  <a:srgbClr val="002060"/>
                </a:solidFill>
                <a:latin typeface="Utsaah" pitchFamily="34" charset="0"/>
                <a:cs typeface="Utsaah" pitchFamily="34" charset="0"/>
              </a:rPr>
              <a:t> </a:t>
            </a:r>
            <a:endParaRPr lang="hi-IN" sz="2800" b="1" dirty="0" smtClean="0">
              <a:solidFill>
                <a:srgbClr val="002060"/>
              </a:solidFill>
              <a:latin typeface="Utsaah" pitchFamily="34" charset="0"/>
              <a:cs typeface="Utsaah" pitchFamily="34" charset="0"/>
            </a:endParaRPr>
          </a:p>
          <a:p>
            <a:pPr>
              <a:buNone/>
            </a:pPr>
            <a:endParaRPr lang="hi-IN" sz="1900" dirty="0" smtClean="0"/>
          </a:p>
          <a:p>
            <a:pPr>
              <a:buNone/>
            </a:pPr>
            <a:endParaRPr lang="en-IN" sz="1900" dirty="0" smtClean="0"/>
          </a:p>
          <a:p>
            <a:endParaRPr lang="en-IN" sz="1900" dirty="0"/>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486</TotalTime>
  <Words>957</Words>
  <Application>Microsoft Office PowerPoint</Application>
  <PresentationFormat>Custom</PresentationFormat>
  <Paragraphs>78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Wisp</vt:lpstr>
      <vt:lpstr>प्रधानमंत्री जनधन योजना ,प्रधानमंत्री सुरक्षा बीमा योजना एवं प्रधानमंत्री जीवन ज्योति बीमा योजना संबन्धित  जानकारी </vt:lpstr>
      <vt:lpstr>Slide 2</vt:lpstr>
      <vt:lpstr>प्रधानमंत्री जन धन योजना </vt:lpstr>
      <vt:lpstr>.</vt:lpstr>
      <vt:lpstr>.</vt:lpstr>
      <vt:lpstr>             प्रधानमंत्री सुरक्षा बीमा योजना</vt:lpstr>
      <vt:lpstr>.</vt:lpstr>
      <vt:lpstr>   प्रधानमंत्री जीवन ज्योति बीमा योजना </vt:lpstr>
      <vt:lpstr>योजना के फायदे  </vt:lpstr>
      <vt:lpstr>   प्रधानमंत्री- अटल पेंशन योजना</vt:lpstr>
      <vt:lpstr>   प्रधानमंत्री- अटल पेंशन योजना</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63rd SLBC MEETING</dc:title>
  <dc:creator>Nishant</dc:creator>
  <cp:lastModifiedBy>Dell</cp:lastModifiedBy>
  <cp:revision>85</cp:revision>
  <dcterms:created xsi:type="dcterms:W3CDTF">2018-05-13T16:48:45Z</dcterms:created>
  <dcterms:modified xsi:type="dcterms:W3CDTF">2018-12-15T11:56:31Z</dcterms:modified>
</cp:coreProperties>
</file>