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0"/>
  </p:notesMasterIdLst>
  <p:sldIdLst>
    <p:sldId id="256" r:id="rId2"/>
    <p:sldId id="258" r:id="rId3"/>
    <p:sldId id="259" r:id="rId4"/>
    <p:sldId id="260" r:id="rId5"/>
    <p:sldId id="303" r:id="rId6"/>
    <p:sldId id="268" r:id="rId7"/>
    <p:sldId id="301" r:id="rId8"/>
    <p:sldId id="269" r:id="rId9"/>
    <p:sldId id="262" r:id="rId10"/>
    <p:sldId id="306"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305" r:id="rId28"/>
    <p:sldId id="286" r:id="rId29"/>
    <p:sldId id="287" r:id="rId30"/>
    <p:sldId id="288" r:id="rId31"/>
    <p:sldId id="289" r:id="rId32"/>
    <p:sldId id="304" r:id="rId33"/>
    <p:sldId id="296" r:id="rId34"/>
    <p:sldId id="297" r:id="rId35"/>
    <p:sldId id="298" r:id="rId36"/>
    <p:sldId id="299" r:id="rId37"/>
    <p:sldId id="300" r:id="rId38"/>
    <p:sldId id="302" r:id="rId3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jesh Khanna" initials="RK" lastIdx="5" clrIdx="0">
    <p:extLst>
      <p:ext uri="{19B8F6BF-5375-455C-9EA6-DF929625EA0E}">
        <p15:presenceInfo xmlns="" xmlns:p15="http://schemas.microsoft.com/office/powerpoint/2012/main" userId="S-1-5-21-3976236413-1622915192-2509285588-1243" providerId="AD"/>
      </p:ext>
    </p:extLst>
  </p:cmAuthor>
  <p:cmAuthor id="2" name="Dell" initials="D"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p:scale>
          <a:sx n="80" d="100"/>
          <a:sy n="80" d="100"/>
        </p:scale>
        <p:origin x="-120" y="-70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6618D3-174F-4722-8BB4-6DD33E694BC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IN"/>
        </a:p>
      </dgm:t>
    </dgm:pt>
    <dgm:pt modelId="{2D8D3978-9E64-4E37-B3DB-3A6C1F8FFDB9}">
      <dgm:prSet phldrT="[Text]" custT="1"/>
      <dgm:spPr/>
      <dgm:t>
        <a:bodyPr/>
        <a:lstStyle/>
        <a:p>
          <a:r>
            <a:rPr lang="en-US" sz="1700" b="1" dirty="0">
              <a:solidFill>
                <a:schemeClr val="tx1"/>
              </a:solidFill>
            </a:rPr>
            <a:t>Department, </a:t>
          </a:r>
        </a:p>
        <a:p>
          <a:r>
            <a:rPr lang="en-US" sz="1700" b="1" dirty="0">
              <a:solidFill>
                <a:schemeClr val="tx1"/>
              </a:solidFill>
            </a:rPr>
            <a:t>UD &amp; HD </a:t>
          </a:r>
          <a:endParaRPr lang="en-IN" sz="1700" b="1" dirty="0">
            <a:solidFill>
              <a:schemeClr val="tx1"/>
            </a:solidFill>
          </a:endParaRPr>
        </a:p>
      </dgm:t>
    </dgm:pt>
    <dgm:pt modelId="{728EF303-9593-4451-AFA2-C02083A4B082}" type="parTrans" cxnId="{5BC3ACE0-5E0E-49A2-AFE3-9804A5940121}">
      <dgm:prSet/>
      <dgm:spPr/>
      <dgm:t>
        <a:bodyPr/>
        <a:lstStyle/>
        <a:p>
          <a:endParaRPr lang="en-IN"/>
        </a:p>
      </dgm:t>
    </dgm:pt>
    <dgm:pt modelId="{F06C8AEB-FE14-4FEE-8919-2DC4B49FB5C5}" type="sibTrans" cxnId="{5BC3ACE0-5E0E-49A2-AFE3-9804A5940121}">
      <dgm:prSet/>
      <dgm:spPr/>
      <dgm:t>
        <a:bodyPr/>
        <a:lstStyle/>
        <a:p>
          <a:endParaRPr lang="en-IN"/>
        </a:p>
      </dgm:t>
    </dgm:pt>
    <dgm:pt modelId="{ED23EFE2-2BED-48A8-B836-F25D8A84F2F4}">
      <dgm:prSet phldrT="[Text]" custT="1"/>
      <dgm:spPr/>
      <dgm:t>
        <a:bodyPr/>
        <a:lstStyle/>
        <a:p>
          <a:r>
            <a:rPr lang="en-US" sz="1700" b="1" dirty="0">
              <a:solidFill>
                <a:schemeClr val="tx1"/>
              </a:solidFill>
            </a:rPr>
            <a:t>VISION PMC</a:t>
          </a:r>
          <a:endParaRPr lang="en-IN" sz="1700" b="1" dirty="0">
            <a:solidFill>
              <a:schemeClr val="tx1"/>
            </a:solidFill>
          </a:endParaRPr>
        </a:p>
      </dgm:t>
    </dgm:pt>
    <dgm:pt modelId="{5323A482-2278-4B18-8237-F3312CBA9197}" type="parTrans" cxnId="{1071DEF2-35F3-4189-B8A8-E63C93D5783E}">
      <dgm:prSet/>
      <dgm:spPr/>
      <dgm:t>
        <a:bodyPr/>
        <a:lstStyle/>
        <a:p>
          <a:endParaRPr lang="en-IN" sz="1700" b="1"/>
        </a:p>
      </dgm:t>
    </dgm:pt>
    <dgm:pt modelId="{3E03495F-8338-495A-8DD8-E86088EBDC30}" type="sibTrans" cxnId="{1071DEF2-35F3-4189-B8A8-E63C93D5783E}">
      <dgm:prSet/>
      <dgm:spPr/>
      <dgm:t>
        <a:bodyPr/>
        <a:lstStyle/>
        <a:p>
          <a:endParaRPr lang="en-IN"/>
        </a:p>
      </dgm:t>
    </dgm:pt>
    <dgm:pt modelId="{57F2B2B8-E0AB-4209-96FC-5165D5DBB8B1}">
      <dgm:prSet phldrT="[Text]" custT="1"/>
      <dgm:spPr/>
      <dgm:t>
        <a:bodyPr/>
        <a:lstStyle/>
        <a:p>
          <a:r>
            <a:rPr lang="en-US" sz="1700" b="1" dirty="0" smtClean="0">
              <a:solidFill>
                <a:schemeClr val="tx1"/>
              </a:solidFill>
            </a:rPr>
            <a:t>State Mission </a:t>
          </a:r>
          <a:r>
            <a:rPr lang="en-US" sz="1700" b="1" dirty="0">
              <a:solidFill>
                <a:schemeClr val="tx1"/>
              </a:solidFill>
            </a:rPr>
            <a:t>Manager    (SM &amp;ID)</a:t>
          </a:r>
          <a:endParaRPr lang="en-IN" sz="1700" b="1" dirty="0">
            <a:solidFill>
              <a:schemeClr val="tx1"/>
            </a:solidFill>
          </a:endParaRPr>
        </a:p>
      </dgm:t>
    </dgm:pt>
    <dgm:pt modelId="{17FEB659-C047-4AA5-AD3E-3952192C0952}" type="parTrans" cxnId="{3DAF30B5-5337-41F5-93EC-BFFA3914407E}">
      <dgm:prSet/>
      <dgm:spPr/>
      <dgm:t>
        <a:bodyPr/>
        <a:lstStyle/>
        <a:p>
          <a:endParaRPr lang="en-IN" sz="1700" b="1"/>
        </a:p>
      </dgm:t>
    </dgm:pt>
    <dgm:pt modelId="{021DB0F5-9DE0-44CE-97B8-A3BC2E16E272}" type="sibTrans" cxnId="{3DAF30B5-5337-41F5-93EC-BFFA3914407E}">
      <dgm:prSet/>
      <dgm:spPr/>
      <dgm:t>
        <a:bodyPr/>
        <a:lstStyle/>
        <a:p>
          <a:endParaRPr lang="en-IN"/>
        </a:p>
      </dgm:t>
    </dgm:pt>
    <dgm:pt modelId="{5625B59B-DA03-4624-AEF1-0A55480B54F5}">
      <dgm:prSet phldrT="[Text]" custT="1"/>
      <dgm:spPr/>
      <dgm:t>
        <a:bodyPr/>
        <a:lstStyle/>
        <a:p>
          <a:r>
            <a:rPr lang="en-US" sz="1700" b="1" dirty="0" smtClean="0">
              <a:solidFill>
                <a:schemeClr val="tx1"/>
              </a:solidFill>
            </a:rPr>
            <a:t>State Mission Manager       (SS &amp;I)</a:t>
          </a:r>
          <a:endParaRPr lang="en-IN" sz="1700" b="1" dirty="0">
            <a:solidFill>
              <a:schemeClr val="tx1"/>
            </a:solidFill>
          </a:endParaRPr>
        </a:p>
      </dgm:t>
    </dgm:pt>
    <dgm:pt modelId="{71FA6C82-1504-4849-B037-89218C73AB02}" type="parTrans" cxnId="{F5C3258E-C699-46B7-9559-336FC09A2328}">
      <dgm:prSet/>
      <dgm:spPr/>
      <dgm:t>
        <a:bodyPr/>
        <a:lstStyle/>
        <a:p>
          <a:endParaRPr lang="en-IN" sz="1700" b="1"/>
        </a:p>
      </dgm:t>
    </dgm:pt>
    <dgm:pt modelId="{CF2E2393-3327-40E0-98EA-9D02C49628BE}" type="sibTrans" cxnId="{F5C3258E-C699-46B7-9559-336FC09A2328}">
      <dgm:prSet/>
      <dgm:spPr/>
      <dgm:t>
        <a:bodyPr/>
        <a:lstStyle/>
        <a:p>
          <a:endParaRPr lang="en-IN"/>
        </a:p>
      </dgm:t>
    </dgm:pt>
    <dgm:pt modelId="{3D11B806-8027-473D-9C28-DFDC896BB174}">
      <dgm:prSet phldrT="[Text]" custT="1"/>
      <dgm:spPr/>
      <dgm:t>
        <a:bodyPr/>
        <a:lstStyle/>
        <a:p>
          <a:r>
            <a:rPr lang="en-US" sz="1700" b="1" dirty="0" smtClean="0">
              <a:solidFill>
                <a:schemeClr val="tx1"/>
              </a:solidFill>
            </a:rPr>
            <a:t>State Mission </a:t>
          </a:r>
          <a:r>
            <a:rPr lang="en-US" sz="1700" b="1" dirty="0">
              <a:solidFill>
                <a:schemeClr val="tx1"/>
              </a:solidFill>
            </a:rPr>
            <a:t>Manager (S&amp;L)</a:t>
          </a:r>
          <a:endParaRPr lang="en-IN" sz="1700" b="1" dirty="0">
            <a:solidFill>
              <a:schemeClr val="tx1"/>
            </a:solidFill>
          </a:endParaRPr>
        </a:p>
      </dgm:t>
    </dgm:pt>
    <dgm:pt modelId="{7B76607F-6932-4D6F-BD9B-E831FE0B6B9B}" type="parTrans" cxnId="{11524761-807D-476E-A8D7-E474E9FA6451}">
      <dgm:prSet/>
      <dgm:spPr/>
      <dgm:t>
        <a:bodyPr/>
        <a:lstStyle/>
        <a:p>
          <a:endParaRPr lang="en-IN" sz="1700" b="1"/>
        </a:p>
      </dgm:t>
    </dgm:pt>
    <dgm:pt modelId="{6C39922A-7B78-46B4-965F-6F5DBC229784}" type="sibTrans" cxnId="{11524761-807D-476E-A8D7-E474E9FA6451}">
      <dgm:prSet/>
      <dgm:spPr/>
      <dgm:t>
        <a:bodyPr/>
        <a:lstStyle/>
        <a:p>
          <a:endParaRPr lang="en-IN"/>
        </a:p>
      </dgm:t>
    </dgm:pt>
    <dgm:pt modelId="{C42592D7-774B-4918-9A97-CCEF402AA759}">
      <dgm:prSet phldrT="[Text]" custT="1"/>
      <dgm:spPr/>
      <dgm:t>
        <a:bodyPr/>
        <a:lstStyle/>
        <a:p>
          <a:r>
            <a:rPr lang="en-US" sz="1700" b="1" dirty="0" smtClean="0">
              <a:solidFill>
                <a:schemeClr val="tx1"/>
              </a:solidFill>
            </a:rPr>
            <a:t>State Mission </a:t>
          </a:r>
          <a:r>
            <a:rPr lang="en-US" sz="1700" b="1" dirty="0">
              <a:solidFill>
                <a:schemeClr val="tx1"/>
              </a:solidFill>
            </a:rPr>
            <a:t>Manager           (FI &amp;ME)</a:t>
          </a:r>
          <a:endParaRPr lang="en-IN" sz="1700" b="1" dirty="0">
            <a:solidFill>
              <a:schemeClr val="tx1"/>
            </a:solidFill>
          </a:endParaRPr>
        </a:p>
      </dgm:t>
    </dgm:pt>
    <dgm:pt modelId="{B1AC541A-4976-4438-B390-7FFBF3FC2CB7}" type="parTrans" cxnId="{9D440E76-1EA4-40D5-8993-2917461702A0}">
      <dgm:prSet/>
      <dgm:spPr/>
      <dgm:t>
        <a:bodyPr/>
        <a:lstStyle/>
        <a:p>
          <a:endParaRPr lang="en-IN" sz="1700" b="1"/>
        </a:p>
      </dgm:t>
    </dgm:pt>
    <dgm:pt modelId="{FDAB4F15-43D8-40B5-A688-97C98D79B024}" type="sibTrans" cxnId="{9D440E76-1EA4-40D5-8993-2917461702A0}">
      <dgm:prSet/>
      <dgm:spPr/>
      <dgm:t>
        <a:bodyPr/>
        <a:lstStyle/>
        <a:p>
          <a:endParaRPr lang="en-IN"/>
        </a:p>
      </dgm:t>
    </dgm:pt>
    <dgm:pt modelId="{5BC5B7AB-24EA-4458-850E-BCA9DC0F4103}">
      <dgm:prSet phldrT="[Text]" custT="1"/>
      <dgm:spPr/>
      <dgm:t>
        <a:bodyPr/>
        <a:lstStyle/>
        <a:p>
          <a:r>
            <a:rPr lang="en-US" sz="1700" b="1" dirty="0" smtClean="0">
              <a:solidFill>
                <a:schemeClr val="tx1"/>
              </a:solidFill>
            </a:rPr>
            <a:t>State Mission </a:t>
          </a:r>
          <a:r>
            <a:rPr lang="en-US" sz="1700" b="1" dirty="0">
              <a:solidFill>
                <a:schemeClr val="tx1"/>
              </a:solidFill>
            </a:rPr>
            <a:t>Manager      (HR &amp;CB&amp;T)</a:t>
          </a:r>
          <a:endParaRPr lang="en-IN" sz="1700" b="1" dirty="0">
            <a:solidFill>
              <a:schemeClr val="tx1"/>
            </a:solidFill>
          </a:endParaRPr>
        </a:p>
      </dgm:t>
    </dgm:pt>
    <dgm:pt modelId="{9A39A61E-D700-479C-AA60-3B3931E5A258}" type="parTrans" cxnId="{4398E163-F791-4DBB-AE61-B44613B6018F}">
      <dgm:prSet/>
      <dgm:spPr/>
      <dgm:t>
        <a:bodyPr/>
        <a:lstStyle/>
        <a:p>
          <a:endParaRPr lang="en-IN" sz="1700" b="1"/>
        </a:p>
      </dgm:t>
    </dgm:pt>
    <dgm:pt modelId="{3CB3CD7D-367A-47DF-9F91-9CB9C23B6EE3}" type="sibTrans" cxnId="{4398E163-F791-4DBB-AE61-B44613B6018F}">
      <dgm:prSet/>
      <dgm:spPr/>
      <dgm:t>
        <a:bodyPr/>
        <a:lstStyle/>
        <a:p>
          <a:endParaRPr lang="en-IN"/>
        </a:p>
      </dgm:t>
    </dgm:pt>
    <dgm:pt modelId="{0CE84F99-8E37-4DA0-90D9-DEFE570A5F56}">
      <dgm:prSet phldrT="[Text]" custT="1"/>
      <dgm:spPr/>
      <dgm:t>
        <a:bodyPr/>
        <a:lstStyle/>
        <a:p>
          <a:r>
            <a:rPr lang="en-US" sz="1700" b="1" dirty="0" smtClean="0">
              <a:solidFill>
                <a:schemeClr val="tx1"/>
              </a:solidFill>
            </a:rPr>
            <a:t>State Mission </a:t>
          </a:r>
          <a:r>
            <a:rPr lang="en-US" sz="1700" b="1" dirty="0">
              <a:solidFill>
                <a:schemeClr val="tx1"/>
              </a:solidFill>
            </a:rPr>
            <a:t>Manager           (MIS &amp; ME)</a:t>
          </a:r>
          <a:endParaRPr lang="en-IN" sz="1700" b="1" dirty="0">
            <a:solidFill>
              <a:schemeClr val="tx1"/>
            </a:solidFill>
          </a:endParaRPr>
        </a:p>
      </dgm:t>
    </dgm:pt>
    <dgm:pt modelId="{8A328B3F-856C-41CE-8D80-29D55F1DDBFE}" type="parTrans" cxnId="{DFE9D0EE-F8B1-45F9-8CF2-BD163C4CC67B}">
      <dgm:prSet/>
      <dgm:spPr/>
      <dgm:t>
        <a:bodyPr/>
        <a:lstStyle/>
        <a:p>
          <a:endParaRPr lang="en-IN" sz="1700" b="1"/>
        </a:p>
      </dgm:t>
    </dgm:pt>
    <dgm:pt modelId="{595586CA-C052-4954-9DE8-9B3BFF4420A1}" type="sibTrans" cxnId="{DFE9D0EE-F8B1-45F9-8CF2-BD163C4CC67B}">
      <dgm:prSet/>
      <dgm:spPr/>
      <dgm:t>
        <a:bodyPr/>
        <a:lstStyle/>
        <a:p>
          <a:endParaRPr lang="en-IN"/>
        </a:p>
      </dgm:t>
    </dgm:pt>
    <dgm:pt modelId="{C03E5AB5-4AC8-4BE1-A52D-5BF6636B34A6}" type="pres">
      <dgm:prSet presAssocID="{8F6618D3-174F-4722-8BB4-6DD33E694BCB}" presName="hierChild1" presStyleCnt="0">
        <dgm:presLayoutVars>
          <dgm:chPref val="1"/>
          <dgm:dir/>
          <dgm:animOne val="branch"/>
          <dgm:animLvl val="lvl"/>
          <dgm:resizeHandles/>
        </dgm:presLayoutVars>
      </dgm:prSet>
      <dgm:spPr/>
      <dgm:t>
        <a:bodyPr/>
        <a:lstStyle/>
        <a:p>
          <a:endParaRPr lang="en-US"/>
        </a:p>
      </dgm:t>
    </dgm:pt>
    <dgm:pt modelId="{522198F1-DCEA-4DAB-B0E4-3196DB3DD03D}" type="pres">
      <dgm:prSet presAssocID="{2D8D3978-9E64-4E37-B3DB-3A6C1F8FFDB9}" presName="hierRoot1" presStyleCnt="0"/>
      <dgm:spPr/>
    </dgm:pt>
    <dgm:pt modelId="{4CB794A6-F4A1-450D-B4B3-DACFCB58140F}" type="pres">
      <dgm:prSet presAssocID="{2D8D3978-9E64-4E37-B3DB-3A6C1F8FFDB9}" presName="composite" presStyleCnt="0"/>
      <dgm:spPr/>
    </dgm:pt>
    <dgm:pt modelId="{F1426D00-340F-425A-92EB-9CD0FB601DD9}" type="pres">
      <dgm:prSet presAssocID="{2D8D3978-9E64-4E37-B3DB-3A6C1F8FFDB9}" presName="background" presStyleLbl="node0" presStyleIdx="0" presStyleCnt="1"/>
      <dgm:spPr/>
    </dgm:pt>
    <dgm:pt modelId="{18D937C6-0051-4BBF-ABFE-D73B9C1B28B9}" type="pres">
      <dgm:prSet presAssocID="{2D8D3978-9E64-4E37-B3DB-3A6C1F8FFDB9}" presName="text" presStyleLbl="fgAcc0" presStyleIdx="0" presStyleCnt="1">
        <dgm:presLayoutVars>
          <dgm:chPref val="3"/>
        </dgm:presLayoutVars>
      </dgm:prSet>
      <dgm:spPr/>
      <dgm:t>
        <a:bodyPr/>
        <a:lstStyle/>
        <a:p>
          <a:endParaRPr lang="en-US"/>
        </a:p>
      </dgm:t>
    </dgm:pt>
    <dgm:pt modelId="{76110AA7-A968-4865-A49B-F2D8A2674DB3}" type="pres">
      <dgm:prSet presAssocID="{2D8D3978-9E64-4E37-B3DB-3A6C1F8FFDB9}" presName="hierChild2" presStyleCnt="0"/>
      <dgm:spPr/>
    </dgm:pt>
    <dgm:pt modelId="{A0741A0D-8C8F-43E6-831D-C64D437C8E72}" type="pres">
      <dgm:prSet presAssocID="{5323A482-2278-4B18-8237-F3312CBA9197}" presName="Name10" presStyleLbl="parChTrans1D2" presStyleIdx="0" presStyleCnt="1"/>
      <dgm:spPr/>
      <dgm:t>
        <a:bodyPr/>
        <a:lstStyle/>
        <a:p>
          <a:endParaRPr lang="en-US"/>
        </a:p>
      </dgm:t>
    </dgm:pt>
    <dgm:pt modelId="{0C4D75D2-6EE9-455C-B618-1746E94D1FCB}" type="pres">
      <dgm:prSet presAssocID="{ED23EFE2-2BED-48A8-B836-F25D8A84F2F4}" presName="hierRoot2" presStyleCnt="0"/>
      <dgm:spPr/>
    </dgm:pt>
    <dgm:pt modelId="{B71AECCC-7D22-44E2-BAB1-BC6EBA6B7F10}" type="pres">
      <dgm:prSet presAssocID="{ED23EFE2-2BED-48A8-B836-F25D8A84F2F4}" presName="composite2" presStyleCnt="0"/>
      <dgm:spPr/>
    </dgm:pt>
    <dgm:pt modelId="{E782A8C2-59D4-4CAA-BC00-0B9BA70F9130}" type="pres">
      <dgm:prSet presAssocID="{ED23EFE2-2BED-48A8-B836-F25D8A84F2F4}" presName="background2" presStyleLbl="node2" presStyleIdx="0" presStyleCnt="1"/>
      <dgm:spPr/>
    </dgm:pt>
    <dgm:pt modelId="{C0609349-3BC8-4C1D-A1A0-D64668426A52}" type="pres">
      <dgm:prSet presAssocID="{ED23EFE2-2BED-48A8-B836-F25D8A84F2F4}" presName="text2" presStyleLbl="fgAcc2" presStyleIdx="0" presStyleCnt="1" custLinFactNeighborY="-1622">
        <dgm:presLayoutVars>
          <dgm:chPref val="3"/>
        </dgm:presLayoutVars>
      </dgm:prSet>
      <dgm:spPr/>
      <dgm:t>
        <a:bodyPr/>
        <a:lstStyle/>
        <a:p>
          <a:endParaRPr lang="en-US"/>
        </a:p>
      </dgm:t>
    </dgm:pt>
    <dgm:pt modelId="{ADBAC0BB-5513-4D25-83E8-67C8451F9B9F}" type="pres">
      <dgm:prSet presAssocID="{ED23EFE2-2BED-48A8-B836-F25D8A84F2F4}" presName="hierChild3" presStyleCnt="0"/>
      <dgm:spPr/>
    </dgm:pt>
    <dgm:pt modelId="{9B24C9CA-9FAF-4E47-9963-C4086F5B4575}" type="pres">
      <dgm:prSet presAssocID="{17FEB659-C047-4AA5-AD3E-3952192C0952}" presName="Name17" presStyleLbl="parChTrans1D3" presStyleIdx="0" presStyleCnt="6"/>
      <dgm:spPr/>
      <dgm:t>
        <a:bodyPr/>
        <a:lstStyle/>
        <a:p>
          <a:endParaRPr lang="en-US"/>
        </a:p>
      </dgm:t>
    </dgm:pt>
    <dgm:pt modelId="{EE0C3CEE-015D-4F01-B582-7418C4AF4388}" type="pres">
      <dgm:prSet presAssocID="{57F2B2B8-E0AB-4209-96FC-5165D5DBB8B1}" presName="hierRoot3" presStyleCnt="0"/>
      <dgm:spPr/>
    </dgm:pt>
    <dgm:pt modelId="{FB6B7F3E-E2B7-46C4-942A-408EA686942D}" type="pres">
      <dgm:prSet presAssocID="{57F2B2B8-E0AB-4209-96FC-5165D5DBB8B1}" presName="composite3" presStyleCnt="0"/>
      <dgm:spPr/>
    </dgm:pt>
    <dgm:pt modelId="{7D4C1691-DBB0-4854-A361-795BC5522594}" type="pres">
      <dgm:prSet presAssocID="{57F2B2B8-E0AB-4209-96FC-5165D5DBB8B1}" presName="background3" presStyleLbl="node3" presStyleIdx="0" presStyleCnt="6"/>
      <dgm:spPr/>
    </dgm:pt>
    <dgm:pt modelId="{E297A9E1-2EA3-4BC2-9E6C-91B5B65EFEEF}" type="pres">
      <dgm:prSet presAssocID="{57F2B2B8-E0AB-4209-96FC-5165D5DBB8B1}" presName="text3" presStyleLbl="fgAcc3" presStyleIdx="0" presStyleCnt="6">
        <dgm:presLayoutVars>
          <dgm:chPref val="3"/>
        </dgm:presLayoutVars>
      </dgm:prSet>
      <dgm:spPr/>
      <dgm:t>
        <a:bodyPr/>
        <a:lstStyle/>
        <a:p>
          <a:endParaRPr lang="en-US"/>
        </a:p>
      </dgm:t>
    </dgm:pt>
    <dgm:pt modelId="{4927AA66-1C6A-4107-8E9A-3D768ECE913F}" type="pres">
      <dgm:prSet presAssocID="{57F2B2B8-E0AB-4209-96FC-5165D5DBB8B1}" presName="hierChild4" presStyleCnt="0"/>
      <dgm:spPr/>
    </dgm:pt>
    <dgm:pt modelId="{3CC6A7C3-784E-4038-90B9-3B7E76017C54}" type="pres">
      <dgm:prSet presAssocID="{71FA6C82-1504-4849-B037-89218C73AB02}" presName="Name17" presStyleLbl="parChTrans1D3" presStyleIdx="1" presStyleCnt="6"/>
      <dgm:spPr/>
      <dgm:t>
        <a:bodyPr/>
        <a:lstStyle/>
        <a:p>
          <a:endParaRPr lang="en-US"/>
        </a:p>
      </dgm:t>
    </dgm:pt>
    <dgm:pt modelId="{44EE4E7E-063C-4387-BE06-A403F54478E9}" type="pres">
      <dgm:prSet presAssocID="{5625B59B-DA03-4624-AEF1-0A55480B54F5}" presName="hierRoot3" presStyleCnt="0"/>
      <dgm:spPr/>
    </dgm:pt>
    <dgm:pt modelId="{D7E1FD65-A69A-4712-B2CB-AF26CA79E869}" type="pres">
      <dgm:prSet presAssocID="{5625B59B-DA03-4624-AEF1-0A55480B54F5}" presName="composite3" presStyleCnt="0"/>
      <dgm:spPr/>
    </dgm:pt>
    <dgm:pt modelId="{A256C9F1-54FD-42A0-9A7F-10460F848102}" type="pres">
      <dgm:prSet presAssocID="{5625B59B-DA03-4624-AEF1-0A55480B54F5}" presName="background3" presStyleLbl="node3" presStyleIdx="1" presStyleCnt="6"/>
      <dgm:spPr/>
    </dgm:pt>
    <dgm:pt modelId="{67D86D7F-702C-4107-8533-EB253FAB1CB1}" type="pres">
      <dgm:prSet presAssocID="{5625B59B-DA03-4624-AEF1-0A55480B54F5}" presName="text3" presStyleLbl="fgAcc3" presStyleIdx="1" presStyleCnt="6">
        <dgm:presLayoutVars>
          <dgm:chPref val="3"/>
        </dgm:presLayoutVars>
      </dgm:prSet>
      <dgm:spPr/>
      <dgm:t>
        <a:bodyPr/>
        <a:lstStyle/>
        <a:p>
          <a:endParaRPr lang="en-US"/>
        </a:p>
      </dgm:t>
    </dgm:pt>
    <dgm:pt modelId="{3B8505D6-49AE-4E5D-BB28-77B470C2E644}" type="pres">
      <dgm:prSet presAssocID="{5625B59B-DA03-4624-AEF1-0A55480B54F5}" presName="hierChild4" presStyleCnt="0"/>
      <dgm:spPr/>
    </dgm:pt>
    <dgm:pt modelId="{AC8E5440-6B9B-446D-8CAD-234B1A2A26B5}" type="pres">
      <dgm:prSet presAssocID="{7B76607F-6932-4D6F-BD9B-E831FE0B6B9B}" presName="Name17" presStyleLbl="parChTrans1D3" presStyleIdx="2" presStyleCnt="6"/>
      <dgm:spPr/>
      <dgm:t>
        <a:bodyPr/>
        <a:lstStyle/>
        <a:p>
          <a:endParaRPr lang="en-US"/>
        </a:p>
      </dgm:t>
    </dgm:pt>
    <dgm:pt modelId="{1A522D28-1025-48A4-9062-F4E67E5DDADA}" type="pres">
      <dgm:prSet presAssocID="{3D11B806-8027-473D-9C28-DFDC896BB174}" presName="hierRoot3" presStyleCnt="0"/>
      <dgm:spPr/>
    </dgm:pt>
    <dgm:pt modelId="{515624D3-175B-42BC-91D5-0485A07C7563}" type="pres">
      <dgm:prSet presAssocID="{3D11B806-8027-473D-9C28-DFDC896BB174}" presName="composite3" presStyleCnt="0"/>
      <dgm:spPr/>
    </dgm:pt>
    <dgm:pt modelId="{5CFC4905-6B2F-4D49-B6E3-F9B5EBB61880}" type="pres">
      <dgm:prSet presAssocID="{3D11B806-8027-473D-9C28-DFDC896BB174}" presName="background3" presStyleLbl="node3" presStyleIdx="2" presStyleCnt="6"/>
      <dgm:spPr/>
    </dgm:pt>
    <dgm:pt modelId="{9B040873-AEC7-4B18-97AD-FE15FFFB07F9}" type="pres">
      <dgm:prSet presAssocID="{3D11B806-8027-473D-9C28-DFDC896BB174}" presName="text3" presStyleLbl="fgAcc3" presStyleIdx="2" presStyleCnt="6">
        <dgm:presLayoutVars>
          <dgm:chPref val="3"/>
        </dgm:presLayoutVars>
      </dgm:prSet>
      <dgm:spPr/>
      <dgm:t>
        <a:bodyPr/>
        <a:lstStyle/>
        <a:p>
          <a:endParaRPr lang="en-US"/>
        </a:p>
      </dgm:t>
    </dgm:pt>
    <dgm:pt modelId="{51154A8F-891E-4871-8054-3477E52C3BE8}" type="pres">
      <dgm:prSet presAssocID="{3D11B806-8027-473D-9C28-DFDC896BB174}" presName="hierChild4" presStyleCnt="0"/>
      <dgm:spPr/>
    </dgm:pt>
    <dgm:pt modelId="{815675C9-6704-40F8-BC5B-513A53D67FB8}" type="pres">
      <dgm:prSet presAssocID="{B1AC541A-4976-4438-B390-7FFBF3FC2CB7}" presName="Name17" presStyleLbl="parChTrans1D3" presStyleIdx="3" presStyleCnt="6"/>
      <dgm:spPr/>
      <dgm:t>
        <a:bodyPr/>
        <a:lstStyle/>
        <a:p>
          <a:endParaRPr lang="en-US"/>
        </a:p>
      </dgm:t>
    </dgm:pt>
    <dgm:pt modelId="{3341635C-F059-41D9-9FD1-DCECA9820725}" type="pres">
      <dgm:prSet presAssocID="{C42592D7-774B-4918-9A97-CCEF402AA759}" presName="hierRoot3" presStyleCnt="0"/>
      <dgm:spPr/>
    </dgm:pt>
    <dgm:pt modelId="{A68A69FD-4FB3-4B34-906F-2E5F417D3CDE}" type="pres">
      <dgm:prSet presAssocID="{C42592D7-774B-4918-9A97-CCEF402AA759}" presName="composite3" presStyleCnt="0"/>
      <dgm:spPr/>
    </dgm:pt>
    <dgm:pt modelId="{B3D23B95-57D7-43B2-8588-19F823E4BB6D}" type="pres">
      <dgm:prSet presAssocID="{C42592D7-774B-4918-9A97-CCEF402AA759}" presName="background3" presStyleLbl="node3" presStyleIdx="3" presStyleCnt="6"/>
      <dgm:spPr/>
    </dgm:pt>
    <dgm:pt modelId="{88CF35F4-B4B6-4ECC-BF6F-11D768084419}" type="pres">
      <dgm:prSet presAssocID="{C42592D7-774B-4918-9A97-CCEF402AA759}" presName="text3" presStyleLbl="fgAcc3" presStyleIdx="3" presStyleCnt="6">
        <dgm:presLayoutVars>
          <dgm:chPref val="3"/>
        </dgm:presLayoutVars>
      </dgm:prSet>
      <dgm:spPr/>
      <dgm:t>
        <a:bodyPr/>
        <a:lstStyle/>
        <a:p>
          <a:endParaRPr lang="en-US"/>
        </a:p>
      </dgm:t>
    </dgm:pt>
    <dgm:pt modelId="{865E6EBD-7D14-4101-BACB-5F11D0462794}" type="pres">
      <dgm:prSet presAssocID="{C42592D7-774B-4918-9A97-CCEF402AA759}" presName="hierChild4" presStyleCnt="0"/>
      <dgm:spPr/>
    </dgm:pt>
    <dgm:pt modelId="{4C7CB0C2-E75B-4A13-AE5D-007CE0C78173}" type="pres">
      <dgm:prSet presAssocID="{8A328B3F-856C-41CE-8D80-29D55F1DDBFE}" presName="Name17" presStyleLbl="parChTrans1D3" presStyleIdx="4" presStyleCnt="6"/>
      <dgm:spPr/>
      <dgm:t>
        <a:bodyPr/>
        <a:lstStyle/>
        <a:p>
          <a:endParaRPr lang="en-US"/>
        </a:p>
      </dgm:t>
    </dgm:pt>
    <dgm:pt modelId="{A3C23F15-2419-406A-8BE4-012C0A6E551E}" type="pres">
      <dgm:prSet presAssocID="{0CE84F99-8E37-4DA0-90D9-DEFE570A5F56}" presName="hierRoot3" presStyleCnt="0"/>
      <dgm:spPr/>
    </dgm:pt>
    <dgm:pt modelId="{CA5EB1B0-7101-4609-AA91-2C2BC313D02A}" type="pres">
      <dgm:prSet presAssocID="{0CE84F99-8E37-4DA0-90D9-DEFE570A5F56}" presName="composite3" presStyleCnt="0"/>
      <dgm:spPr/>
    </dgm:pt>
    <dgm:pt modelId="{2C5442E7-739D-4D7A-8BE5-4579275A9CE6}" type="pres">
      <dgm:prSet presAssocID="{0CE84F99-8E37-4DA0-90D9-DEFE570A5F56}" presName="background3" presStyleLbl="node3" presStyleIdx="4" presStyleCnt="6"/>
      <dgm:spPr/>
    </dgm:pt>
    <dgm:pt modelId="{29D7F8FC-C115-40C4-9C3C-47257F2CED8B}" type="pres">
      <dgm:prSet presAssocID="{0CE84F99-8E37-4DA0-90D9-DEFE570A5F56}" presName="text3" presStyleLbl="fgAcc3" presStyleIdx="4" presStyleCnt="6">
        <dgm:presLayoutVars>
          <dgm:chPref val="3"/>
        </dgm:presLayoutVars>
      </dgm:prSet>
      <dgm:spPr/>
      <dgm:t>
        <a:bodyPr/>
        <a:lstStyle/>
        <a:p>
          <a:endParaRPr lang="en-US"/>
        </a:p>
      </dgm:t>
    </dgm:pt>
    <dgm:pt modelId="{35E20DAF-5405-48E6-A01F-572CDE84FB1F}" type="pres">
      <dgm:prSet presAssocID="{0CE84F99-8E37-4DA0-90D9-DEFE570A5F56}" presName="hierChild4" presStyleCnt="0"/>
      <dgm:spPr/>
    </dgm:pt>
    <dgm:pt modelId="{97A35BB9-4104-45F0-8943-36F526B55CE8}" type="pres">
      <dgm:prSet presAssocID="{9A39A61E-D700-479C-AA60-3B3931E5A258}" presName="Name17" presStyleLbl="parChTrans1D3" presStyleIdx="5" presStyleCnt="6"/>
      <dgm:spPr/>
      <dgm:t>
        <a:bodyPr/>
        <a:lstStyle/>
        <a:p>
          <a:endParaRPr lang="en-US"/>
        </a:p>
      </dgm:t>
    </dgm:pt>
    <dgm:pt modelId="{AE37F27A-A918-4331-A6F1-E354D4335B6C}" type="pres">
      <dgm:prSet presAssocID="{5BC5B7AB-24EA-4458-850E-BCA9DC0F4103}" presName="hierRoot3" presStyleCnt="0"/>
      <dgm:spPr/>
    </dgm:pt>
    <dgm:pt modelId="{E02BDDE4-8516-488C-BB6F-CA8197F0A045}" type="pres">
      <dgm:prSet presAssocID="{5BC5B7AB-24EA-4458-850E-BCA9DC0F4103}" presName="composite3" presStyleCnt="0"/>
      <dgm:spPr/>
    </dgm:pt>
    <dgm:pt modelId="{D905B396-CA6A-47E4-84A6-C294960A0321}" type="pres">
      <dgm:prSet presAssocID="{5BC5B7AB-24EA-4458-850E-BCA9DC0F4103}" presName="background3" presStyleLbl="node3" presStyleIdx="5" presStyleCnt="6"/>
      <dgm:spPr/>
    </dgm:pt>
    <dgm:pt modelId="{54F0DC0D-8E8C-490E-92C7-4CBF7D9C95F0}" type="pres">
      <dgm:prSet presAssocID="{5BC5B7AB-24EA-4458-850E-BCA9DC0F4103}" presName="text3" presStyleLbl="fgAcc3" presStyleIdx="5" presStyleCnt="6">
        <dgm:presLayoutVars>
          <dgm:chPref val="3"/>
        </dgm:presLayoutVars>
      </dgm:prSet>
      <dgm:spPr/>
      <dgm:t>
        <a:bodyPr/>
        <a:lstStyle/>
        <a:p>
          <a:endParaRPr lang="en-US"/>
        </a:p>
      </dgm:t>
    </dgm:pt>
    <dgm:pt modelId="{DDA1DCAB-5C8A-4B07-B798-E6CD592EE8ED}" type="pres">
      <dgm:prSet presAssocID="{5BC5B7AB-24EA-4458-850E-BCA9DC0F4103}" presName="hierChild4" presStyleCnt="0"/>
      <dgm:spPr/>
    </dgm:pt>
  </dgm:ptLst>
  <dgm:cxnLst>
    <dgm:cxn modelId="{11524761-807D-476E-A8D7-E474E9FA6451}" srcId="{ED23EFE2-2BED-48A8-B836-F25D8A84F2F4}" destId="{3D11B806-8027-473D-9C28-DFDC896BB174}" srcOrd="2" destOrd="0" parTransId="{7B76607F-6932-4D6F-BD9B-E831FE0B6B9B}" sibTransId="{6C39922A-7B78-46B4-965F-6F5DBC229784}"/>
    <dgm:cxn modelId="{B6B99E45-4E9C-4819-B0D1-5315C81FF6A0}" type="presOf" srcId="{71FA6C82-1504-4849-B037-89218C73AB02}" destId="{3CC6A7C3-784E-4038-90B9-3B7E76017C54}" srcOrd="0" destOrd="0" presId="urn:microsoft.com/office/officeart/2005/8/layout/hierarchy1"/>
    <dgm:cxn modelId="{DDAD44B7-9512-4209-88B4-31F9ADD314A1}" type="presOf" srcId="{5323A482-2278-4B18-8237-F3312CBA9197}" destId="{A0741A0D-8C8F-43E6-831D-C64D437C8E72}" srcOrd="0" destOrd="0" presId="urn:microsoft.com/office/officeart/2005/8/layout/hierarchy1"/>
    <dgm:cxn modelId="{4398E163-F791-4DBB-AE61-B44613B6018F}" srcId="{ED23EFE2-2BED-48A8-B836-F25D8A84F2F4}" destId="{5BC5B7AB-24EA-4458-850E-BCA9DC0F4103}" srcOrd="5" destOrd="0" parTransId="{9A39A61E-D700-479C-AA60-3B3931E5A258}" sibTransId="{3CB3CD7D-367A-47DF-9F91-9CB9C23B6EE3}"/>
    <dgm:cxn modelId="{D8FA5B05-7294-4F8F-8590-F0DF2F9846A6}" type="presOf" srcId="{8F6618D3-174F-4722-8BB4-6DD33E694BCB}" destId="{C03E5AB5-4AC8-4BE1-A52D-5BF6636B34A6}" srcOrd="0" destOrd="0" presId="urn:microsoft.com/office/officeart/2005/8/layout/hierarchy1"/>
    <dgm:cxn modelId="{E37FF329-1043-4598-B718-1E17D4332E27}" type="presOf" srcId="{3D11B806-8027-473D-9C28-DFDC896BB174}" destId="{9B040873-AEC7-4B18-97AD-FE15FFFB07F9}" srcOrd="0" destOrd="0" presId="urn:microsoft.com/office/officeart/2005/8/layout/hierarchy1"/>
    <dgm:cxn modelId="{E93D4C6A-06EB-4B25-8E64-194A93FB9D00}" type="presOf" srcId="{7B76607F-6932-4D6F-BD9B-E831FE0B6B9B}" destId="{AC8E5440-6B9B-446D-8CAD-234B1A2A26B5}" srcOrd="0" destOrd="0" presId="urn:microsoft.com/office/officeart/2005/8/layout/hierarchy1"/>
    <dgm:cxn modelId="{01F50038-899D-4A0C-8514-CAE3E98A5AD1}" type="presOf" srcId="{5625B59B-DA03-4624-AEF1-0A55480B54F5}" destId="{67D86D7F-702C-4107-8533-EB253FAB1CB1}" srcOrd="0" destOrd="0" presId="urn:microsoft.com/office/officeart/2005/8/layout/hierarchy1"/>
    <dgm:cxn modelId="{5BC3ACE0-5E0E-49A2-AFE3-9804A5940121}" srcId="{8F6618D3-174F-4722-8BB4-6DD33E694BCB}" destId="{2D8D3978-9E64-4E37-B3DB-3A6C1F8FFDB9}" srcOrd="0" destOrd="0" parTransId="{728EF303-9593-4451-AFA2-C02083A4B082}" sibTransId="{F06C8AEB-FE14-4FEE-8919-2DC4B49FB5C5}"/>
    <dgm:cxn modelId="{571B5E7E-6F1B-4BF5-B722-E1073D634EAC}" type="presOf" srcId="{ED23EFE2-2BED-48A8-B836-F25D8A84F2F4}" destId="{C0609349-3BC8-4C1D-A1A0-D64668426A52}" srcOrd="0" destOrd="0" presId="urn:microsoft.com/office/officeart/2005/8/layout/hierarchy1"/>
    <dgm:cxn modelId="{D9010C5E-64AC-4F79-A310-C34238FE6EE8}" type="presOf" srcId="{5BC5B7AB-24EA-4458-850E-BCA9DC0F4103}" destId="{54F0DC0D-8E8C-490E-92C7-4CBF7D9C95F0}" srcOrd="0" destOrd="0" presId="urn:microsoft.com/office/officeart/2005/8/layout/hierarchy1"/>
    <dgm:cxn modelId="{DFE9D0EE-F8B1-45F9-8CF2-BD163C4CC67B}" srcId="{ED23EFE2-2BED-48A8-B836-F25D8A84F2F4}" destId="{0CE84F99-8E37-4DA0-90D9-DEFE570A5F56}" srcOrd="4" destOrd="0" parTransId="{8A328B3F-856C-41CE-8D80-29D55F1DDBFE}" sibTransId="{595586CA-C052-4954-9DE8-9B3BFF4420A1}"/>
    <dgm:cxn modelId="{DBF149B0-F35D-4D97-BCDF-EA1CD2F51762}" type="presOf" srcId="{9A39A61E-D700-479C-AA60-3B3931E5A258}" destId="{97A35BB9-4104-45F0-8943-36F526B55CE8}" srcOrd="0" destOrd="0" presId="urn:microsoft.com/office/officeart/2005/8/layout/hierarchy1"/>
    <dgm:cxn modelId="{143200BC-E167-4889-9FDC-B3B04F07E79C}" type="presOf" srcId="{0CE84F99-8E37-4DA0-90D9-DEFE570A5F56}" destId="{29D7F8FC-C115-40C4-9C3C-47257F2CED8B}" srcOrd="0" destOrd="0" presId="urn:microsoft.com/office/officeart/2005/8/layout/hierarchy1"/>
    <dgm:cxn modelId="{F5C3258E-C699-46B7-9559-336FC09A2328}" srcId="{ED23EFE2-2BED-48A8-B836-F25D8A84F2F4}" destId="{5625B59B-DA03-4624-AEF1-0A55480B54F5}" srcOrd="1" destOrd="0" parTransId="{71FA6C82-1504-4849-B037-89218C73AB02}" sibTransId="{CF2E2393-3327-40E0-98EA-9D02C49628BE}"/>
    <dgm:cxn modelId="{634E8BA8-CFA5-47DE-8EA3-8FB9850C5138}" type="presOf" srcId="{C42592D7-774B-4918-9A97-CCEF402AA759}" destId="{88CF35F4-B4B6-4ECC-BF6F-11D768084419}" srcOrd="0" destOrd="0" presId="urn:microsoft.com/office/officeart/2005/8/layout/hierarchy1"/>
    <dgm:cxn modelId="{74BAC49E-F39E-499B-980D-A8C4A48BBCCE}" type="presOf" srcId="{57F2B2B8-E0AB-4209-96FC-5165D5DBB8B1}" destId="{E297A9E1-2EA3-4BC2-9E6C-91B5B65EFEEF}" srcOrd="0" destOrd="0" presId="urn:microsoft.com/office/officeart/2005/8/layout/hierarchy1"/>
    <dgm:cxn modelId="{3DAF30B5-5337-41F5-93EC-BFFA3914407E}" srcId="{ED23EFE2-2BED-48A8-B836-F25D8A84F2F4}" destId="{57F2B2B8-E0AB-4209-96FC-5165D5DBB8B1}" srcOrd="0" destOrd="0" parTransId="{17FEB659-C047-4AA5-AD3E-3952192C0952}" sibTransId="{021DB0F5-9DE0-44CE-97B8-A3BC2E16E272}"/>
    <dgm:cxn modelId="{9D440E76-1EA4-40D5-8993-2917461702A0}" srcId="{ED23EFE2-2BED-48A8-B836-F25D8A84F2F4}" destId="{C42592D7-774B-4918-9A97-CCEF402AA759}" srcOrd="3" destOrd="0" parTransId="{B1AC541A-4976-4438-B390-7FFBF3FC2CB7}" sibTransId="{FDAB4F15-43D8-40B5-A688-97C98D79B024}"/>
    <dgm:cxn modelId="{952960DF-8927-492F-B76C-9A98616BB29D}" type="presOf" srcId="{2D8D3978-9E64-4E37-B3DB-3A6C1F8FFDB9}" destId="{18D937C6-0051-4BBF-ABFE-D73B9C1B28B9}" srcOrd="0" destOrd="0" presId="urn:microsoft.com/office/officeart/2005/8/layout/hierarchy1"/>
    <dgm:cxn modelId="{EDED85E6-FB4E-41E4-BA48-612314B69E9E}" type="presOf" srcId="{8A328B3F-856C-41CE-8D80-29D55F1DDBFE}" destId="{4C7CB0C2-E75B-4A13-AE5D-007CE0C78173}" srcOrd="0" destOrd="0" presId="urn:microsoft.com/office/officeart/2005/8/layout/hierarchy1"/>
    <dgm:cxn modelId="{679CD641-2975-41B2-8E25-8D5F320A1DF3}" type="presOf" srcId="{B1AC541A-4976-4438-B390-7FFBF3FC2CB7}" destId="{815675C9-6704-40F8-BC5B-513A53D67FB8}" srcOrd="0" destOrd="0" presId="urn:microsoft.com/office/officeart/2005/8/layout/hierarchy1"/>
    <dgm:cxn modelId="{5FBE2760-9423-4CC1-888C-D86F0BB7BC60}" type="presOf" srcId="{17FEB659-C047-4AA5-AD3E-3952192C0952}" destId="{9B24C9CA-9FAF-4E47-9963-C4086F5B4575}" srcOrd="0" destOrd="0" presId="urn:microsoft.com/office/officeart/2005/8/layout/hierarchy1"/>
    <dgm:cxn modelId="{1071DEF2-35F3-4189-B8A8-E63C93D5783E}" srcId="{2D8D3978-9E64-4E37-B3DB-3A6C1F8FFDB9}" destId="{ED23EFE2-2BED-48A8-B836-F25D8A84F2F4}" srcOrd="0" destOrd="0" parTransId="{5323A482-2278-4B18-8237-F3312CBA9197}" sibTransId="{3E03495F-8338-495A-8DD8-E86088EBDC30}"/>
    <dgm:cxn modelId="{34994261-C2C5-44D8-9635-AAD9EAB58D98}" type="presParOf" srcId="{C03E5AB5-4AC8-4BE1-A52D-5BF6636B34A6}" destId="{522198F1-DCEA-4DAB-B0E4-3196DB3DD03D}" srcOrd="0" destOrd="0" presId="urn:microsoft.com/office/officeart/2005/8/layout/hierarchy1"/>
    <dgm:cxn modelId="{B7D9786A-69D5-4D76-BE81-C65B680DD913}" type="presParOf" srcId="{522198F1-DCEA-4DAB-B0E4-3196DB3DD03D}" destId="{4CB794A6-F4A1-450D-B4B3-DACFCB58140F}" srcOrd="0" destOrd="0" presId="urn:microsoft.com/office/officeart/2005/8/layout/hierarchy1"/>
    <dgm:cxn modelId="{7FCB367B-B522-493F-9F44-5B4DB329497C}" type="presParOf" srcId="{4CB794A6-F4A1-450D-B4B3-DACFCB58140F}" destId="{F1426D00-340F-425A-92EB-9CD0FB601DD9}" srcOrd="0" destOrd="0" presId="urn:microsoft.com/office/officeart/2005/8/layout/hierarchy1"/>
    <dgm:cxn modelId="{1943DDD5-1BE0-4398-9EDE-B91D79DD702A}" type="presParOf" srcId="{4CB794A6-F4A1-450D-B4B3-DACFCB58140F}" destId="{18D937C6-0051-4BBF-ABFE-D73B9C1B28B9}" srcOrd="1" destOrd="0" presId="urn:microsoft.com/office/officeart/2005/8/layout/hierarchy1"/>
    <dgm:cxn modelId="{4DDC84C6-6A6B-43BD-9D24-0FBF13BC4311}" type="presParOf" srcId="{522198F1-DCEA-4DAB-B0E4-3196DB3DD03D}" destId="{76110AA7-A968-4865-A49B-F2D8A2674DB3}" srcOrd="1" destOrd="0" presId="urn:microsoft.com/office/officeart/2005/8/layout/hierarchy1"/>
    <dgm:cxn modelId="{9BD0E4C9-0676-4E83-B6B5-ECB92EEC2ED8}" type="presParOf" srcId="{76110AA7-A968-4865-A49B-F2D8A2674DB3}" destId="{A0741A0D-8C8F-43E6-831D-C64D437C8E72}" srcOrd="0" destOrd="0" presId="urn:microsoft.com/office/officeart/2005/8/layout/hierarchy1"/>
    <dgm:cxn modelId="{A787E329-2867-4448-A552-5AB7BF8B8854}" type="presParOf" srcId="{76110AA7-A968-4865-A49B-F2D8A2674DB3}" destId="{0C4D75D2-6EE9-455C-B618-1746E94D1FCB}" srcOrd="1" destOrd="0" presId="urn:microsoft.com/office/officeart/2005/8/layout/hierarchy1"/>
    <dgm:cxn modelId="{F43CD450-10CE-4A58-928A-38DA4D2E5103}" type="presParOf" srcId="{0C4D75D2-6EE9-455C-B618-1746E94D1FCB}" destId="{B71AECCC-7D22-44E2-BAB1-BC6EBA6B7F10}" srcOrd="0" destOrd="0" presId="urn:microsoft.com/office/officeart/2005/8/layout/hierarchy1"/>
    <dgm:cxn modelId="{687DBA93-F25D-4AEA-9E29-516DD5D54AE0}" type="presParOf" srcId="{B71AECCC-7D22-44E2-BAB1-BC6EBA6B7F10}" destId="{E782A8C2-59D4-4CAA-BC00-0B9BA70F9130}" srcOrd="0" destOrd="0" presId="urn:microsoft.com/office/officeart/2005/8/layout/hierarchy1"/>
    <dgm:cxn modelId="{B9080B87-4DC6-4EE8-A911-7F2F341D9F89}" type="presParOf" srcId="{B71AECCC-7D22-44E2-BAB1-BC6EBA6B7F10}" destId="{C0609349-3BC8-4C1D-A1A0-D64668426A52}" srcOrd="1" destOrd="0" presId="urn:microsoft.com/office/officeart/2005/8/layout/hierarchy1"/>
    <dgm:cxn modelId="{E100A17A-7FCE-4F79-81C7-71D4CF11ECD2}" type="presParOf" srcId="{0C4D75D2-6EE9-455C-B618-1746E94D1FCB}" destId="{ADBAC0BB-5513-4D25-83E8-67C8451F9B9F}" srcOrd="1" destOrd="0" presId="urn:microsoft.com/office/officeart/2005/8/layout/hierarchy1"/>
    <dgm:cxn modelId="{D007DE45-6AAF-4E31-B41C-D80D5CDC913F}" type="presParOf" srcId="{ADBAC0BB-5513-4D25-83E8-67C8451F9B9F}" destId="{9B24C9CA-9FAF-4E47-9963-C4086F5B4575}" srcOrd="0" destOrd="0" presId="urn:microsoft.com/office/officeart/2005/8/layout/hierarchy1"/>
    <dgm:cxn modelId="{762CB10D-3B86-40C1-AC46-6DAA795118FD}" type="presParOf" srcId="{ADBAC0BB-5513-4D25-83E8-67C8451F9B9F}" destId="{EE0C3CEE-015D-4F01-B582-7418C4AF4388}" srcOrd="1" destOrd="0" presId="urn:microsoft.com/office/officeart/2005/8/layout/hierarchy1"/>
    <dgm:cxn modelId="{14078F8B-C9C9-4355-B7F5-E375023526A0}" type="presParOf" srcId="{EE0C3CEE-015D-4F01-B582-7418C4AF4388}" destId="{FB6B7F3E-E2B7-46C4-942A-408EA686942D}" srcOrd="0" destOrd="0" presId="urn:microsoft.com/office/officeart/2005/8/layout/hierarchy1"/>
    <dgm:cxn modelId="{4B1B5695-5D02-471B-A809-3E21A6A6E8D2}" type="presParOf" srcId="{FB6B7F3E-E2B7-46C4-942A-408EA686942D}" destId="{7D4C1691-DBB0-4854-A361-795BC5522594}" srcOrd="0" destOrd="0" presId="urn:microsoft.com/office/officeart/2005/8/layout/hierarchy1"/>
    <dgm:cxn modelId="{F5530E03-C0E1-459D-8565-EF3A7F82A3F9}" type="presParOf" srcId="{FB6B7F3E-E2B7-46C4-942A-408EA686942D}" destId="{E297A9E1-2EA3-4BC2-9E6C-91B5B65EFEEF}" srcOrd="1" destOrd="0" presId="urn:microsoft.com/office/officeart/2005/8/layout/hierarchy1"/>
    <dgm:cxn modelId="{0630BF6C-D261-4599-B5A1-9D0891FBEA48}" type="presParOf" srcId="{EE0C3CEE-015D-4F01-B582-7418C4AF4388}" destId="{4927AA66-1C6A-4107-8E9A-3D768ECE913F}" srcOrd="1" destOrd="0" presId="urn:microsoft.com/office/officeart/2005/8/layout/hierarchy1"/>
    <dgm:cxn modelId="{938DE419-FEFF-45ED-91F1-9D4EA9474EBA}" type="presParOf" srcId="{ADBAC0BB-5513-4D25-83E8-67C8451F9B9F}" destId="{3CC6A7C3-784E-4038-90B9-3B7E76017C54}" srcOrd="2" destOrd="0" presId="urn:microsoft.com/office/officeart/2005/8/layout/hierarchy1"/>
    <dgm:cxn modelId="{CCCB7A87-DE26-4522-9129-EB5A65D7BCCE}" type="presParOf" srcId="{ADBAC0BB-5513-4D25-83E8-67C8451F9B9F}" destId="{44EE4E7E-063C-4387-BE06-A403F54478E9}" srcOrd="3" destOrd="0" presId="urn:microsoft.com/office/officeart/2005/8/layout/hierarchy1"/>
    <dgm:cxn modelId="{0745E59A-D9D6-46DD-8253-DF0853D9F531}" type="presParOf" srcId="{44EE4E7E-063C-4387-BE06-A403F54478E9}" destId="{D7E1FD65-A69A-4712-B2CB-AF26CA79E869}" srcOrd="0" destOrd="0" presId="urn:microsoft.com/office/officeart/2005/8/layout/hierarchy1"/>
    <dgm:cxn modelId="{625A2D18-7F4A-4CB3-B8E1-141242585EBD}" type="presParOf" srcId="{D7E1FD65-A69A-4712-B2CB-AF26CA79E869}" destId="{A256C9F1-54FD-42A0-9A7F-10460F848102}" srcOrd="0" destOrd="0" presId="urn:microsoft.com/office/officeart/2005/8/layout/hierarchy1"/>
    <dgm:cxn modelId="{4EAAC9B7-E094-4A1D-8C91-3C0E9CF2B033}" type="presParOf" srcId="{D7E1FD65-A69A-4712-B2CB-AF26CA79E869}" destId="{67D86D7F-702C-4107-8533-EB253FAB1CB1}" srcOrd="1" destOrd="0" presId="urn:microsoft.com/office/officeart/2005/8/layout/hierarchy1"/>
    <dgm:cxn modelId="{007EE6DC-FCFC-40B5-9197-14FDEABEF392}" type="presParOf" srcId="{44EE4E7E-063C-4387-BE06-A403F54478E9}" destId="{3B8505D6-49AE-4E5D-BB28-77B470C2E644}" srcOrd="1" destOrd="0" presId="urn:microsoft.com/office/officeart/2005/8/layout/hierarchy1"/>
    <dgm:cxn modelId="{E558932E-CA19-4E77-B863-CE792CDB2D67}" type="presParOf" srcId="{ADBAC0BB-5513-4D25-83E8-67C8451F9B9F}" destId="{AC8E5440-6B9B-446D-8CAD-234B1A2A26B5}" srcOrd="4" destOrd="0" presId="urn:microsoft.com/office/officeart/2005/8/layout/hierarchy1"/>
    <dgm:cxn modelId="{473171ED-1D71-4DC3-B010-B63139257390}" type="presParOf" srcId="{ADBAC0BB-5513-4D25-83E8-67C8451F9B9F}" destId="{1A522D28-1025-48A4-9062-F4E67E5DDADA}" srcOrd="5" destOrd="0" presId="urn:microsoft.com/office/officeart/2005/8/layout/hierarchy1"/>
    <dgm:cxn modelId="{85EAF8C0-5DD6-4003-9C39-DACECAB1CD12}" type="presParOf" srcId="{1A522D28-1025-48A4-9062-F4E67E5DDADA}" destId="{515624D3-175B-42BC-91D5-0485A07C7563}" srcOrd="0" destOrd="0" presId="urn:microsoft.com/office/officeart/2005/8/layout/hierarchy1"/>
    <dgm:cxn modelId="{7EEC2C21-50FE-46FC-9F89-327AC6AB1EC4}" type="presParOf" srcId="{515624D3-175B-42BC-91D5-0485A07C7563}" destId="{5CFC4905-6B2F-4D49-B6E3-F9B5EBB61880}" srcOrd="0" destOrd="0" presId="urn:microsoft.com/office/officeart/2005/8/layout/hierarchy1"/>
    <dgm:cxn modelId="{70DA08E3-CFA9-444C-8F4D-C76949AB1FFF}" type="presParOf" srcId="{515624D3-175B-42BC-91D5-0485A07C7563}" destId="{9B040873-AEC7-4B18-97AD-FE15FFFB07F9}" srcOrd="1" destOrd="0" presId="urn:microsoft.com/office/officeart/2005/8/layout/hierarchy1"/>
    <dgm:cxn modelId="{342E4B58-50B5-4515-896F-858B428D2E55}" type="presParOf" srcId="{1A522D28-1025-48A4-9062-F4E67E5DDADA}" destId="{51154A8F-891E-4871-8054-3477E52C3BE8}" srcOrd="1" destOrd="0" presId="urn:microsoft.com/office/officeart/2005/8/layout/hierarchy1"/>
    <dgm:cxn modelId="{85430101-36BE-4758-B502-99E1C509C65B}" type="presParOf" srcId="{ADBAC0BB-5513-4D25-83E8-67C8451F9B9F}" destId="{815675C9-6704-40F8-BC5B-513A53D67FB8}" srcOrd="6" destOrd="0" presId="urn:microsoft.com/office/officeart/2005/8/layout/hierarchy1"/>
    <dgm:cxn modelId="{122C03E3-B1B7-4D7F-8113-109B40E56823}" type="presParOf" srcId="{ADBAC0BB-5513-4D25-83E8-67C8451F9B9F}" destId="{3341635C-F059-41D9-9FD1-DCECA9820725}" srcOrd="7" destOrd="0" presId="urn:microsoft.com/office/officeart/2005/8/layout/hierarchy1"/>
    <dgm:cxn modelId="{180F0111-9F85-4349-BDB8-6A45166C352E}" type="presParOf" srcId="{3341635C-F059-41D9-9FD1-DCECA9820725}" destId="{A68A69FD-4FB3-4B34-906F-2E5F417D3CDE}" srcOrd="0" destOrd="0" presId="urn:microsoft.com/office/officeart/2005/8/layout/hierarchy1"/>
    <dgm:cxn modelId="{0C85789C-9033-4DFA-8100-B1CC654BB8D1}" type="presParOf" srcId="{A68A69FD-4FB3-4B34-906F-2E5F417D3CDE}" destId="{B3D23B95-57D7-43B2-8588-19F823E4BB6D}" srcOrd="0" destOrd="0" presId="urn:microsoft.com/office/officeart/2005/8/layout/hierarchy1"/>
    <dgm:cxn modelId="{1B8F04A2-2B65-4669-92AB-89D421D89C14}" type="presParOf" srcId="{A68A69FD-4FB3-4B34-906F-2E5F417D3CDE}" destId="{88CF35F4-B4B6-4ECC-BF6F-11D768084419}" srcOrd="1" destOrd="0" presId="urn:microsoft.com/office/officeart/2005/8/layout/hierarchy1"/>
    <dgm:cxn modelId="{2F9B1BD7-566A-4910-B17D-06F194965496}" type="presParOf" srcId="{3341635C-F059-41D9-9FD1-DCECA9820725}" destId="{865E6EBD-7D14-4101-BACB-5F11D0462794}" srcOrd="1" destOrd="0" presId="urn:microsoft.com/office/officeart/2005/8/layout/hierarchy1"/>
    <dgm:cxn modelId="{0221F22C-EAB2-43E3-A25C-294C7685F425}" type="presParOf" srcId="{ADBAC0BB-5513-4D25-83E8-67C8451F9B9F}" destId="{4C7CB0C2-E75B-4A13-AE5D-007CE0C78173}" srcOrd="8" destOrd="0" presId="urn:microsoft.com/office/officeart/2005/8/layout/hierarchy1"/>
    <dgm:cxn modelId="{8C750508-4AE1-4B27-9054-CFEA40451E6F}" type="presParOf" srcId="{ADBAC0BB-5513-4D25-83E8-67C8451F9B9F}" destId="{A3C23F15-2419-406A-8BE4-012C0A6E551E}" srcOrd="9" destOrd="0" presId="urn:microsoft.com/office/officeart/2005/8/layout/hierarchy1"/>
    <dgm:cxn modelId="{984531B1-D0B7-4267-A9D7-E5ACEC44217E}" type="presParOf" srcId="{A3C23F15-2419-406A-8BE4-012C0A6E551E}" destId="{CA5EB1B0-7101-4609-AA91-2C2BC313D02A}" srcOrd="0" destOrd="0" presId="urn:microsoft.com/office/officeart/2005/8/layout/hierarchy1"/>
    <dgm:cxn modelId="{8BE24908-819C-4DD0-8A81-67CDC3ACD649}" type="presParOf" srcId="{CA5EB1B0-7101-4609-AA91-2C2BC313D02A}" destId="{2C5442E7-739D-4D7A-8BE5-4579275A9CE6}" srcOrd="0" destOrd="0" presId="urn:microsoft.com/office/officeart/2005/8/layout/hierarchy1"/>
    <dgm:cxn modelId="{1830E937-4F9C-4046-8CA8-8377BC933769}" type="presParOf" srcId="{CA5EB1B0-7101-4609-AA91-2C2BC313D02A}" destId="{29D7F8FC-C115-40C4-9C3C-47257F2CED8B}" srcOrd="1" destOrd="0" presId="urn:microsoft.com/office/officeart/2005/8/layout/hierarchy1"/>
    <dgm:cxn modelId="{DAB7B8F6-517B-414F-91C5-18CBC7BF71EB}" type="presParOf" srcId="{A3C23F15-2419-406A-8BE4-012C0A6E551E}" destId="{35E20DAF-5405-48E6-A01F-572CDE84FB1F}" srcOrd="1" destOrd="0" presId="urn:microsoft.com/office/officeart/2005/8/layout/hierarchy1"/>
    <dgm:cxn modelId="{B782EBBE-B3F0-4F29-A99E-02A16FB3F362}" type="presParOf" srcId="{ADBAC0BB-5513-4D25-83E8-67C8451F9B9F}" destId="{97A35BB9-4104-45F0-8943-36F526B55CE8}" srcOrd="10" destOrd="0" presId="urn:microsoft.com/office/officeart/2005/8/layout/hierarchy1"/>
    <dgm:cxn modelId="{B04358A0-07A5-47BB-8863-4CDCB36754D8}" type="presParOf" srcId="{ADBAC0BB-5513-4D25-83E8-67C8451F9B9F}" destId="{AE37F27A-A918-4331-A6F1-E354D4335B6C}" srcOrd="11" destOrd="0" presId="urn:microsoft.com/office/officeart/2005/8/layout/hierarchy1"/>
    <dgm:cxn modelId="{1315C571-A3CA-48CE-8A4A-ADAD073E287A}" type="presParOf" srcId="{AE37F27A-A918-4331-A6F1-E354D4335B6C}" destId="{E02BDDE4-8516-488C-BB6F-CA8197F0A045}" srcOrd="0" destOrd="0" presId="urn:microsoft.com/office/officeart/2005/8/layout/hierarchy1"/>
    <dgm:cxn modelId="{B45A098B-91F6-4BAD-AA92-9BCD982D1DC2}" type="presParOf" srcId="{E02BDDE4-8516-488C-BB6F-CA8197F0A045}" destId="{D905B396-CA6A-47E4-84A6-C294960A0321}" srcOrd="0" destOrd="0" presId="urn:microsoft.com/office/officeart/2005/8/layout/hierarchy1"/>
    <dgm:cxn modelId="{789283AF-55C0-43CB-B4B1-F0445D0D80E8}" type="presParOf" srcId="{E02BDDE4-8516-488C-BB6F-CA8197F0A045}" destId="{54F0DC0D-8E8C-490E-92C7-4CBF7D9C95F0}" srcOrd="1" destOrd="0" presId="urn:microsoft.com/office/officeart/2005/8/layout/hierarchy1"/>
    <dgm:cxn modelId="{AF2240B5-3E33-494E-B939-8F0089049C9A}" type="presParOf" srcId="{AE37F27A-A918-4331-A6F1-E354D4335B6C}" destId="{DDA1DCAB-5C8A-4B07-B798-E6CD592EE8ED}" srcOrd="1" destOrd="0" presId="urn:microsoft.com/office/officeart/2005/8/layout/hierarchy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A35BB9-4104-45F0-8943-36F526B55CE8}">
      <dsp:nvSpPr>
        <dsp:cNvPr id="0" name=""/>
        <dsp:cNvSpPr/>
      </dsp:nvSpPr>
      <dsp:spPr>
        <a:xfrm>
          <a:off x="4713760" y="2237742"/>
          <a:ext cx="4049883" cy="399126"/>
        </a:xfrm>
        <a:custGeom>
          <a:avLst/>
          <a:gdLst/>
          <a:ahLst/>
          <a:cxnLst/>
          <a:rect l="0" t="0" r="0" b="0"/>
          <a:pathLst>
            <a:path>
              <a:moveTo>
                <a:pt x="0" y="0"/>
              </a:moveTo>
              <a:lnTo>
                <a:pt x="0" y="276341"/>
              </a:lnTo>
              <a:lnTo>
                <a:pt x="4049883" y="276341"/>
              </a:lnTo>
              <a:lnTo>
                <a:pt x="4049883" y="39912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7CB0C2-E75B-4A13-AE5D-007CE0C78173}">
      <dsp:nvSpPr>
        <dsp:cNvPr id="0" name=""/>
        <dsp:cNvSpPr/>
      </dsp:nvSpPr>
      <dsp:spPr>
        <a:xfrm>
          <a:off x="4713760" y="2237742"/>
          <a:ext cx="2429929" cy="399126"/>
        </a:xfrm>
        <a:custGeom>
          <a:avLst/>
          <a:gdLst/>
          <a:ahLst/>
          <a:cxnLst/>
          <a:rect l="0" t="0" r="0" b="0"/>
          <a:pathLst>
            <a:path>
              <a:moveTo>
                <a:pt x="0" y="0"/>
              </a:moveTo>
              <a:lnTo>
                <a:pt x="0" y="276341"/>
              </a:lnTo>
              <a:lnTo>
                <a:pt x="2429929" y="276341"/>
              </a:lnTo>
              <a:lnTo>
                <a:pt x="2429929" y="39912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5675C9-6704-40F8-BC5B-513A53D67FB8}">
      <dsp:nvSpPr>
        <dsp:cNvPr id="0" name=""/>
        <dsp:cNvSpPr/>
      </dsp:nvSpPr>
      <dsp:spPr>
        <a:xfrm>
          <a:off x="4713760" y="2237742"/>
          <a:ext cx="809976" cy="399126"/>
        </a:xfrm>
        <a:custGeom>
          <a:avLst/>
          <a:gdLst/>
          <a:ahLst/>
          <a:cxnLst/>
          <a:rect l="0" t="0" r="0" b="0"/>
          <a:pathLst>
            <a:path>
              <a:moveTo>
                <a:pt x="0" y="0"/>
              </a:moveTo>
              <a:lnTo>
                <a:pt x="0" y="276341"/>
              </a:lnTo>
              <a:lnTo>
                <a:pt x="809976" y="276341"/>
              </a:lnTo>
              <a:lnTo>
                <a:pt x="809976" y="39912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8E5440-6B9B-446D-8CAD-234B1A2A26B5}">
      <dsp:nvSpPr>
        <dsp:cNvPr id="0" name=""/>
        <dsp:cNvSpPr/>
      </dsp:nvSpPr>
      <dsp:spPr>
        <a:xfrm>
          <a:off x="3903783" y="2237742"/>
          <a:ext cx="809976" cy="399126"/>
        </a:xfrm>
        <a:custGeom>
          <a:avLst/>
          <a:gdLst/>
          <a:ahLst/>
          <a:cxnLst/>
          <a:rect l="0" t="0" r="0" b="0"/>
          <a:pathLst>
            <a:path>
              <a:moveTo>
                <a:pt x="809976" y="0"/>
              </a:moveTo>
              <a:lnTo>
                <a:pt x="809976" y="276341"/>
              </a:lnTo>
              <a:lnTo>
                <a:pt x="0" y="276341"/>
              </a:lnTo>
              <a:lnTo>
                <a:pt x="0" y="39912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C6A7C3-784E-4038-90B9-3B7E76017C54}">
      <dsp:nvSpPr>
        <dsp:cNvPr id="0" name=""/>
        <dsp:cNvSpPr/>
      </dsp:nvSpPr>
      <dsp:spPr>
        <a:xfrm>
          <a:off x="2283830" y="2237742"/>
          <a:ext cx="2429929" cy="399126"/>
        </a:xfrm>
        <a:custGeom>
          <a:avLst/>
          <a:gdLst/>
          <a:ahLst/>
          <a:cxnLst/>
          <a:rect l="0" t="0" r="0" b="0"/>
          <a:pathLst>
            <a:path>
              <a:moveTo>
                <a:pt x="2429929" y="0"/>
              </a:moveTo>
              <a:lnTo>
                <a:pt x="2429929" y="276341"/>
              </a:lnTo>
              <a:lnTo>
                <a:pt x="0" y="276341"/>
              </a:lnTo>
              <a:lnTo>
                <a:pt x="0" y="39912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24C9CA-9FAF-4E47-9963-C4086F5B4575}">
      <dsp:nvSpPr>
        <dsp:cNvPr id="0" name=""/>
        <dsp:cNvSpPr/>
      </dsp:nvSpPr>
      <dsp:spPr>
        <a:xfrm>
          <a:off x="663876" y="2237742"/>
          <a:ext cx="4049883" cy="399126"/>
        </a:xfrm>
        <a:custGeom>
          <a:avLst/>
          <a:gdLst/>
          <a:ahLst/>
          <a:cxnLst/>
          <a:rect l="0" t="0" r="0" b="0"/>
          <a:pathLst>
            <a:path>
              <a:moveTo>
                <a:pt x="4049883" y="0"/>
              </a:moveTo>
              <a:lnTo>
                <a:pt x="4049883" y="276341"/>
              </a:lnTo>
              <a:lnTo>
                <a:pt x="0" y="276341"/>
              </a:lnTo>
              <a:lnTo>
                <a:pt x="0" y="39912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741A0D-8C8F-43E6-831D-C64D437C8E72}">
      <dsp:nvSpPr>
        <dsp:cNvPr id="0" name=""/>
        <dsp:cNvSpPr/>
      </dsp:nvSpPr>
      <dsp:spPr>
        <a:xfrm>
          <a:off x="4668040" y="1024279"/>
          <a:ext cx="91440" cy="371823"/>
        </a:xfrm>
        <a:custGeom>
          <a:avLst/>
          <a:gdLst/>
          <a:ahLst/>
          <a:cxnLst/>
          <a:rect l="0" t="0" r="0" b="0"/>
          <a:pathLst>
            <a:path>
              <a:moveTo>
                <a:pt x="45720" y="0"/>
              </a:moveTo>
              <a:lnTo>
                <a:pt x="45720" y="37182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426D00-340F-425A-92EB-9CD0FB601DD9}">
      <dsp:nvSpPr>
        <dsp:cNvPr id="0" name=""/>
        <dsp:cNvSpPr/>
      </dsp:nvSpPr>
      <dsp:spPr>
        <a:xfrm>
          <a:off x="4051052" y="182639"/>
          <a:ext cx="1325416" cy="84163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D937C6-0051-4BBF-ABFE-D73B9C1B28B9}">
      <dsp:nvSpPr>
        <dsp:cNvPr id="0" name=""/>
        <dsp:cNvSpPr/>
      </dsp:nvSpPr>
      <dsp:spPr>
        <a:xfrm>
          <a:off x="4198320" y="322544"/>
          <a:ext cx="1325416" cy="84163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tx1"/>
              </a:solidFill>
            </a:rPr>
            <a:t>Department, </a:t>
          </a:r>
        </a:p>
        <a:p>
          <a:pPr marL="0" lvl="0" indent="0" algn="ctr" defTabSz="755650">
            <a:lnSpc>
              <a:spcPct val="90000"/>
            </a:lnSpc>
            <a:spcBef>
              <a:spcPct val="0"/>
            </a:spcBef>
            <a:spcAft>
              <a:spcPct val="35000"/>
            </a:spcAft>
            <a:buNone/>
          </a:pPr>
          <a:r>
            <a:rPr lang="en-US" sz="1700" b="1" kern="1200" dirty="0">
              <a:solidFill>
                <a:schemeClr val="tx1"/>
              </a:solidFill>
            </a:rPr>
            <a:t>UD &amp; HD </a:t>
          </a:r>
          <a:endParaRPr lang="en-IN" sz="1700" b="1" kern="1200" dirty="0">
            <a:solidFill>
              <a:schemeClr val="tx1"/>
            </a:solidFill>
          </a:endParaRPr>
        </a:p>
      </dsp:txBody>
      <dsp:txXfrm>
        <a:off x="4222971" y="347195"/>
        <a:ext cx="1276114" cy="792337"/>
      </dsp:txXfrm>
    </dsp:sp>
    <dsp:sp modelId="{E782A8C2-59D4-4CAA-BC00-0B9BA70F9130}">
      <dsp:nvSpPr>
        <dsp:cNvPr id="0" name=""/>
        <dsp:cNvSpPr/>
      </dsp:nvSpPr>
      <dsp:spPr>
        <a:xfrm>
          <a:off x="4051052" y="1396102"/>
          <a:ext cx="1325416" cy="84163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609349-3BC8-4C1D-A1A0-D64668426A52}">
      <dsp:nvSpPr>
        <dsp:cNvPr id="0" name=""/>
        <dsp:cNvSpPr/>
      </dsp:nvSpPr>
      <dsp:spPr>
        <a:xfrm>
          <a:off x="4198320" y="1536007"/>
          <a:ext cx="1325416" cy="84163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tx1"/>
              </a:solidFill>
            </a:rPr>
            <a:t>VISION PMC</a:t>
          </a:r>
          <a:endParaRPr lang="en-IN" sz="1700" b="1" kern="1200" dirty="0">
            <a:solidFill>
              <a:schemeClr val="tx1"/>
            </a:solidFill>
          </a:endParaRPr>
        </a:p>
      </dsp:txBody>
      <dsp:txXfrm>
        <a:off x="4222971" y="1560658"/>
        <a:ext cx="1276114" cy="792337"/>
      </dsp:txXfrm>
    </dsp:sp>
    <dsp:sp modelId="{7D4C1691-DBB0-4854-A361-795BC5522594}">
      <dsp:nvSpPr>
        <dsp:cNvPr id="0" name=""/>
        <dsp:cNvSpPr/>
      </dsp:nvSpPr>
      <dsp:spPr>
        <a:xfrm>
          <a:off x="1168" y="2636868"/>
          <a:ext cx="1325416" cy="84163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97A9E1-2EA3-4BC2-9E6C-91B5B65EFEEF}">
      <dsp:nvSpPr>
        <dsp:cNvPr id="0" name=""/>
        <dsp:cNvSpPr/>
      </dsp:nvSpPr>
      <dsp:spPr>
        <a:xfrm>
          <a:off x="148437" y="2776773"/>
          <a:ext cx="1325416" cy="84163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tx1"/>
              </a:solidFill>
            </a:rPr>
            <a:t>Mission Manager    (SM &amp;ID)</a:t>
          </a:r>
          <a:endParaRPr lang="en-IN" sz="1700" b="1" kern="1200" dirty="0">
            <a:solidFill>
              <a:schemeClr val="tx1"/>
            </a:solidFill>
          </a:endParaRPr>
        </a:p>
      </dsp:txBody>
      <dsp:txXfrm>
        <a:off x="173088" y="2801424"/>
        <a:ext cx="1276114" cy="792337"/>
      </dsp:txXfrm>
    </dsp:sp>
    <dsp:sp modelId="{A256C9F1-54FD-42A0-9A7F-10460F848102}">
      <dsp:nvSpPr>
        <dsp:cNvPr id="0" name=""/>
        <dsp:cNvSpPr/>
      </dsp:nvSpPr>
      <dsp:spPr>
        <a:xfrm>
          <a:off x="1621122" y="2636868"/>
          <a:ext cx="1325416" cy="84163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D86D7F-702C-4107-8533-EB253FAB1CB1}">
      <dsp:nvSpPr>
        <dsp:cNvPr id="0" name=""/>
        <dsp:cNvSpPr/>
      </dsp:nvSpPr>
      <dsp:spPr>
        <a:xfrm>
          <a:off x="1768390" y="2776773"/>
          <a:ext cx="1325416" cy="84163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tx1"/>
              </a:solidFill>
            </a:rPr>
            <a:t>Mission Manager       (SS &amp;I)</a:t>
          </a:r>
          <a:endParaRPr lang="en-IN" sz="1700" b="1" kern="1200" dirty="0">
            <a:solidFill>
              <a:schemeClr val="tx1"/>
            </a:solidFill>
          </a:endParaRPr>
        </a:p>
      </dsp:txBody>
      <dsp:txXfrm>
        <a:off x="1793041" y="2801424"/>
        <a:ext cx="1276114" cy="792337"/>
      </dsp:txXfrm>
    </dsp:sp>
    <dsp:sp modelId="{5CFC4905-6B2F-4D49-B6E3-F9B5EBB61880}">
      <dsp:nvSpPr>
        <dsp:cNvPr id="0" name=""/>
        <dsp:cNvSpPr/>
      </dsp:nvSpPr>
      <dsp:spPr>
        <a:xfrm>
          <a:off x="3241075" y="2636868"/>
          <a:ext cx="1325416" cy="84163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040873-AEC7-4B18-97AD-FE15FFFB07F9}">
      <dsp:nvSpPr>
        <dsp:cNvPr id="0" name=""/>
        <dsp:cNvSpPr/>
      </dsp:nvSpPr>
      <dsp:spPr>
        <a:xfrm>
          <a:off x="3388343" y="2776773"/>
          <a:ext cx="1325416" cy="84163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tx1"/>
              </a:solidFill>
            </a:rPr>
            <a:t>Mission Manager (S&amp;L)</a:t>
          </a:r>
          <a:endParaRPr lang="en-IN" sz="1700" b="1" kern="1200" dirty="0">
            <a:solidFill>
              <a:schemeClr val="tx1"/>
            </a:solidFill>
          </a:endParaRPr>
        </a:p>
      </dsp:txBody>
      <dsp:txXfrm>
        <a:off x="3412994" y="2801424"/>
        <a:ext cx="1276114" cy="792337"/>
      </dsp:txXfrm>
    </dsp:sp>
    <dsp:sp modelId="{B3D23B95-57D7-43B2-8588-19F823E4BB6D}">
      <dsp:nvSpPr>
        <dsp:cNvPr id="0" name=""/>
        <dsp:cNvSpPr/>
      </dsp:nvSpPr>
      <dsp:spPr>
        <a:xfrm>
          <a:off x="4861028" y="2636868"/>
          <a:ext cx="1325416" cy="84163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CF35F4-B4B6-4ECC-BF6F-11D768084419}">
      <dsp:nvSpPr>
        <dsp:cNvPr id="0" name=""/>
        <dsp:cNvSpPr/>
      </dsp:nvSpPr>
      <dsp:spPr>
        <a:xfrm>
          <a:off x="5008297" y="2776773"/>
          <a:ext cx="1325416" cy="84163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tx1"/>
              </a:solidFill>
            </a:rPr>
            <a:t>Mission Manager           (FI &amp;ME)</a:t>
          </a:r>
          <a:endParaRPr lang="en-IN" sz="1700" b="1" kern="1200" dirty="0">
            <a:solidFill>
              <a:schemeClr val="tx1"/>
            </a:solidFill>
          </a:endParaRPr>
        </a:p>
      </dsp:txBody>
      <dsp:txXfrm>
        <a:off x="5032948" y="2801424"/>
        <a:ext cx="1276114" cy="792337"/>
      </dsp:txXfrm>
    </dsp:sp>
    <dsp:sp modelId="{2C5442E7-739D-4D7A-8BE5-4579275A9CE6}">
      <dsp:nvSpPr>
        <dsp:cNvPr id="0" name=""/>
        <dsp:cNvSpPr/>
      </dsp:nvSpPr>
      <dsp:spPr>
        <a:xfrm>
          <a:off x="6480982" y="2636868"/>
          <a:ext cx="1325416" cy="84163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D7F8FC-C115-40C4-9C3C-47257F2CED8B}">
      <dsp:nvSpPr>
        <dsp:cNvPr id="0" name=""/>
        <dsp:cNvSpPr/>
      </dsp:nvSpPr>
      <dsp:spPr>
        <a:xfrm>
          <a:off x="6628250" y="2776773"/>
          <a:ext cx="1325416" cy="84163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solidFill>
                <a:schemeClr val="tx1"/>
              </a:solidFill>
            </a:rPr>
            <a:t>Mission Manager           (MIS &amp; ME)</a:t>
          </a:r>
          <a:endParaRPr lang="en-IN" sz="1700" b="1" kern="1200" dirty="0">
            <a:solidFill>
              <a:schemeClr val="tx1"/>
            </a:solidFill>
          </a:endParaRPr>
        </a:p>
      </dsp:txBody>
      <dsp:txXfrm>
        <a:off x="6652901" y="2801424"/>
        <a:ext cx="1276114" cy="792337"/>
      </dsp:txXfrm>
    </dsp:sp>
    <dsp:sp modelId="{D905B396-CA6A-47E4-84A6-C294960A0321}">
      <dsp:nvSpPr>
        <dsp:cNvPr id="0" name=""/>
        <dsp:cNvSpPr/>
      </dsp:nvSpPr>
      <dsp:spPr>
        <a:xfrm>
          <a:off x="8100935" y="2636868"/>
          <a:ext cx="1325416" cy="84163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F0DC0D-8E8C-490E-92C7-4CBF7D9C95F0}">
      <dsp:nvSpPr>
        <dsp:cNvPr id="0" name=""/>
        <dsp:cNvSpPr/>
      </dsp:nvSpPr>
      <dsp:spPr>
        <a:xfrm>
          <a:off x="8248203" y="2776773"/>
          <a:ext cx="1325416" cy="84163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tx1"/>
              </a:solidFill>
            </a:rPr>
            <a:t>Mission Manager      (HR &amp;CB&amp;T)</a:t>
          </a:r>
          <a:endParaRPr lang="en-IN" sz="1700" b="1" kern="1200" dirty="0">
            <a:solidFill>
              <a:schemeClr val="tx1"/>
            </a:solidFill>
          </a:endParaRPr>
        </a:p>
      </dsp:txBody>
      <dsp:txXfrm>
        <a:off x="8272854" y="2801424"/>
        <a:ext cx="1276114" cy="79233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IN"/>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40C2128-616C-4DCD-9E07-DD906205B4EF}" type="datetimeFigureOut">
              <a:rPr lang="en-IN" smtClean="0"/>
              <a:pPr/>
              <a:t>22-04-2019</a:t>
            </a:fld>
            <a:endParaRPr lang="en-IN"/>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IN"/>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IN"/>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ABA2B4F-200A-4C64-AD4C-4C16CE76ED27}" type="slidenum">
              <a:rPr lang="en-IN" smtClean="0"/>
              <a:pPr/>
              <a:t>‹#›</a:t>
            </a:fld>
            <a:endParaRPr lang="en-IN"/>
          </a:p>
        </p:txBody>
      </p:sp>
    </p:spTree>
    <p:extLst>
      <p:ext uri="{BB962C8B-B14F-4D97-AF65-F5344CB8AC3E}">
        <p14:creationId xmlns="" xmlns:p14="http://schemas.microsoft.com/office/powerpoint/2010/main" val="2065207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0E1393C-7F8C-4BB7-8D96-AD9A8AA9214D}" type="datetimeFigureOut">
              <a:rPr lang="en-IN" smtClean="0"/>
              <a:pPr/>
              <a:t>22-04-2019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50359C2-C636-4939-90D2-E1B093EC3B26}" type="slidenum">
              <a:rPr lang="en-IN" smtClean="0"/>
              <a:pPr/>
              <a:t>‹#›</a:t>
            </a:fld>
            <a:endParaRPr lang="en-IN"/>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029988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E1393C-7F8C-4BB7-8D96-AD9A8AA9214D}" type="datetimeFigureOut">
              <a:rPr lang="en-IN" smtClean="0"/>
              <a:pPr/>
              <a:t>22-04-2019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50359C2-C636-4939-90D2-E1B093EC3B26}" type="slidenum">
              <a:rPr lang="en-IN" smtClean="0"/>
              <a:pPr/>
              <a:t>‹#›</a:t>
            </a:fld>
            <a:endParaRPr lang="en-IN"/>
          </a:p>
        </p:txBody>
      </p:sp>
    </p:spTree>
    <p:extLst>
      <p:ext uri="{BB962C8B-B14F-4D97-AF65-F5344CB8AC3E}">
        <p14:creationId xmlns="" xmlns:p14="http://schemas.microsoft.com/office/powerpoint/2010/main" val="1635049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E1393C-7F8C-4BB7-8D96-AD9A8AA9214D}" type="datetimeFigureOut">
              <a:rPr lang="en-IN" smtClean="0"/>
              <a:pPr/>
              <a:t>22-04-2019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50359C2-C636-4939-90D2-E1B093EC3B26}" type="slidenum">
              <a:rPr lang="en-IN" smtClean="0"/>
              <a:pPr/>
              <a:t>‹#›</a:t>
            </a:fld>
            <a:endParaRPr lang="en-IN"/>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298698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E1393C-7F8C-4BB7-8D96-AD9A8AA9214D}" type="datetimeFigureOut">
              <a:rPr lang="en-IN" smtClean="0"/>
              <a:pPr/>
              <a:t>22-04-2019</a:t>
            </a:fld>
            <a:endParaRPr lang="en-IN"/>
          </a:p>
        </p:txBody>
      </p:sp>
      <p:sp>
        <p:nvSpPr>
          <p:cNvPr id="5" name="Footer Placeholder 4"/>
          <p:cNvSpPr>
            <a:spLocks noGrp="1"/>
          </p:cNvSpPr>
          <p:nvPr>
            <p:ph type="ftr" sz="quarter" idx="11"/>
          </p:nvPr>
        </p:nvSpPr>
        <p:spPr/>
        <p:txBody>
          <a:bodyPr/>
          <a:lstStyle>
            <a:lvl1pPr>
              <a:defRPr b="1"/>
            </a:lvl1pPr>
          </a:lstStyle>
          <a:p>
            <a:pPr algn="l"/>
            <a:r>
              <a:rPr lang="en-US" spc="1" dirty="0">
                <a:solidFill>
                  <a:srgbClr val="7030A0"/>
                </a:solidFill>
                <a:latin typeface="Arial"/>
                <a:cs typeface="Arial"/>
              </a:rPr>
              <a:t>State Urban Livelihoods Mission | 17</a:t>
            </a:r>
            <a:r>
              <a:rPr lang="en-US" spc="1" baseline="30000" dirty="0">
                <a:solidFill>
                  <a:srgbClr val="7030A0"/>
                </a:solidFill>
                <a:latin typeface="Arial"/>
                <a:cs typeface="Arial"/>
              </a:rPr>
              <a:t>th</a:t>
            </a:r>
            <a:r>
              <a:rPr lang="en-US" spc="1" dirty="0">
                <a:solidFill>
                  <a:srgbClr val="7030A0"/>
                </a:solidFill>
                <a:latin typeface="Arial"/>
                <a:cs typeface="Arial"/>
              </a:rPr>
              <a:t> ,18</a:t>
            </a:r>
            <a:r>
              <a:rPr lang="en-US" spc="1" baseline="30000" dirty="0">
                <a:solidFill>
                  <a:srgbClr val="7030A0"/>
                </a:solidFill>
                <a:latin typeface="Arial"/>
                <a:cs typeface="Arial"/>
              </a:rPr>
              <a:t>th</a:t>
            </a:r>
            <a:r>
              <a:rPr lang="en-US" spc="1" dirty="0">
                <a:solidFill>
                  <a:srgbClr val="7030A0"/>
                </a:solidFill>
                <a:latin typeface="Arial"/>
                <a:cs typeface="Arial"/>
              </a:rPr>
              <a:t> &amp; 19</a:t>
            </a:r>
            <a:r>
              <a:rPr lang="en-US" spc="1" baseline="30000" dirty="0">
                <a:solidFill>
                  <a:srgbClr val="7030A0"/>
                </a:solidFill>
                <a:latin typeface="Arial"/>
                <a:cs typeface="Arial"/>
              </a:rPr>
              <a:t>th</a:t>
            </a:r>
            <a:r>
              <a:rPr lang="en-US" spc="1" dirty="0">
                <a:solidFill>
                  <a:srgbClr val="7030A0"/>
                </a:solidFill>
                <a:latin typeface="Arial"/>
                <a:cs typeface="Arial"/>
              </a:rPr>
              <a:t> December 2018</a:t>
            </a:r>
            <a:endParaRPr lang="en-US" dirty="0">
              <a:solidFill>
                <a:srgbClr val="7030A0"/>
              </a:solidFill>
              <a:latin typeface="Arial"/>
              <a:cs typeface="Arial"/>
            </a:endParaRPr>
          </a:p>
        </p:txBody>
      </p:sp>
      <p:sp>
        <p:nvSpPr>
          <p:cNvPr id="6" name="Slide Number Placeholder 5"/>
          <p:cNvSpPr>
            <a:spLocks noGrp="1"/>
          </p:cNvSpPr>
          <p:nvPr>
            <p:ph type="sldNum" sz="quarter" idx="12"/>
          </p:nvPr>
        </p:nvSpPr>
        <p:spPr/>
        <p:txBody>
          <a:bodyPr/>
          <a:lstStyle/>
          <a:p>
            <a:fld id="{F50359C2-C636-4939-90D2-E1B093EC3B26}" type="slidenum">
              <a:rPr lang="en-IN" smtClean="0"/>
              <a:pPr/>
              <a:t>‹#›</a:t>
            </a:fld>
            <a:endParaRPr lang="en-IN"/>
          </a:p>
        </p:txBody>
      </p:sp>
      <p:sp>
        <p:nvSpPr>
          <p:cNvPr id="7" name="object 3">
            <a:extLst>
              <a:ext uri="{FF2B5EF4-FFF2-40B4-BE49-F238E27FC236}">
                <a16:creationId xmlns="" xmlns:a16="http://schemas.microsoft.com/office/drawing/2014/main" id="{41D3C854-7B8E-4A58-98A3-1C0EB09B2006}"/>
              </a:ext>
            </a:extLst>
          </p:cNvPr>
          <p:cNvSpPr txBox="1"/>
          <p:nvPr userDrawn="1"/>
        </p:nvSpPr>
        <p:spPr>
          <a:xfrm>
            <a:off x="2212340" y="6400800"/>
            <a:ext cx="5636260" cy="243878"/>
          </a:xfrm>
          <a:prstGeom prst="rect">
            <a:avLst/>
          </a:prstGeom>
        </p:spPr>
        <p:txBody>
          <a:bodyPr wrap="square" lIns="0" tIns="8667" rIns="0" bIns="0" rtlCol="0">
            <a:noAutofit/>
          </a:bodyPr>
          <a:lstStyle/>
          <a:p>
            <a:pPr marL="12700">
              <a:lnSpc>
                <a:spcPts val="1365"/>
              </a:lnSpc>
            </a:pPr>
            <a:endParaRPr lang="en-US" sz="1400" dirty="0">
              <a:solidFill>
                <a:srgbClr val="7030A0"/>
              </a:solidFill>
              <a:latin typeface="Arial"/>
              <a:cs typeface="Arial"/>
            </a:endParaRPr>
          </a:p>
        </p:txBody>
      </p:sp>
      <p:sp>
        <p:nvSpPr>
          <p:cNvPr id="8" name="object 38">
            <a:extLst>
              <a:ext uri="{FF2B5EF4-FFF2-40B4-BE49-F238E27FC236}">
                <a16:creationId xmlns="" xmlns:a16="http://schemas.microsoft.com/office/drawing/2014/main" id="{DB2EE6BD-AB3B-4361-BDDC-E376A40A5604}"/>
              </a:ext>
            </a:extLst>
          </p:cNvPr>
          <p:cNvSpPr/>
          <p:nvPr userDrawn="1"/>
        </p:nvSpPr>
        <p:spPr>
          <a:xfrm>
            <a:off x="9982200" y="51816"/>
            <a:ext cx="2209800" cy="1066800"/>
          </a:xfrm>
          <a:prstGeom prst="rect">
            <a:avLst/>
          </a:prstGeom>
          <a:blipFill>
            <a:blip r:embed="rId2" cstate="print"/>
            <a:stretch>
              <a:fillRect/>
            </a:stretch>
          </a:blipFill>
        </p:spPr>
        <p:txBody>
          <a:bodyPr wrap="square" lIns="0" tIns="0" rIns="0" bIns="0" rtlCol="0">
            <a:noAutofit/>
          </a:bodyPr>
          <a:lstStyle/>
          <a:p>
            <a:endParaRPr/>
          </a:p>
        </p:txBody>
      </p:sp>
    </p:spTree>
    <p:extLst>
      <p:ext uri="{BB962C8B-B14F-4D97-AF65-F5344CB8AC3E}">
        <p14:creationId xmlns="" xmlns:p14="http://schemas.microsoft.com/office/powerpoint/2010/main" val="352760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0E1393C-7F8C-4BB7-8D96-AD9A8AA9214D}" type="datetimeFigureOut">
              <a:rPr lang="en-IN" smtClean="0"/>
              <a:pPr/>
              <a:t>22-04-2019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50359C2-C636-4939-90D2-E1B093EC3B26}" type="slidenum">
              <a:rPr lang="en-IN" smtClean="0"/>
              <a:pPr/>
              <a:t>‹#›</a:t>
            </a:fld>
            <a:endParaRPr lang="en-IN"/>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394036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E1393C-7F8C-4BB7-8D96-AD9A8AA9214D}" type="datetimeFigureOut">
              <a:rPr lang="en-IN" smtClean="0"/>
              <a:pPr/>
              <a:t>22-04-2019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50359C2-C636-4939-90D2-E1B093EC3B26}" type="slidenum">
              <a:rPr lang="en-IN" smtClean="0"/>
              <a:pPr/>
              <a:t>‹#›</a:t>
            </a:fld>
            <a:endParaRPr lang="en-IN"/>
          </a:p>
        </p:txBody>
      </p:sp>
    </p:spTree>
    <p:extLst>
      <p:ext uri="{BB962C8B-B14F-4D97-AF65-F5344CB8AC3E}">
        <p14:creationId xmlns="" xmlns:p14="http://schemas.microsoft.com/office/powerpoint/2010/main" val="575339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E1393C-7F8C-4BB7-8D96-AD9A8AA9214D}" type="datetimeFigureOut">
              <a:rPr lang="en-IN" smtClean="0"/>
              <a:pPr/>
              <a:t>22-04-2019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50359C2-C636-4939-90D2-E1B093EC3B26}" type="slidenum">
              <a:rPr lang="en-IN" smtClean="0"/>
              <a:pPr/>
              <a:t>‹#›</a:t>
            </a:fld>
            <a:endParaRPr lang="en-IN"/>
          </a:p>
        </p:txBody>
      </p:sp>
    </p:spTree>
    <p:extLst>
      <p:ext uri="{BB962C8B-B14F-4D97-AF65-F5344CB8AC3E}">
        <p14:creationId xmlns="" xmlns:p14="http://schemas.microsoft.com/office/powerpoint/2010/main" val="558909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E1393C-7F8C-4BB7-8D96-AD9A8AA9214D}" type="datetimeFigureOut">
              <a:rPr lang="en-IN" smtClean="0"/>
              <a:pPr/>
              <a:t>22-04-2019</a:t>
            </a:fld>
            <a:endParaRPr lang="en-IN"/>
          </a:p>
        </p:txBody>
      </p:sp>
      <p:sp>
        <p:nvSpPr>
          <p:cNvPr id="4" name="Footer Placeholder 3"/>
          <p:cNvSpPr>
            <a:spLocks noGrp="1"/>
          </p:cNvSpPr>
          <p:nvPr>
            <p:ph type="ftr" sz="quarter" idx="11"/>
          </p:nvPr>
        </p:nvSpPr>
        <p:spPr/>
        <p:txBody>
          <a:bodyPr/>
          <a:lstStyle/>
          <a:p>
            <a:pPr algn="l"/>
            <a:r>
              <a:rPr lang="en-US" spc="1" dirty="0">
                <a:solidFill>
                  <a:srgbClr val="7030A0"/>
                </a:solidFill>
                <a:latin typeface="Arial"/>
                <a:cs typeface="Arial"/>
              </a:rPr>
              <a:t>State Urban Livelihoods Mission | 17</a:t>
            </a:r>
            <a:r>
              <a:rPr lang="en-US" spc="1" baseline="30000" dirty="0">
                <a:solidFill>
                  <a:srgbClr val="7030A0"/>
                </a:solidFill>
                <a:latin typeface="Arial"/>
                <a:cs typeface="Arial"/>
              </a:rPr>
              <a:t>th</a:t>
            </a:r>
            <a:r>
              <a:rPr lang="en-US" spc="1" dirty="0">
                <a:solidFill>
                  <a:srgbClr val="7030A0"/>
                </a:solidFill>
                <a:latin typeface="Arial"/>
                <a:cs typeface="Arial"/>
              </a:rPr>
              <a:t> ,18</a:t>
            </a:r>
            <a:r>
              <a:rPr lang="en-US" spc="1" baseline="30000" dirty="0">
                <a:solidFill>
                  <a:srgbClr val="7030A0"/>
                </a:solidFill>
                <a:latin typeface="Arial"/>
                <a:cs typeface="Arial"/>
              </a:rPr>
              <a:t>th</a:t>
            </a:r>
            <a:r>
              <a:rPr lang="en-US" spc="1" dirty="0">
                <a:solidFill>
                  <a:srgbClr val="7030A0"/>
                </a:solidFill>
                <a:latin typeface="Arial"/>
                <a:cs typeface="Arial"/>
              </a:rPr>
              <a:t> &amp; 19</a:t>
            </a:r>
            <a:r>
              <a:rPr lang="en-US" spc="1" baseline="30000" dirty="0">
                <a:solidFill>
                  <a:srgbClr val="7030A0"/>
                </a:solidFill>
                <a:latin typeface="Arial"/>
                <a:cs typeface="Arial"/>
              </a:rPr>
              <a:t>th</a:t>
            </a:r>
            <a:r>
              <a:rPr lang="en-US" spc="1" dirty="0">
                <a:solidFill>
                  <a:srgbClr val="7030A0"/>
                </a:solidFill>
                <a:latin typeface="Arial"/>
                <a:cs typeface="Arial"/>
              </a:rPr>
              <a:t> December 2018</a:t>
            </a:r>
            <a:endParaRPr lang="en-US" dirty="0">
              <a:solidFill>
                <a:srgbClr val="7030A0"/>
              </a:solidFill>
              <a:latin typeface="Arial"/>
              <a:cs typeface="Arial"/>
            </a:endParaRPr>
          </a:p>
        </p:txBody>
      </p:sp>
      <p:sp>
        <p:nvSpPr>
          <p:cNvPr id="5" name="Slide Number Placeholder 4"/>
          <p:cNvSpPr>
            <a:spLocks noGrp="1"/>
          </p:cNvSpPr>
          <p:nvPr>
            <p:ph type="sldNum" sz="quarter" idx="12"/>
          </p:nvPr>
        </p:nvSpPr>
        <p:spPr/>
        <p:txBody>
          <a:bodyPr/>
          <a:lstStyle/>
          <a:p>
            <a:fld id="{F50359C2-C636-4939-90D2-E1B093EC3B26}" type="slidenum">
              <a:rPr lang="en-IN" smtClean="0"/>
              <a:pPr/>
              <a:t>‹#›</a:t>
            </a:fld>
            <a:endParaRPr lang="en-IN"/>
          </a:p>
        </p:txBody>
      </p:sp>
      <p:sp>
        <p:nvSpPr>
          <p:cNvPr id="6" name="Footer Placeholder 4">
            <a:extLst>
              <a:ext uri="{FF2B5EF4-FFF2-40B4-BE49-F238E27FC236}">
                <a16:creationId xmlns="" xmlns:a16="http://schemas.microsoft.com/office/drawing/2014/main" id="{06C13EC7-6D05-4225-A695-22010A0B5D03}"/>
              </a:ext>
            </a:extLst>
          </p:cNvPr>
          <p:cNvSpPr txBox="1">
            <a:spLocks/>
          </p:cNvSpPr>
          <p:nvPr userDrawn="1"/>
        </p:nvSpPr>
        <p:spPr>
          <a:xfrm>
            <a:off x="4995332" y="6623104"/>
            <a:ext cx="5901459" cy="274320"/>
          </a:xfrm>
          <a:prstGeom prst="rect">
            <a:avLst/>
          </a:prstGeom>
        </p:spPr>
        <p:txBody>
          <a:bodyPr vert="horz" lIns="91440" tIns="45720" rIns="91440" bIns="45720" rtlCol="0" anchor="ctr"/>
          <a:lstStyle>
            <a:defPPr>
              <a:defRPr lang="en-US"/>
            </a:defPPr>
            <a:lvl1pPr marL="0" algn="r" defTabSz="457200" rtl="0" eaLnBrk="1" latinLnBrk="0" hangingPunct="1">
              <a:defRPr sz="1000" b="1" kern="1200" cap="all" baseline="0">
                <a:solidFill>
                  <a:schemeClr val="tx1">
                    <a:lumMod val="95000"/>
                    <a:lumOff val="5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endParaRPr lang="en-US" dirty="0">
              <a:solidFill>
                <a:srgbClr val="7030A0"/>
              </a:solidFill>
              <a:latin typeface="Arial"/>
              <a:cs typeface="Arial"/>
            </a:endParaRPr>
          </a:p>
        </p:txBody>
      </p:sp>
    </p:spTree>
    <p:extLst>
      <p:ext uri="{BB962C8B-B14F-4D97-AF65-F5344CB8AC3E}">
        <p14:creationId xmlns="" xmlns:p14="http://schemas.microsoft.com/office/powerpoint/2010/main" val="1301843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E1393C-7F8C-4BB7-8D96-AD9A8AA9214D}" type="datetimeFigureOut">
              <a:rPr lang="en-IN" smtClean="0"/>
              <a:pPr/>
              <a:t>22-04-2019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50359C2-C636-4939-90D2-E1B093EC3B26}" type="slidenum">
              <a:rPr lang="en-IN" smtClean="0"/>
              <a:pPr/>
              <a:t>‹#›</a:t>
            </a:fld>
            <a:endParaRPr lang="en-IN"/>
          </a:p>
        </p:txBody>
      </p:sp>
    </p:spTree>
    <p:extLst>
      <p:ext uri="{BB962C8B-B14F-4D97-AF65-F5344CB8AC3E}">
        <p14:creationId xmlns="" xmlns:p14="http://schemas.microsoft.com/office/powerpoint/2010/main" val="3755878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0E1393C-7F8C-4BB7-8D96-AD9A8AA9214D}" type="datetimeFigureOut">
              <a:rPr lang="en-IN" smtClean="0"/>
              <a:pPr/>
              <a:t>22-04-2019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50359C2-C636-4939-90D2-E1B093EC3B26}" type="slidenum">
              <a:rPr lang="en-IN" smtClean="0"/>
              <a:pPr/>
              <a:t>‹#›</a:t>
            </a:fld>
            <a:endParaRPr lang="en-IN"/>
          </a:p>
        </p:txBody>
      </p:sp>
    </p:spTree>
    <p:extLst>
      <p:ext uri="{BB962C8B-B14F-4D97-AF65-F5344CB8AC3E}">
        <p14:creationId xmlns="" xmlns:p14="http://schemas.microsoft.com/office/powerpoint/2010/main" val="2488488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0E1393C-7F8C-4BB7-8D96-AD9A8AA9214D}" type="datetimeFigureOut">
              <a:rPr lang="en-IN" smtClean="0"/>
              <a:pPr/>
              <a:t>22-04-2019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50359C2-C636-4939-90D2-E1B093EC3B26}" type="slidenum">
              <a:rPr lang="en-IN" smtClean="0"/>
              <a:pPr/>
              <a:t>‹#›</a:t>
            </a:fld>
            <a:endParaRPr lang="en-IN"/>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849612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0E1393C-7F8C-4BB7-8D96-AD9A8AA9214D}" type="datetimeFigureOut">
              <a:rPr lang="en-IN" smtClean="0"/>
              <a:pPr/>
              <a:t>22-04-2019</a:t>
            </a:fld>
            <a:endParaRPr lang="en-IN"/>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IN"/>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50359C2-C636-4939-90D2-E1B093EC3B26}" type="slidenum">
              <a:rPr lang="en-IN" smtClean="0"/>
              <a:pPr/>
              <a:t>‹#›</a:t>
            </a:fld>
            <a:endParaRPr lang="en-IN"/>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1998123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26" Type="http://schemas.openxmlformats.org/officeDocument/2006/relationships/image" Target="../media/image34.png"/><Relationship Id="rId3" Type="http://schemas.openxmlformats.org/officeDocument/2006/relationships/image" Target="../media/image11.png"/><Relationship Id="rId21" Type="http://schemas.openxmlformats.org/officeDocument/2006/relationships/image" Target="../media/image29.png"/><Relationship Id="rId34" Type="http://schemas.openxmlformats.org/officeDocument/2006/relationships/image" Target="../media/image42.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5" Type="http://schemas.openxmlformats.org/officeDocument/2006/relationships/image" Target="../media/image33.png"/><Relationship Id="rId33" Type="http://schemas.openxmlformats.org/officeDocument/2006/relationships/image" Target="../media/image41.png"/><Relationship Id="rId2" Type="http://schemas.openxmlformats.org/officeDocument/2006/relationships/image" Target="../media/image10.png"/><Relationship Id="rId16" Type="http://schemas.openxmlformats.org/officeDocument/2006/relationships/image" Target="../media/image24.png"/><Relationship Id="rId20" Type="http://schemas.openxmlformats.org/officeDocument/2006/relationships/image" Target="../media/image28.png"/><Relationship Id="rId29"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png"/><Relationship Id="rId32" Type="http://schemas.openxmlformats.org/officeDocument/2006/relationships/image" Target="../media/image40.png"/><Relationship Id="rId37" Type="http://schemas.openxmlformats.org/officeDocument/2006/relationships/image" Target="../media/image45.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28" Type="http://schemas.openxmlformats.org/officeDocument/2006/relationships/image" Target="../media/image36.png"/><Relationship Id="rId36" Type="http://schemas.openxmlformats.org/officeDocument/2006/relationships/image" Target="../media/image44.png"/><Relationship Id="rId10" Type="http://schemas.openxmlformats.org/officeDocument/2006/relationships/image" Target="../media/image18.png"/><Relationship Id="rId19" Type="http://schemas.openxmlformats.org/officeDocument/2006/relationships/image" Target="../media/image27.png"/><Relationship Id="rId31" Type="http://schemas.openxmlformats.org/officeDocument/2006/relationships/image" Target="../media/image39.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35.png"/><Relationship Id="rId30" Type="http://schemas.openxmlformats.org/officeDocument/2006/relationships/image" Target="../media/image38.png"/><Relationship Id="rId35" Type="http://schemas.openxmlformats.org/officeDocument/2006/relationships/image" Target="../media/image4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39F1CC-A436-4BFE-87D8-6FB2A93F07C9}"/>
              </a:ext>
            </a:extLst>
          </p:cNvPr>
          <p:cNvSpPr>
            <a:spLocks noGrp="1"/>
          </p:cNvSpPr>
          <p:nvPr>
            <p:ph type="ctrTitle"/>
          </p:nvPr>
        </p:nvSpPr>
        <p:spPr/>
        <p:txBody>
          <a:bodyPr>
            <a:noAutofit/>
          </a:bodyPr>
          <a:lstStyle/>
          <a:p>
            <a:r>
              <a:rPr lang="hi-IN" sz="3000" b="1" dirty="0">
                <a:solidFill>
                  <a:schemeClr val="accent2">
                    <a:lumMod val="75000"/>
                  </a:schemeClr>
                </a:solidFill>
                <a:latin typeface="Futura"/>
                <a:cs typeface="Arial"/>
              </a:rPr>
              <a:t>क्षमता संवर्धन एवं प्रशिक्षण</a:t>
            </a:r>
            <a:r>
              <a:rPr lang="en-IN" sz="3000" b="1" dirty="0">
                <a:solidFill>
                  <a:schemeClr val="accent2">
                    <a:lumMod val="75000"/>
                  </a:schemeClr>
                </a:solidFill>
                <a:latin typeface="Futura"/>
                <a:cs typeface="Arial"/>
              </a:rPr>
              <a:t/>
            </a:r>
            <a:br>
              <a:rPr lang="en-IN" sz="3000" b="1" dirty="0">
                <a:solidFill>
                  <a:schemeClr val="accent2">
                    <a:lumMod val="75000"/>
                  </a:schemeClr>
                </a:solidFill>
                <a:latin typeface="Futura"/>
                <a:cs typeface="Arial"/>
              </a:rPr>
            </a:br>
            <a:r>
              <a:rPr lang="en-US" sz="3000" b="1" dirty="0">
                <a:solidFill>
                  <a:schemeClr val="accent2">
                    <a:lumMod val="75000"/>
                  </a:schemeClr>
                </a:solidFill>
                <a:latin typeface="Times New Roman"/>
                <a:cs typeface="Times New Roman"/>
              </a:rPr>
              <a:t>Capacity Building &amp; Training</a:t>
            </a:r>
            <a:r>
              <a:rPr lang="en-US" sz="3000" b="1" dirty="0">
                <a:solidFill>
                  <a:schemeClr val="accent2">
                    <a:lumMod val="75000"/>
                  </a:schemeClr>
                </a:solidFill>
                <a:latin typeface="Futura"/>
                <a:cs typeface="Arial"/>
              </a:rPr>
              <a:t>(CB&amp;T)</a:t>
            </a:r>
            <a:endParaRPr lang="en-IN" sz="3000" dirty="0"/>
          </a:p>
        </p:txBody>
      </p:sp>
      <p:sp>
        <p:nvSpPr>
          <p:cNvPr id="3" name="Subtitle 2">
            <a:extLst>
              <a:ext uri="{FF2B5EF4-FFF2-40B4-BE49-F238E27FC236}">
                <a16:creationId xmlns="" xmlns:a16="http://schemas.microsoft.com/office/drawing/2014/main" id="{1B8DDB77-0063-4B88-B796-40106276C81E}"/>
              </a:ext>
            </a:extLst>
          </p:cNvPr>
          <p:cNvSpPr>
            <a:spLocks noGrp="1"/>
          </p:cNvSpPr>
          <p:nvPr>
            <p:ph type="subTitle" idx="1"/>
          </p:nvPr>
        </p:nvSpPr>
        <p:spPr>
          <a:xfrm>
            <a:off x="8610600" y="4960136"/>
            <a:ext cx="3145971" cy="1522725"/>
          </a:xfrm>
        </p:spPr>
        <p:txBody>
          <a:bodyPr>
            <a:normAutofit fontScale="92500" lnSpcReduction="10000"/>
          </a:bodyPr>
          <a:lstStyle/>
          <a:p>
            <a:r>
              <a:rPr lang="hi-IN" b="1" dirty="0" smtClean="0">
                <a:solidFill>
                  <a:schemeClr val="accent6">
                    <a:lumMod val="75000"/>
                  </a:schemeClr>
                </a:solidFill>
                <a:latin typeface="Arial Black" pitchFamily="34" charset="0"/>
              </a:rPr>
              <a:t>PMC-</a:t>
            </a:r>
            <a:r>
              <a:rPr lang="en-US" b="1" dirty="0" smtClean="0">
                <a:solidFill>
                  <a:schemeClr val="accent6">
                    <a:lumMod val="75000"/>
                  </a:schemeClr>
                </a:solidFill>
                <a:latin typeface="Arial Black" pitchFamily="34" charset="0"/>
              </a:rPr>
              <a:t>DAY- NULM,            State Urban Livelihoods Mission,                   Urban Development and Housing Department, Bihar Government.</a:t>
            </a:r>
            <a:endParaRPr lang="en-IN" dirty="0"/>
          </a:p>
        </p:txBody>
      </p:sp>
      <p:sp>
        <p:nvSpPr>
          <p:cNvPr id="4" name="object 9">
            <a:extLst>
              <a:ext uri="{FF2B5EF4-FFF2-40B4-BE49-F238E27FC236}">
                <a16:creationId xmlns="" xmlns:a16="http://schemas.microsoft.com/office/drawing/2014/main" id="{3526D54C-117A-46A8-82DE-62B805B6E42B}"/>
              </a:ext>
            </a:extLst>
          </p:cNvPr>
          <p:cNvSpPr/>
          <p:nvPr/>
        </p:nvSpPr>
        <p:spPr>
          <a:xfrm>
            <a:off x="4231093" y="1321516"/>
            <a:ext cx="2593259" cy="1959127"/>
          </a:xfrm>
          <a:prstGeom prst="rect">
            <a:avLst/>
          </a:prstGeom>
          <a:blipFill>
            <a:blip r:embed="rId2" cstate="print"/>
            <a:stretch>
              <a:fillRect/>
            </a:stretch>
          </a:blipFill>
        </p:spPr>
        <p:txBody>
          <a:bodyPr wrap="square" lIns="0" tIns="0" rIns="0" bIns="0" rtlCol="0">
            <a:noAutofit/>
          </a:bodyPr>
          <a:lstStyle/>
          <a:p>
            <a:endParaRPr/>
          </a:p>
        </p:txBody>
      </p:sp>
      <p:sp>
        <p:nvSpPr>
          <p:cNvPr id="5" name="object 10">
            <a:extLst>
              <a:ext uri="{FF2B5EF4-FFF2-40B4-BE49-F238E27FC236}">
                <a16:creationId xmlns="" xmlns:a16="http://schemas.microsoft.com/office/drawing/2014/main" id="{AFD39975-F1BA-4F14-AB32-EE6AC81EE68F}"/>
              </a:ext>
            </a:extLst>
          </p:cNvPr>
          <p:cNvSpPr/>
          <p:nvPr/>
        </p:nvSpPr>
        <p:spPr>
          <a:xfrm>
            <a:off x="35621" y="1321516"/>
            <a:ext cx="4334256" cy="1929409"/>
          </a:xfrm>
          <a:prstGeom prst="rect">
            <a:avLst/>
          </a:prstGeom>
          <a:blipFill>
            <a:blip r:embed="rId3" cstate="print"/>
            <a:stretch>
              <a:fillRect/>
            </a:stretch>
          </a:blipFill>
        </p:spPr>
        <p:txBody>
          <a:bodyPr wrap="square" lIns="0" tIns="0" rIns="0" bIns="0" rtlCol="0">
            <a:noAutofit/>
          </a:bodyPr>
          <a:lstStyle/>
          <a:p>
            <a:endParaRPr/>
          </a:p>
        </p:txBody>
      </p:sp>
      <p:sp>
        <p:nvSpPr>
          <p:cNvPr id="6" name="object 11">
            <a:extLst>
              <a:ext uri="{FF2B5EF4-FFF2-40B4-BE49-F238E27FC236}">
                <a16:creationId xmlns="" xmlns:a16="http://schemas.microsoft.com/office/drawing/2014/main" id="{2D9F7EBC-D0A4-4C69-B494-7070E3E335AB}"/>
              </a:ext>
            </a:extLst>
          </p:cNvPr>
          <p:cNvSpPr/>
          <p:nvPr/>
        </p:nvSpPr>
        <p:spPr>
          <a:xfrm>
            <a:off x="10097815" y="1319863"/>
            <a:ext cx="2070435" cy="1929409"/>
          </a:xfrm>
          <a:prstGeom prst="rect">
            <a:avLst/>
          </a:prstGeom>
          <a:blipFill>
            <a:blip r:embed="rId4" cstate="print"/>
            <a:stretch>
              <a:fillRect/>
            </a:stretch>
          </a:blipFill>
        </p:spPr>
        <p:txBody>
          <a:bodyPr wrap="square" lIns="0" tIns="0" rIns="0" bIns="0" rtlCol="0">
            <a:noAutofit/>
          </a:bodyPr>
          <a:lstStyle/>
          <a:p>
            <a:endParaRPr/>
          </a:p>
        </p:txBody>
      </p:sp>
      <p:sp>
        <p:nvSpPr>
          <p:cNvPr id="7" name="object 12">
            <a:extLst>
              <a:ext uri="{FF2B5EF4-FFF2-40B4-BE49-F238E27FC236}">
                <a16:creationId xmlns="" xmlns:a16="http://schemas.microsoft.com/office/drawing/2014/main" id="{925A2BA7-DF3A-409D-9F89-4D2D7013B1C1}"/>
              </a:ext>
            </a:extLst>
          </p:cNvPr>
          <p:cNvSpPr/>
          <p:nvPr/>
        </p:nvSpPr>
        <p:spPr>
          <a:xfrm>
            <a:off x="5963398" y="1319864"/>
            <a:ext cx="4140823" cy="1929409"/>
          </a:xfrm>
          <a:prstGeom prst="rect">
            <a:avLst/>
          </a:prstGeom>
          <a:blipFill>
            <a:blip r:embed="rId5" cstate="print"/>
            <a:stretch>
              <a:fillRect/>
            </a:stretch>
          </a:blipFill>
        </p:spPr>
        <p:txBody>
          <a:bodyPr wrap="square" lIns="0" tIns="0" rIns="0" bIns="0" rtlCol="0">
            <a:noAutofit/>
          </a:bodyPr>
          <a:lstStyle/>
          <a:p>
            <a:endParaRPr/>
          </a:p>
        </p:txBody>
      </p:sp>
      <p:pic>
        <p:nvPicPr>
          <p:cNvPr id="8" name="Picture 7" descr="bihar_logo.png"/>
          <p:cNvPicPr>
            <a:picLocks noChangeAspect="1"/>
          </p:cNvPicPr>
          <p:nvPr/>
        </p:nvPicPr>
        <p:blipFill>
          <a:blip r:embed="rId6"/>
          <a:stretch>
            <a:fillRect/>
          </a:stretch>
        </p:blipFill>
        <p:spPr>
          <a:xfrm>
            <a:off x="956039" y="4860233"/>
            <a:ext cx="2055516" cy="1561253"/>
          </a:xfrm>
          <a:prstGeom prst="rect">
            <a:avLst/>
          </a:prstGeom>
        </p:spPr>
      </p:pic>
    </p:spTree>
    <p:extLst>
      <p:ext uri="{BB962C8B-B14F-4D97-AF65-F5344CB8AC3E}">
        <p14:creationId xmlns="" xmlns:p14="http://schemas.microsoft.com/office/powerpoint/2010/main" val="33564111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4A1135-05ED-4763-B8ED-ED4CDC7B26CC}"/>
              </a:ext>
            </a:extLst>
          </p:cNvPr>
          <p:cNvSpPr>
            <a:spLocks noGrp="1"/>
          </p:cNvSpPr>
          <p:nvPr>
            <p:ph type="title"/>
          </p:nvPr>
        </p:nvSpPr>
        <p:spPr/>
        <p:txBody>
          <a:bodyPr>
            <a:noAutofit/>
          </a:bodyPr>
          <a:lstStyle/>
          <a:p>
            <a:r>
              <a:rPr lang="en-IN" sz="4400" b="1" dirty="0">
                <a:latin typeface="Times New Roman" pitchFamily="18" charset="0"/>
                <a:cs typeface="Times New Roman" pitchFamily="18" charset="0"/>
              </a:rPr>
              <a:t>Human Resource Policy</a:t>
            </a:r>
            <a:endParaRPr lang="en-IN" sz="4000" dirty="0"/>
          </a:p>
        </p:txBody>
      </p:sp>
    </p:spTree>
    <p:extLst>
      <p:ext uri="{BB962C8B-B14F-4D97-AF65-F5344CB8AC3E}">
        <p14:creationId xmlns="" xmlns:p14="http://schemas.microsoft.com/office/powerpoint/2010/main" val="16504525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665403-D412-49A3-B7FF-ADA60452C5A9}"/>
              </a:ext>
            </a:extLst>
          </p:cNvPr>
          <p:cNvSpPr>
            <a:spLocks noGrp="1"/>
          </p:cNvSpPr>
          <p:nvPr>
            <p:ph type="title"/>
          </p:nvPr>
        </p:nvSpPr>
        <p:spPr>
          <a:xfrm>
            <a:off x="1107253" y="585216"/>
            <a:ext cx="9720072" cy="1499616"/>
          </a:xfrm>
        </p:spPr>
        <p:txBody>
          <a:bodyPr>
            <a:normAutofit/>
          </a:bodyPr>
          <a:lstStyle/>
          <a:p>
            <a:r>
              <a:rPr lang="en-IN" sz="4800" b="1" dirty="0">
                <a:latin typeface="Times New Roman" pitchFamily="18" charset="0"/>
                <a:cs typeface="Times New Roman" pitchFamily="18" charset="0"/>
              </a:rPr>
              <a:t>Human Resource Policy</a:t>
            </a:r>
          </a:p>
        </p:txBody>
      </p:sp>
      <p:sp>
        <p:nvSpPr>
          <p:cNvPr id="3" name="Content Placeholder 2">
            <a:extLst>
              <a:ext uri="{FF2B5EF4-FFF2-40B4-BE49-F238E27FC236}">
                <a16:creationId xmlns="" xmlns:a16="http://schemas.microsoft.com/office/drawing/2014/main" id="{71202E40-1B0F-452D-95C9-A93FBAE0263C}"/>
              </a:ext>
            </a:extLst>
          </p:cNvPr>
          <p:cNvSpPr>
            <a:spLocks noGrp="1"/>
          </p:cNvSpPr>
          <p:nvPr>
            <p:ph idx="1"/>
          </p:nvPr>
        </p:nvSpPr>
        <p:spPr>
          <a:xfrm>
            <a:off x="1024128" y="1946031"/>
            <a:ext cx="9720073" cy="4363329"/>
          </a:xfrm>
        </p:spPr>
        <p:txBody>
          <a:bodyPr>
            <a:normAutofit/>
          </a:bodyPr>
          <a:lstStyle/>
          <a:p>
            <a:pPr marL="310896" lvl="2" indent="0" algn="just">
              <a:lnSpc>
                <a:spcPct val="100000"/>
              </a:lnSpc>
              <a:buNone/>
            </a:pPr>
            <a:r>
              <a:rPr lang="en-US" sz="2000" b="1" u="sng" dirty="0">
                <a:latin typeface="Times New Roman" pitchFamily="18" charset="0"/>
                <a:cs typeface="Times New Roman" pitchFamily="18" charset="0"/>
              </a:rPr>
              <a:t>Staff Contract Policy :</a:t>
            </a:r>
          </a:p>
          <a:p>
            <a:pPr lvl="2" algn="just">
              <a:lnSpc>
                <a:spcPct val="100000"/>
              </a:lnSpc>
            </a:pPr>
            <a:r>
              <a:rPr lang="en-US" sz="2000" dirty="0">
                <a:latin typeface="Times New Roman" pitchFamily="18" charset="0"/>
                <a:cs typeface="Times New Roman" pitchFamily="18" charset="0"/>
              </a:rPr>
              <a:t>The purpose of this policy is </a:t>
            </a:r>
            <a:r>
              <a:rPr lang="en-US" sz="2000" b="1" dirty="0">
                <a:latin typeface="Times New Roman" pitchFamily="18" charset="0"/>
                <a:cs typeface="Times New Roman" pitchFamily="18" charset="0"/>
              </a:rPr>
              <a:t>to prescribe the terms and conditions </a:t>
            </a:r>
            <a:r>
              <a:rPr lang="en-US" sz="2000" dirty="0">
                <a:latin typeface="Times New Roman" pitchFamily="18" charset="0"/>
                <a:cs typeface="Times New Roman" pitchFamily="18" charset="0"/>
              </a:rPr>
              <a:t>under which contracts of employment should be administered. </a:t>
            </a:r>
          </a:p>
          <a:p>
            <a:pPr lvl="2" algn="just">
              <a:lnSpc>
                <a:spcPct val="100000"/>
              </a:lnSpc>
            </a:pPr>
            <a:r>
              <a:rPr lang="en-US" sz="2000" dirty="0">
                <a:latin typeface="Times New Roman" pitchFamily="18" charset="0"/>
                <a:cs typeface="Times New Roman" pitchFamily="18" charset="0"/>
              </a:rPr>
              <a:t>It is </a:t>
            </a:r>
            <a:r>
              <a:rPr lang="en-US" sz="2000" b="1" dirty="0">
                <a:latin typeface="Times New Roman" pitchFamily="18" charset="0"/>
                <a:cs typeface="Times New Roman" pitchFamily="18" charset="0"/>
              </a:rPr>
              <a:t>not intended to be used as an alternative to the recruitment and selection procedures of the Public Service Commission </a:t>
            </a:r>
            <a:r>
              <a:rPr lang="en-US" sz="2000" dirty="0">
                <a:latin typeface="Times New Roman" pitchFamily="18" charset="0"/>
                <a:cs typeface="Times New Roman" pitchFamily="18" charset="0"/>
              </a:rPr>
              <a:t>as they relate to the merit principle or the classification and creation of positions procedures covered by Treasury Board personnel administration procedures. </a:t>
            </a:r>
          </a:p>
          <a:p>
            <a:pPr lvl="2" algn="just">
              <a:lnSpc>
                <a:spcPct val="100000"/>
              </a:lnSpc>
            </a:pPr>
            <a:r>
              <a:rPr lang="en-US" sz="2000" dirty="0">
                <a:latin typeface="Times New Roman" pitchFamily="18" charset="0"/>
                <a:cs typeface="Times New Roman" pitchFamily="18" charset="0"/>
              </a:rPr>
              <a:t>While many of the provisions may equally pertain to contracts involving principal and agent relationships (e.g. the engaging of consulting firms), the </a:t>
            </a:r>
            <a:r>
              <a:rPr lang="en-US" sz="2000" b="1" dirty="0">
                <a:latin typeface="Times New Roman" pitchFamily="18" charset="0"/>
                <a:cs typeface="Times New Roman" pitchFamily="18" charset="0"/>
              </a:rPr>
              <a:t>policy is intended to cover employer/employee relationships </a:t>
            </a:r>
            <a:r>
              <a:rPr lang="en-US" sz="2000" dirty="0">
                <a:latin typeface="Times New Roman" pitchFamily="18" charset="0"/>
                <a:cs typeface="Times New Roman" pitchFamily="18" charset="0"/>
              </a:rPr>
              <a:t>only.</a:t>
            </a:r>
          </a:p>
        </p:txBody>
      </p:sp>
    </p:spTree>
    <p:extLst>
      <p:ext uri="{BB962C8B-B14F-4D97-AF65-F5344CB8AC3E}">
        <p14:creationId xmlns="" xmlns:p14="http://schemas.microsoft.com/office/powerpoint/2010/main" val="6494278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7E17305-9F07-4B23-A8C7-EC1CFE89C412}"/>
              </a:ext>
            </a:extLst>
          </p:cNvPr>
          <p:cNvSpPr>
            <a:spLocks noGrp="1"/>
          </p:cNvSpPr>
          <p:nvPr>
            <p:ph type="title"/>
          </p:nvPr>
        </p:nvSpPr>
        <p:spPr>
          <a:xfrm>
            <a:off x="1083503" y="585216"/>
            <a:ext cx="9720072" cy="1499616"/>
          </a:xfrm>
        </p:spPr>
        <p:txBody>
          <a:bodyPr>
            <a:normAutofit/>
          </a:bodyPr>
          <a:lstStyle/>
          <a:p>
            <a:r>
              <a:rPr lang="en-IN" sz="4800" b="1" dirty="0">
                <a:latin typeface="Times New Roman" pitchFamily="18" charset="0"/>
                <a:cs typeface="Times New Roman" pitchFamily="18" charset="0"/>
              </a:rPr>
              <a:t>Human Resource Policy</a:t>
            </a:r>
            <a:endParaRPr lang="en-IN" sz="4800" dirty="0"/>
          </a:p>
        </p:txBody>
      </p:sp>
      <p:sp>
        <p:nvSpPr>
          <p:cNvPr id="3" name="Content Placeholder 2">
            <a:extLst>
              <a:ext uri="{FF2B5EF4-FFF2-40B4-BE49-F238E27FC236}">
                <a16:creationId xmlns="" xmlns:a16="http://schemas.microsoft.com/office/drawing/2014/main" id="{C7DED957-BF46-4024-94C6-0D2863D15A83}"/>
              </a:ext>
            </a:extLst>
          </p:cNvPr>
          <p:cNvSpPr>
            <a:spLocks noGrp="1"/>
          </p:cNvSpPr>
          <p:nvPr>
            <p:ph idx="1"/>
          </p:nvPr>
        </p:nvSpPr>
        <p:spPr>
          <a:xfrm>
            <a:off x="1024128" y="1664677"/>
            <a:ext cx="9720073" cy="2270005"/>
          </a:xfrm>
        </p:spPr>
        <p:txBody>
          <a:bodyPr>
            <a:noAutofit/>
          </a:bodyPr>
          <a:lstStyle/>
          <a:p>
            <a:pPr marL="310896" lvl="2" indent="0" algn="just">
              <a:lnSpc>
                <a:spcPct val="110000"/>
              </a:lnSpc>
              <a:buNone/>
            </a:pPr>
            <a:r>
              <a:rPr lang="en-US" sz="1800" b="1" u="sng" dirty="0">
                <a:latin typeface="Times New Roman" pitchFamily="18" charset="0"/>
                <a:cs typeface="Times New Roman" pitchFamily="18" charset="0"/>
              </a:rPr>
              <a:t>Process of Recruitment, Selection and Induction </a:t>
            </a:r>
            <a:r>
              <a:rPr lang="en-US" sz="1500" b="1" u="sng" dirty="0">
                <a:latin typeface="Times New Roman" pitchFamily="18" charset="0"/>
                <a:cs typeface="Times New Roman" pitchFamily="18" charset="0"/>
              </a:rPr>
              <a:t>: </a:t>
            </a:r>
          </a:p>
          <a:p>
            <a:pPr lvl="2" algn="just">
              <a:lnSpc>
                <a:spcPct val="110000"/>
              </a:lnSpc>
            </a:pPr>
            <a:r>
              <a:rPr lang="en-US" sz="1600" b="1" dirty="0">
                <a:latin typeface="Times New Roman" pitchFamily="18" charset="0"/>
                <a:cs typeface="Times New Roman" pitchFamily="18" charset="0"/>
              </a:rPr>
              <a:t>Recruitment process </a:t>
            </a:r>
            <a:r>
              <a:rPr lang="en-US" sz="1600" dirty="0">
                <a:latin typeface="Times New Roman" pitchFamily="18" charset="0"/>
                <a:cs typeface="Times New Roman" pitchFamily="18" charset="0"/>
              </a:rPr>
              <a:t>has </a:t>
            </a:r>
            <a:r>
              <a:rPr lang="en-US" sz="1600" b="1" dirty="0">
                <a:latin typeface="Times New Roman" pitchFamily="18" charset="0"/>
                <a:cs typeface="Times New Roman" pitchFamily="18" charset="0"/>
              </a:rPr>
              <a:t>to focus on selecting competent individuals </a:t>
            </a:r>
            <a:r>
              <a:rPr lang="en-US" sz="1600" dirty="0">
                <a:latin typeface="Times New Roman" pitchFamily="18" charset="0"/>
                <a:cs typeface="Times New Roman" pitchFamily="18" charset="0"/>
              </a:rPr>
              <a:t>who have people centered attitude and their approach must reflect genuine thinking on working for the advancement of poor, ability to perform in team and commitment towards his/her job. </a:t>
            </a:r>
          </a:p>
          <a:p>
            <a:pPr lvl="2" algn="just">
              <a:lnSpc>
                <a:spcPct val="110000"/>
              </a:lnSpc>
            </a:pPr>
            <a:r>
              <a:rPr lang="en-US" sz="1600" dirty="0">
                <a:latin typeface="Times New Roman" pitchFamily="18" charset="0"/>
                <a:cs typeface="Times New Roman" pitchFamily="18" charset="0"/>
              </a:rPr>
              <a:t>Before recruitment of employee in the PMC, </a:t>
            </a:r>
            <a:r>
              <a:rPr lang="en-US" sz="1600" b="1" dirty="0">
                <a:latin typeface="Times New Roman" pitchFamily="18" charset="0"/>
                <a:cs typeface="Times New Roman" pitchFamily="18" charset="0"/>
              </a:rPr>
              <a:t>creation of posts must be approved by the BUDA</a:t>
            </a:r>
            <a:r>
              <a:rPr lang="en-US" sz="1600" dirty="0">
                <a:latin typeface="Times New Roman" pitchFamily="18" charset="0"/>
                <a:cs typeface="Times New Roman" pitchFamily="18" charset="0"/>
              </a:rPr>
              <a:t>. </a:t>
            </a:r>
          </a:p>
          <a:p>
            <a:pPr lvl="2" algn="just">
              <a:lnSpc>
                <a:spcPct val="110000"/>
              </a:lnSpc>
            </a:pPr>
            <a:r>
              <a:rPr lang="en-US" sz="1600" dirty="0">
                <a:latin typeface="Times New Roman" pitchFamily="18" charset="0"/>
                <a:cs typeface="Times New Roman" pitchFamily="18" charset="0"/>
              </a:rPr>
              <a:t>Once the post is created, </a:t>
            </a:r>
            <a:r>
              <a:rPr lang="en-US" sz="1600" b="1" dirty="0">
                <a:latin typeface="Times New Roman" pitchFamily="18" charset="0"/>
                <a:cs typeface="Times New Roman" pitchFamily="18" charset="0"/>
              </a:rPr>
              <a:t>Director will be authorized to choose the selection method </a:t>
            </a:r>
            <a:r>
              <a:rPr lang="en-US" sz="1600" dirty="0">
                <a:latin typeface="Times New Roman" pitchFamily="18" charset="0"/>
                <a:cs typeface="Times New Roman" pitchFamily="18" charset="0"/>
              </a:rPr>
              <a:t>and accordingly recruit and select staff for all the positions</a:t>
            </a:r>
            <a:r>
              <a:rPr lang="en-US" sz="1500" dirty="0">
                <a:latin typeface="Times New Roman" pitchFamily="18" charset="0"/>
                <a:cs typeface="Times New Roman" pitchFamily="18" charset="0"/>
              </a:rPr>
              <a:t>. </a:t>
            </a:r>
          </a:p>
          <a:p>
            <a:pPr marL="310896" lvl="2" indent="0" algn="just">
              <a:lnSpc>
                <a:spcPct val="110000"/>
              </a:lnSpc>
              <a:buNone/>
            </a:pPr>
            <a:r>
              <a:rPr lang="en-US" sz="1600" dirty="0">
                <a:latin typeface="Times New Roman" pitchFamily="18" charset="0"/>
                <a:cs typeface="Times New Roman" pitchFamily="18" charset="0"/>
              </a:rPr>
              <a:t>For purpose of recruitment, staff categorization and method of appointment will be as indicated in the table below:</a:t>
            </a:r>
          </a:p>
          <a:p>
            <a:endParaRPr lang="en-IN" sz="1500" dirty="0"/>
          </a:p>
        </p:txBody>
      </p:sp>
      <p:graphicFrame>
        <p:nvGraphicFramePr>
          <p:cNvPr id="4" name="Table 3">
            <a:extLst>
              <a:ext uri="{FF2B5EF4-FFF2-40B4-BE49-F238E27FC236}">
                <a16:creationId xmlns="" xmlns:a16="http://schemas.microsoft.com/office/drawing/2014/main" id="{342CB4A1-9958-42AE-B067-B8A14B611812}"/>
              </a:ext>
            </a:extLst>
          </p:cNvPr>
          <p:cNvGraphicFramePr>
            <a:graphicFrameLocks noGrp="1"/>
          </p:cNvGraphicFramePr>
          <p:nvPr>
            <p:extLst>
              <p:ext uri="{D42A27DB-BD31-4B8C-83A1-F6EECF244321}">
                <p14:modId xmlns="" xmlns:p14="http://schemas.microsoft.com/office/powerpoint/2010/main" val="2540911505"/>
              </p:ext>
            </p:extLst>
          </p:nvPr>
        </p:nvGraphicFramePr>
        <p:xfrm>
          <a:off x="1925781" y="4738256"/>
          <a:ext cx="7620000" cy="1828800"/>
        </p:xfrm>
        <a:graphic>
          <a:graphicData uri="http://schemas.openxmlformats.org/drawingml/2006/table">
            <a:tbl>
              <a:tblPr firstRow="1" bandRow="1">
                <a:tableStyleId>{85BE263C-DBD7-4A20-BB59-AAB30ACAA65A}</a:tableStyleId>
              </a:tblPr>
              <a:tblGrid>
                <a:gridCol w="685800">
                  <a:extLst>
                    <a:ext uri="{9D8B030D-6E8A-4147-A177-3AD203B41FA5}">
                      <a16:colId xmlns="" xmlns:a16="http://schemas.microsoft.com/office/drawing/2014/main" val="20000"/>
                    </a:ext>
                  </a:extLst>
                </a:gridCol>
                <a:gridCol w="1981200">
                  <a:extLst>
                    <a:ext uri="{9D8B030D-6E8A-4147-A177-3AD203B41FA5}">
                      <a16:colId xmlns="" xmlns:a16="http://schemas.microsoft.com/office/drawing/2014/main" val="20001"/>
                    </a:ext>
                  </a:extLst>
                </a:gridCol>
                <a:gridCol w="1447800">
                  <a:extLst>
                    <a:ext uri="{9D8B030D-6E8A-4147-A177-3AD203B41FA5}">
                      <a16:colId xmlns="" xmlns:a16="http://schemas.microsoft.com/office/drawing/2014/main" val="20002"/>
                    </a:ext>
                  </a:extLst>
                </a:gridCol>
                <a:gridCol w="1600200">
                  <a:extLst>
                    <a:ext uri="{9D8B030D-6E8A-4147-A177-3AD203B41FA5}">
                      <a16:colId xmlns="" xmlns:a16="http://schemas.microsoft.com/office/drawing/2014/main" val="20003"/>
                    </a:ext>
                  </a:extLst>
                </a:gridCol>
                <a:gridCol w="1905000">
                  <a:extLst>
                    <a:ext uri="{9D8B030D-6E8A-4147-A177-3AD203B41FA5}">
                      <a16:colId xmlns="" xmlns:a16="http://schemas.microsoft.com/office/drawing/2014/main" val="20004"/>
                    </a:ext>
                  </a:extLst>
                </a:gridCol>
              </a:tblGrid>
              <a:tr h="524123">
                <a:tc>
                  <a:txBody>
                    <a:bodyPr/>
                    <a:lstStyle/>
                    <a:p>
                      <a:endParaRPr lang="en-US" sz="1500" dirty="0">
                        <a:latin typeface="Times New Roman" panose="02020603050405020304" pitchFamily="18" charset="0"/>
                        <a:cs typeface="Times New Roman" panose="02020603050405020304" pitchFamily="18" charset="0"/>
                      </a:endParaRPr>
                    </a:p>
                  </a:txBody>
                  <a:tcPr/>
                </a:tc>
                <a:tc>
                  <a:txBody>
                    <a:bodyPr/>
                    <a:lstStyle/>
                    <a:p>
                      <a:r>
                        <a:rPr lang="en-US" sz="1500" dirty="0">
                          <a:latin typeface="Times New Roman" panose="02020603050405020304" pitchFamily="18" charset="0"/>
                          <a:cs typeface="Times New Roman" panose="02020603050405020304" pitchFamily="18" charset="0"/>
                        </a:rPr>
                        <a:t>Categories of Staff</a:t>
                      </a:r>
                    </a:p>
                  </a:txBody>
                  <a:tcPr/>
                </a:tc>
                <a:tc>
                  <a:txBody>
                    <a:bodyPr/>
                    <a:lstStyle/>
                    <a:p>
                      <a:r>
                        <a:rPr lang="en-US" sz="1500" dirty="0">
                          <a:latin typeface="Times New Roman" panose="02020603050405020304" pitchFamily="18" charset="0"/>
                          <a:cs typeface="Times New Roman" panose="02020603050405020304" pitchFamily="18" charset="0"/>
                        </a:rPr>
                        <a:t>Directly from Open Market</a:t>
                      </a:r>
                    </a:p>
                  </a:txBody>
                  <a:tcPr/>
                </a:tc>
                <a:tc>
                  <a:txBody>
                    <a:bodyPr/>
                    <a:lstStyle/>
                    <a:p>
                      <a:r>
                        <a:rPr lang="en-US" sz="1500" dirty="0">
                          <a:latin typeface="Times New Roman" panose="02020603050405020304" pitchFamily="18" charset="0"/>
                          <a:cs typeface="Times New Roman" panose="02020603050405020304" pitchFamily="18" charset="0"/>
                        </a:rPr>
                        <a:t>On Deputation </a:t>
                      </a:r>
                    </a:p>
                  </a:txBody>
                  <a:tcPr/>
                </a:tc>
                <a:tc>
                  <a:txBody>
                    <a:bodyPr/>
                    <a:lstStyle/>
                    <a:p>
                      <a:r>
                        <a:rPr lang="en-US" sz="1500" dirty="0">
                          <a:latin typeface="Times New Roman" panose="02020603050405020304" pitchFamily="18" charset="0"/>
                          <a:cs typeface="Times New Roman" panose="02020603050405020304" pitchFamily="18" charset="0"/>
                        </a:rPr>
                        <a:t>Outsourcing </a:t>
                      </a:r>
                    </a:p>
                  </a:txBody>
                  <a:tcPr/>
                </a:tc>
                <a:extLst>
                  <a:ext uri="{0D108BD9-81ED-4DB2-BD59-A6C34878D82A}">
                    <a16:rowId xmlns="" xmlns:a16="http://schemas.microsoft.com/office/drawing/2014/main" val="10000"/>
                  </a:ext>
                </a:extLst>
              </a:tr>
              <a:tr h="299499">
                <a:tc>
                  <a:txBody>
                    <a:bodyPr/>
                    <a:lstStyle/>
                    <a:p>
                      <a:r>
                        <a:rPr lang="en-US" sz="1500" dirty="0">
                          <a:latin typeface="Times New Roman" panose="02020603050405020304" pitchFamily="18" charset="0"/>
                          <a:cs typeface="Times New Roman" panose="02020603050405020304" pitchFamily="18" charset="0"/>
                        </a:rPr>
                        <a:t>1</a:t>
                      </a:r>
                    </a:p>
                  </a:txBody>
                  <a:tcPr/>
                </a:tc>
                <a:tc>
                  <a:txBody>
                    <a:bodyPr/>
                    <a:lstStyle/>
                    <a:p>
                      <a:r>
                        <a:rPr lang="en-US" sz="1500" dirty="0">
                          <a:latin typeface="Times New Roman" panose="02020603050405020304" pitchFamily="18" charset="0"/>
                          <a:cs typeface="Times New Roman" panose="02020603050405020304" pitchFamily="18" charset="0"/>
                        </a:rPr>
                        <a:t>Category I</a:t>
                      </a:r>
                    </a:p>
                  </a:txBody>
                  <a:tcPr/>
                </a:tc>
                <a:tc>
                  <a:txBody>
                    <a:bodyPr/>
                    <a:lstStyle/>
                    <a:p>
                      <a:pPr algn="ctr"/>
                      <a:r>
                        <a:rPr lang="en-US" sz="1500" dirty="0">
                          <a:latin typeface="Times New Roman" panose="02020603050405020304" pitchFamily="18" charset="0"/>
                          <a:cs typeface="Times New Roman" panose="02020603050405020304" pitchFamily="18" charset="0"/>
                        </a:rPr>
                        <a:t>ALL</a:t>
                      </a:r>
                    </a:p>
                  </a:txBody>
                  <a:tcPr/>
                </a:tc>
                <a:tc>
                  <a:txBody>
                    <a:bodyPr/>
                    <a:lstStyle/>
                    <a:p>
                      <a:pPr algn="ctr"/>
                      <a:r>
                        <a:rPr lang="en-US" sz="1500" dirty="0">
                          <a:latin typeface="Times New Roman" panose="02020603050405020304" pitchFamily="18" charset="0"/>
                          <a:cs typeface="Times New Roman" panose="02020603050405020304" pitchFamily="18" charset="0"/>
                        </a:rPr>
                        <a:t>NO</a:t>
                      </a:r>
                    </a:p>
                  </a:txBody>
                  <a:tcPr/>
                </a:tc>
                <a:tc>
                  <a:txBody>
                    <a:bodyPr/>
                    <a:lstStyle/>
                    <a:p>
                      <a:pPr algn="ctr"/>
                      <a:r>
                        <a:rPr lang="en-US" sz="1500" dirty="0">
                          <a:latin typeface="Times New Roman" panose="02020603050405020304" pitchFamily="18" charset="0"/>
                          <a:cs typeface="Times New Roman" panose="02020603050405020304" pitchFamily="18" charset="0"/>
                        </a:rPr>
                        <a:t>NO</a:t>
                      </a:r>
                    </a:p>
                  </a:txBody>
                  <a:tcPr/>
                </a:tc>
                <a:extLst>
                  <a:ext uri="{0D108BD9-81ED-4DB2-BD59-A6C34878D82A}">
                    <a16:rowId xmlns="" xmlns:a16="http://schemas.microsoft.com/office/drawing/2014/main" val="10001"/>
                  </a:ext>
                </a:extLst>
              </a:tr>
              <a:tr h="299499">
                <a:tc>
                  <a:txBody>
                    <a:bodyPr/>
                    <a:lstStyle/>
                    <a:p>
                      <a:r>
                        <a:rPr lang="en-US" sz="1500" dirty="0">
                          <a:latin typeface="Times New Roman" panose="02020603050405020304" pitchFamily="18" charset="0"/>
                          <a:cs typeface="Times New Roman" panose="02020603050405020304" pitchFamily="18" charset="0"/>
                        </a:rPr>
                        <a:t>2</a:t>
                      </a:r>
                    </a:p>
                  </a:txBody>
                  <a:tcPr/>
                </a:tc>
                <a:tc>
                  <a:txBody>
                    <a:bodyPr/>
                    <a:lstStyle/>
                    <a:p>
                      <a:pPr marL="0" algn="l" rtl="0" eaLnBrk="1" latinLnBrk="0" hangingPunct="1">
                        <a:spcBef>
                          <a:spcPts val="0"/>
                        </a:spcBef>
                        <a:spcAft>
                          <a:spcPts val="0"/>
                        </a:spcAft>
                      </a:pPr>
                      <a:r>
                        <a:rPr lang="en-US" sz="1500" kern="1200" dirty="0">
                          <a:latin typeface="Times New Roman" panose="02020603050405020304" pitchFamily="18" charset="0"/>
                          <a:cs typeface="Times New Roman" panose="02020603050405020304" pitchFamily="18" charset="0"/>
                        </a:rPr>
                        <a:t>Category II</a:t>
                      </a:r>
                      <a:endParaRPr lang="en-US" sz="1500" dirty="0">
                        <a:latin typeface="Times New Roman" panose="02020603050405020304" pitchFamily="18" charset="0"/>
                        <a:cs typeface="Times New Roman" panose="02020603050405020304" pitchFamily="18" charset="0"/>
                      </a:endParaRPr>
                    </a:p>
                  </a:txBody>
                  <a:tcPr/>
                </a:tc>
                <a:tc>
                  <a:txBody>
                    <a:bodyPr/>
                    <a:lstStyle/>
                    <a:p>
                      <a:pPr algn="ctr"/>
                      <a:r>
                        <a:rPr lang="en-US" sz="1500" dirty="0">
                          <a:latin typeface="Times New Roman" panose="02020603050405020304" pitchFamily="18" charset="0"/>
                          <a:cs typeface="Times New Roman" panose="02020603050405020304" pitchFamily="18" charset="0"/>
                        </a:rPr>
                        <a:t>ALL</a:t>
                      </a:r>
                    </a:p>
                  </a:txBody>
                  <a:tcPr/>
                </a:tc>
                <a:tc>
                  <a:txBody>
                    <a:bodyPr/>
                    <a:lstStyle/>
                    <a:p>
                      <a:pPr algn="ctr"/>
                      <a:r>
                        <a:rPr lang="en-US" sz="1500" dirty="0">
                          <a:latin typeface="Times New Roman" panose="02020603050405020304" pitchFamily="18" charset="0"/>
                          <a:cs typeface="Times New Roman" panose="02020603050405020304" pitchFamily="18" charset="0"/>
                        </a:rPr>
                        <a:t>NO</a:t>
                      </a:r>
                    </a:p>
                  </a:txBody>
                  <a:tcPr/>
                </a:tc>
                <a:tc>
                  <a:txBody>
                    <a:bodyPr/>
                    <a:lstStyle/>
                    <a:p>
                      <a:pPr algn="ctr"/>
                      <a:r>
                        <a:rPr lang="en-US" sz="1500" dirty="0">
                          <a:latin typeface="Times New Roman" panose="02020603050405020304" pitchFamily="18" charset="0"/>
                          <a:cs typeface="Times New Roman" panose="02020603050405020304" pitchFamily="18" charset="0"/>
                        </a:rPr>
                        <a:t>NO</a:t>
                      </a:r>
                    </a:p>
                  </a:txBody>
                  <a:tcPr/>
                </a:tc>
                <a:extLst>
                  <a:ext uri="{0D108BD9-81ED-4DB2-BD59-A6C34878D82A}">
                    <a16:rowId xmlns="" xmlns:a16="http://schemas.microsoft.com/office/drawing/2014/main" val="10002"/>
                  </a:ext>
                </a:extLst>
              </a:tr>
              <a:tr h="299499">
                <a:tc>
                  <a:txBody>
                    <a:bodyPr/>
                    <a:lstStyle/>
                    <a:p>
                      <a:r>
                        <a:rPr lang="en-US" sz="1500" dirty="0">
                          <a:latin typeface="Times New Roman" panose="02020603050405020304" pitchFamily="18" charset="0"/>
                          <a:cs typeface="Times New Roman" panose="02020603050405020304" pitchFamily="18" charset="0"/>
                        </a:rPr>
                        <a:t>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kern="1200" dirty="0">
                          <a:latin typeface="Times New Roman" panose="02020603050405020304" pitchFamily="18" charset="0"/>
                          <a:cs typeface="Times New Roman" panose="02020603050405020304" pitchFamily="18" charset="0"/>
                        </a:rPr>
                        <a:t>Category III</a:t>
                      </a:r>
                      <a:endParaRPr lang="en-US" sz="1500" dirty="0">
                        <a:latin typeface="Times New Roman" panose="02020603050405020304" pitchFamily="18" charset="0"/>
                        <a:cs typeface="Times New Roman" panose="02020603050405020304" pitchFamily="18" charset="0"/>
                      </a:endParaRPr>
                    </a:p>
                  </a:txBody>
                  <a:tcPr/>
                </a:tc>
                <a:tc>
                  <a:txBody>
                    <a:bodyPr/>
                    <a:lstStyle/>
                    <a:p>
                      <a:pPr algn="ctr"/>
                      <a:r>
                        <a:rPr lang="en-US" sz="1500" dirty="0">
                          <a:latin typeface="Times New Roman" panose="02020603050405020304" pitchFamily="18" charset="0"/>
                          <a:cs typeface="Times New Roman" panose="02020603050405020304" pitchFamily="18" charset="0"/>
                        </a:rPr>
                        <a:t>ALL</a:t>
                      </a:r>
                    </a:p>
                  </a:txBody>
                  <a:tcPr/>
                </a:tc>
                <a:tc>
                  <a:txBody>
                    <a:bodyPr/>
                    <a:lstStyle/>
                    <a:p>
                      <a:pPr algn="ctr"/>
                      <a:r>
                        <a:rPr lang="en-US" sz="1500" dirty="0">
                          <a:latin typeface="Times New Roman" panose="02020603050405020304" pitchFamily="18" charset="0"/>
                          <a:cs typeface="Times New Roman" panose="02020603050405020304" pitchFamily="18" charset="0"/>
                        </a:rPr>
                        <a:t>NO</a:t>
                      </a:r>
                    </a:p>
                  </a:txBody>
                  <a:tcPr/>
                </a:tc>
                <a:tc>
                  <a:txBody>
                    <a:bodyPr/>
                    <a:lstStyle/>
                    <a:p>
                      <a:pPr algn="ctr"/>
                      <a:r>
                        <a:rPr lang="en-US" sz="1500" dirty="0">
                          <a:latin typeface="Times New Roman" panose="02020603050405020304" pitchFamily="18" charset="0"/>
                          <a:cs typeface="Times New Roman" panose="02020603050405020304" pitchFamily="18" charset="0"/>
                        </a:rPr>
                        <a:t>ALL</a:t>
                      </a:r>
                    </a:p>
                  </a:txBody>
                  <a:tcPr/>
                </a:tc>
                <a:extLst>
                  <a:ext uri="{0D108BD9-81ED-4DB2-BD59-A6C34878D82A}">
                    <a16:rowId xmlns="" xmlns:a16="http://schemas.microsoft.com/office/drawing/2014/main" val="10003"/>
                  </a:ext>
                </a:extLst>
              </a:tr>
              <a:tr h="299499">
                <a:tc>
                  <a:txBody>
                    <a:bodyPr/>
                    <a:lstStyle/>
                    <a:p>
                      <a:r>
                        <a:rPr lang="en-US" sz="1500" dirty="0">
                          <a:latin typeface="Times New Roman" panose="02020603050405020304" pitchFamily="18" charset="0"/>
                          <a:cs typeface="Times New Roman" panose="02020603050405020304" pitchFamily="18" charset="0"/>
                        </a:rPr>
                        <a:t>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kern="1200" dirty="0">
                          <a:latin typeface="Times New Roman" panose="02020603050405020304" pitchFamily="18" charset="0"/>
                          <a:cs typeface="Times New Roman" panose="02020603050405020304" pitchFamily="18" charset="0"/>
                        </a:rPr>
                        <a:t>Category IV</a:t>
                      </a:r>
                      <a:endParaRPr lang="en-US" sz="1500" dirty="0">
                        <a:latin typeface="Times New Roman" panose="02020603050405020304" pitchFamily="18" charset="0"/>
                        <a:cs typeface="Times New Roman" panose="02020603050405020304" pitchFamily="18" charset="0"/>
                      </a:endParaRPr>
                    </a:p>
                  </a:txBody>
                  <a:tcPr/>
                </a:tc>
                <a:tc>
                  <a:txBody>
                    <a:bodyPr/>
                    <a:lstStyle/>
                    <a:p>
                      <a:pPr algn="ctr"/>
                      <a:r>
                        <a:rPr lang="en-US" sz="1500" dirty="0">
                          <a:latin typeface="Times New Roman" panose="02020603050405020304" pitchFamily="18" charset="0"/>
                          <a:cs typeface="Times New Roman" panose="02020603050405020304" pitchFamily="18" charset="0"/>
                        </a:rPr>
                        <a:t>ALL</a:t>
                      </a:r>
                    </a:p>
                  </a:txBody>
                  <a:tcPr/>
                </a:tc>
                <a:tc>
                  <a:txBody>
                    <a:bodyPr/>
                    <a:lstStyle/>
                    <a:p>
                      <a:pPr algn="ctr"/>
                      <a:r>
                        <a:rPr lang="en-US" sz="1500" dirty="0">
                          <a:latin typeface="Times New Roman" panose="02020603050405020304" pitchFamily="18" charset="0"/>
                          <a:cs typeface="Times New Roman" panose="02020603050405020304" pitchFamily="18" charset="0"/>
                        </a:rPr>
                        <a:t>NO</a:t>
                      </a:r>
                    </a:p>
                  </a:txBody>
                  <a:tcPr/>
                </a:tc>
                <a:tc>
                  <a:txBody>
                    <a:bodyPr/>
                    <a:lstStyle/>
                    <a:p>
                      <a:pPr algn="ctr"/>
                      <a:r>
                        <a:rPr lang="en-US" sz="1500" dirty="0">
                          <a:latin typeface="Times New Roman" panose="02020603050405020304" pitchFamily="18" charset="0"/>
                          <a:cs typeface="Times New Roman" panose="02020603050405020304" pitchFamily="18" charset="0"/>
                        </a:rPr>
                        <a:t>ALL</a:t>
                      </a:r>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 xmlns:p14="http://schemas.microsoft.com/office/powerpoint/2010/main" val="35301016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A4D9F5-E55B-4E57-8F08-92561F14797C}"/>
              </a:ext>
            </a:extLst>
          </p:cNvPr>
          <p:cNvSpPr>
            <a:spLocks noGrp="1"/>
          </p:cNvSpPr>
          <p:nvPr>
            <p:ph type="title"/>
          </p:nvPr>
        </p:nvSpPr>
        <p:spPr>
          <a:xfrm>
            <a:off x="1083503" y="585216"/>
            <a:ext cx="9720072" cy="1499616"/>
          </a:xfrm>
        </p:spPr>
        <p:txBody>
          <a:bodyPr/>
          <a:lstStyle/>
          <a:p>
            <a:r>
              <a:rPr lang="en-IN" sz="4800" b="1" dirty="0">
                <a:latin typeface="Times New Roman" pitchFamily="18" charset="0"/>
                <a:cs typeface="Times New Roman" pitchFamily="18" charset="0"/>
              </a:rPr>
              <a:t>Human Resource Policy</a:t>
            </a:r>
            <a:endParaRPr lang="en-IN" dirty="0"/>
          </a:p>
        </p:txBody>
      </p:sp>
      <p:sp>
        <p:nvSpPr>
          <p:cNvPr id="3" name="Content Placeholder 2">
            <a:extLst>
              <a:ext uri="{FF2B5EF4-FFF2-40B4-BE49-F238E27FC236}">
                <a16:creationId xmlns="" xmlns:a16="http://schemas.microsoft.com/office/drawing/2014/main" id="{ED5C45E3-D00B-40E3-9E66-1BC73126BD6A}"/>
              </a:ext>
            </a:extLst>
          </p:cNvPr>
          <p:cNvSpPr>
            <a:spLocks noGrp="1"/>
          </p:cNvSpPr>
          <p:nvPr>
            <p:ph idx="1"/>
          </p:nvPr>
        </p:nvSpPr>
        <p:spPr>
          <a:xfrm>
            <a:off x="1024128" y="1828800"/>
            <a:ext cx="9720073" cy="4480560"/>
          </a:xfrm>
        </p:spPr>
        <p:txBody>
          <a:bodyPr>
            <a:normAutofit/>
          </a:bodyPr>
          <a:lstStyle/>
          <a:p>
            <a:pPr marL="310896" lvl="2" indent="0" algn="just">
              <a:lnSpc>
                <a:spcPct val="130000"/>
              </a:lnSpc>
              <a:buNone/>
            </a:pPr>
            <a:r>
              <a:rPr lang="en-US" sz="1800" dirty="0">
                <a:latin typeface="Times New Roman" pitchFamily="18" charset="0"/>
                <a:cs typeface="Times New Roman" pitchFamily="18" charset="0"/>
              </a:rPr>
              <a:t>For normal recruitment for all other positions the following steps will be followed:</a:t>
            </a:r>
          </a:p>
          <a:p>
            <a:pPr marL="653796" lvl="2" indent="-342900" algn="just">
              <a:lnSpc>
                <a:spcPct val="130000"/>
              </a:lnSpc>
              <a:buFont typeface="+mj-lt"/>
              <a:buAutoNum type="alphaLcParenR"/>
            </a:pPr>
            <a:r>
              <a:rPr lang="en-US" sz="1800" dirty="0">
                <a:latin typeface="Times New Roman" pitchFamily="18" charset="0"/>
                <a:cs typeface="Times New Roman" pitchFamily="18" charset="0"/>
              </a:rPr>
              <a:t>Director approves the job profile of the positions to be recruited </a:t>
            </a:r>
          </a:p>
          <a:p>
            <a:pPr marL="653796" lvl="2" indent="-342900" algn="just">
              <a:lnSpc>
                <a:spcPct val="130000"/>
              </a:lnSpc>
              <a:buFont typeface="+mj-lt"/>
              <a:buAutoNum type="alphaLcParenR"/>
            </a:pPr>
            <a:r>
              <a:rPr lang="en-US" sz="1800" dirty="0">
                <a:latin typeface="Times New Roman" pitchFamily="18" charset="0"/>
                <a:cs typeface="Times New Roman" pitchFamily="18" charset="0"/>
              </a:rPr>
              <a:t>Selection of Agency as per procurement norms (if it is decided by Mission to conduct recruitment through external agency) </a:t>
            </a:r>
          </a:p>
          <a:p>
            <a:pPr marL="653796" lvl="2" indent="-342900" algn="just">
              <a:lnSpc>
                <a:spcPct val="130000"/>
              </a:lnSpc>
              <a:buFont typeface="+mj-lt"/>
              <a:buAutoNum type="alphaLcParenR"/>
            </a:pPr>
            <a:r>
              <a:rPr lang="en-US" sz="1800" dirty="0">
                <a:latin typeface="Times New Roman" pitchFamily="18" charset="0"/>
                <a:cs typeface="Times New Roman" pitchFamily="18" charset="0"/>
              </a:rPr>
              <a:t>Notification in leading newspaper/s and/or on related job sites on internet. </a:t>
            </a:r>
          </a:p>
          <a:p>
            <a:pPr marL="653796" lvl="2" indent="-342900" algn="just">
              <a:lnSpc>
                <a:spcPct val="130000"/>
              </a:lnSpc>
              <a:buFont typeface="+mj-lt"/>
              <a:buAutoNum type="alphaLcParenR"/>
            </a:pPr>
            <a:r>
              <a:rPr lang="en-US" sz="1800" dirty="0">
                <a:latin typeface="Times New Roman" pitchFamily="18" charset="0"/>
                <a:cs typeface="Times New Roman" pitchFamily="18" charset="0"/>
              </a:rPr>
              <a:t>Receiving the applications, short listing them, inviting shortlisted candidate and conducting selection process</a:t>
            </a:r>
          </a:p>
          <a:p>
            <a:pPr marL="310896" lvl="2" indent="0" algn="just">
              <a:lnSpc>
                <a:spcPct val="130000"/>
              </a:lnSpc>
              <a:buNone/>
            </a:pPr>
            <a:r>
              <a:rPr lang="en-US" sz="1800" b="1" i="1" dirty="0">
                <a:latin typeface="Times New Roman" pitchFamily="18" charset="0"/>
                <a:cs typeface="Times New Roman" pitchFamily="18" charset="0"/>
              </a:rPr>
              <a:t>Suitable working staff of the PMC headquarter may also be given fair chance to apply for any vacant position. An internal circulation will be made across the project offices along with notification in the newspaper and floating vacancy on relevant websites.</a:t>
            </a:r>
          </a:p>
          <a:p>
            <a:pPr marL="514350" indent="-514350" algn="just">
              <a:buNone/>
            </a:pPr>
            <a:endParaRPr lang="en-US" sz="3200" b="1" dirty="0">
              <a:latin typeface="Times New Roman" pitchFamily="18" charset="0"/>
              <a:cs typeface="Times New Roman" pitchFamily="18" charset="0"/>
            </a:endParaRPr>
          </a:p>
          <a:p>
            <a:pPr marL="514350" indent="-514350" algn="just">
              <a:buNone/>
            </a:pPr>
            <a:endParaRPr lang="en-US" sz="2400" b="1" u="sng" dirty="0">
              <a:latin typeface="Times New Roman" pitchFamily="18" charset="0"/>
              <a:cs typeface="Times New Roman" pitchFamily="18" charset="0"/>
            </a:endParaRPr>
          </a:p>
          <a:p>
            <a:pPr marL="514350" indent="-514350" algn="just">
              <a:buNone/>
            </a:pPr>
            <a:endParaRPr lang="en-US" sz="2400" b="1" dirty="0">
              <a:latin typeface="Times New Roman" pitchFamily="18" charset="0"/>
              <a:cs typeface="Times New Roman" pitchFamily="18" charset="0"/>
            </a:endParaRPr>
          </a:p>
          <a:p>
            <a:endParaRPr lang="en-IN" dirty="0"/>
          </a:p>
        </p:txBody>
      </p:sp>
    </p:spTree>
    <p:extLst>
      <p:ext uri="{BB962C8B-B14F-4D97-AF65-F5344CB8AC3E}">
        <p14:creationId xmlns="" xmlns:p14="http://schemas.microsoft.com/office/powerpoint/2010/main" val="42122729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659581-1028-4063-8217-4D672949C27D}"/>
              </a:ext>
            </a:extLst>
          </p:cNvPr>
          <p:cNvSpPr>
            <a:spLocks noGrp="1"/>
          </p:cNvSpPr>
          <p:nvPr>
            <p:ph type="title"/>
          </p:nvPr>
        </p:nvSpPr>
        <p:spPr>
          <a:xfrm>
            <a:off x="1095378" y="457200"/>
            <a:ext cx="9720072" cy="1219200"/>
          </a:xfrm>
        </p:spPr>
        <p:txBody>
          <a:bodyPr>
            <a:normAutofit/>
          </a:bodyPr>
          <a:lstStyle/>
          <a:p>
            <a:r>
              <a:rPr lang="en-IN" sz="4800" b="1" dirty="0">
                <a:latin typeface="Times New Roman" pitchFamily="18" charset="0"/>
                <a:cs typeface="Times New Roman" pitchFamily="18" charset="0"/>
              </a:rPr>
              <a:t>Human Resource Policy</a:t>
            </a:r>
            <a:endParaRPr lang="en-IN" sz="4800" dirty="0"/>
          </a:p>
        </p:txBody>
      </p:sp>
      <p:sp>
        <p:nvSpPr>
          <p:cNvPr id="3" name="Content Placeholder 2">
            <a:extLst>
              <a:ext uri="{FF2B5EF4-FFF2-40B4-BE49-F238E27FC236}">
                <a16:creationId xmlns="" xmlns:a16="http://schemas.microsoft.com/office/drawing/2014/main" id="{A94AA78B-84B1-4600-A2CB-90A929AD6524}"/>
              </a:ext>
            </a:extLst>
          </p:cNvPr>
          <p:cNvSpPr>
            <a:spLocks noGrp="1"/>
          </p:cNvSpPr>
          <p:nvPr>
            <p:ph idx="1"/>
          </p:nvPr>
        </p:nvSpPr>
        <p:spPr>
          <a:xfrm>
            <a:off x="1024128" y="1500555"/>
            <a:ext cx="10358980" cy="4677508"/>
          </a:xfrm>
        </p:spPr>
        <p:txBody>
          <a:bodyPr>
            <a:noAutofit/>
          </a:bodyPr>
          <a:lstStyle/>
          <a:p>
            <a:pPr marL="310896" lvl="2" indent="0" algn="just">
              <a:lnSpc>
                <a:spcPct val="130000"/>
              </a:lnSpc>
              <a:buNone/>
            </a:pPr>
            <a:r>
              <a:rPr lang="en-US" sz="1800" b="1" u="sng" dirty="0">
                <a:latin typeface="Times New Roman" pitchFamily="18" charset="0"/>
                <a:cs typeface="Times New Roman" pitchFamily="18" charset="0"/>
              </a:rPr>
              <a:t>Selection Process</a:t>
            </a:r>
            <a:r>
              <a:rPr lang="en-US" sz="1600" b="1" u="sng" dirty="0">
                <a:latin typeface="Times New Roman" pitchFamily="18" charset="0"/>
                <a:cs typeface="Times New Roman" pitchFamily="18" charset="0"/>
              </a:rPr>
              <a:t>:</a:t>
            </a:r>
          </a:p>
          <a:p>
            <a:pPr lvl="2" algn="just">
              <a:lnSpc>
                <a:spcPct val="130000"/>
              </a:lnSpc>
            </a:pPr>
            <a:r>
              <a:rPr lang="en-US" sz="1600" dirty="0">
                <a:latin typeface="Times New Roman" pitchFamily="18" charset="0"/>
                <a:cs typeface="Times New Roman" pitchFamily="18" charset="0"/>
              </a:rPr>
              <a:t>In case of filling regular vacancies or conducting recruitment for a few numbers of positions, the PMC will conduct recruitment by its own. </a:t>
            </a:r>
          </a:p>
          <a:p>
            <a:pPr lvl="2" algn="just">
              <a:lnSpc>
                <a:spcPct val="130000"/>
              </a:lnSpc>
            </a:pPr>
            <a:r>
              <a:rPr lang="en-US" sz="1600" dirty="0">
                <a:latin typeface="Times New Roman" pitchFamily="18" charset="0"/>
                <a:cs typeface="Times New Roman" pitchFamily="18" charset="0"/>
              </a:rPr>
              <a:t>The Company Director or Team Leader will be authorized to take this decision based on urgency and cost implications. In this case selection process would be followed as described under :</a:t>
            </a:r>
          </a:p>
          <a:p>
            <a:pPr lvl="4" algn="just">
              <a:lnSpc>
                <a:spcPct val="130000"/>
              </a:lnSpc>
            </a:pPr>
            <a:r>
              <a:rPr lang="en-US" sz="1600" dirty="0">
                <a:latin typeface="Times New Roman" pitchFamily="18" charset="0"/>
                <a:cs typeface="Times New Roman" pitchFamily="18" charset="0"/>
              </a:rPr>
              <a:t>For selection of staff, the PMC may utilize the present staff or seek the services of a qualified HR Agency. The selection of the agency should follow the procurement norms of the Mission.</a:t>
            </a:r>
          </a:p>
          <a:p>
            <a:pPr lvl="4" algn="just">
              <a:lnSpc>
                <a:spcPct val="130000"/>
              </a:lnSpc>
            </a:pPr>
            <a:r>
              <a:rPr lang="en-US" sz="1600" dirty="0">
                <a:latin typeface="Times New Roman" pitchFamily="18" charset="0"/>
                <a:cs typeface="Times New Roman" pitchFamily="18" charset="0"/>
              </a:rPr>
              <a:t>For each position a set of minimum eligibility criteria would be defined beforehand based on which candidates would be shortlisted for the selection process. This would detail out the following</a:t>
            </a:r>
          </a:p>
          <a:p>
            <a:pPr marL="1380744" lvl="6" indent="-457200" algn="just">
              <a:lnSpc>
                <a:spcPct val="130000"/>
              </a:lnSpc>
              <a:buFont typeface="+mj-lt"/>
              <a:buAutoNum type="alphaLcParenR"/>
            </a:pPr>
            <a:r>
              <a:rPr lang="en-US" sz="1600" dirty="0">
                <a:latin typeface="Times New Roman" pitchFamily="18" charset="0"/>
                <a:cs typeface="Times New Roman" pitchFamily="18" charset="0"/>
              </a:rPr>
              <a:t>Minimum Educational Qualification required </a:t>
            </a:r>
          </a:p>
          <a:p>
            <a:pPr marL="1380744" lvl="6" indent="-457200" algn="just">
              <a:lnSpc>
                <a:spcPct val="130000"/>
              </a:lnSpc>
              <a:buFont typeface="+mj-lt"/>
              <a:buAutoNum type="alphaLcParenR"/>
            </a:pPr>
            <a:r>
              <a:rPr lang="en-US" sz="1600" dirty="0">
                <a:latin typeface="Times New Roman" pitchFamily="18" charset="0"/>
                <a:cs typeface="Times New Roman" pitchFamily="18" charset="0"/>
              </a:rPr>
              <a:t>Minimum years of Experience required </a:t>
            </a:r>
          </a:p>
          <a:p>
            <a:pPr marL="1380744" lvl="6" indent="-457200" algn="just">
              <a:lnSpc>
                <a:spcPct val="130000"/>
              </a:lnSpc>
              <a:buFont typeface="+mj-lt"/>
              <a:buAutoNum type="alphaLcParenR"/>
            </a:pPr>
            <a:r>
              <a:rPr lang="en-US" sz="1600" dirty="0">
                <a:latin typeface="Times New Roman" pitchFamily="18" charset="0"/>
                <a:cs typeface="Times New Roman" pitchFamily="18" charset="0"/>
              </a:rPr>
              <a:t>Age limits (if any) </a:t>
            </a:r>
          </a:p>
          <a:p>
            <a:pPr lvl="2" algn="just">
              <a:lnSpc>
                <a:spcPct val="130000"/>
              </a:lnSpc>
            </a:pPr>
            <a:r>
              <a:rPr lang="en-US" sz="1600" dirty="0">
                <a:latin typeface="Times New Roman" pitchFamily="18" charset="0"/>
                <a:cs typeface="Times New Roman" pitchFamily="18" charset="0"/>
              </a:rPr>
              <a:t>Broadly, the following characteristics, consisting of knowledge, skills, attitudes, and values, are considered desirable for the different professionals to be selected for different posts in the Project. </a:t>
            </a:r>
          </a:p>
        </p:txBody>
      </p:sp>
    </p:spTree>
    <p:extLst>
      <p:ext uri="{BB962C8B-B14F-4D97-AF65-F5344CB8AC3E}">
        <p14:creationId xmlns="" xmlns:p14="http://schemas.microsoft.com/office/powerpoint/2010/main" val="28169975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AAD253-B104-45FC-B669-4C5D1A3314B0}"/>
              </a:ext>
            </a:extLst>
          </p:cNvPr>
          <p:cNvSpPr>
            <a:spLocks noGrp="1"/>
          </p:cNvSpPr>
          <p:nvPr>
            <p:ph type="title"/>
          </p:nvPr>
        </p:nvSpPr>
        <p:spPr>
          <a:xfrm>
            <a:off x="1107253" y="585216"/>
            <a:ext cx="9720072" cy="1499616"/>
          </a:xfrm>
        </p:spPr>
        <p:txBody>
          <a:bodyPr>
            <a:normAutofit/>
          </a:bodyPr>
          <a:lstStyle/>
          <a:p>
            <a:r>
              <a:rPr lang="en-IN" sz="4800" b="1" dirty="0">
                <a:latin typeface="Times New Roman" pitchFamily="18" charset="0"/>
                <a:cs typeface="Times New Roman" pitchFamily="18" charset="0"/>
              </a:rPr>
              <a:t>Human Resource Policy</a:t>
            </a:r>
            <a:endParaRPr lang="en-IN" sz="4800" dirty="0"/>
          </a:p>
        </p:txBody>
      </p:sp>
      <p:sp>
        <p:nvSpPr>
          <p:cNvPr id="3" name="Content Placeholder 2">
            <a:extLst>
              <a:ext uri="{FF2B5EF4-FFF2-40B4-BE49-F238E27FC236}">
                <a16:creationId xmlns="" xmlns:a16="http://schemas.microsoft.com/office/drawing/2014/main" id="{5A89EFBA-B2F4-4223-BF56-36D18242A971}"/>
              </a:ext>
            </a:extLst>
          </p:cNvPr>
          <p:cNvSpPr>
            <a:spLocks noGrp="1"/>
          </p:cNvSpPr>
          <p:nvPr>
            <p:ph idx="1"/>
          </p:nvPr>
        </p:nvSpPr>
        <p:spPr>
          <a:xfrm>
            <a:off x="1024128" y="1900052"/>
            <a:ext cx="9720073" cy="4409308"/>
          </a:xfrm>
        </p:spPr>
        <p:txBody>
          <a:bodyPr>
            <a:normAutofit fontScale="85000" lnSpcReduction="10000"/>
          </a:bodyPr>
          <a:lstStyle/>
          <a:p>
            <a:pPr marL="310896" lvl="2" indent="0" algn="just">
              <a:lnSpc>
                <a:spcPct val="130000"/>
              </a:lnSpc>
              <a:buNone/>
            </a:pPr>
            <a:r>
              <a:rPr lang="en-US" sz="2400" b="1" u="sng" dirty="0">
                <a:latin typeface="Times New Roman" pitchFamily="18" charset="0"/>
                <a:cs typeface="Times New Roman" pitchFamily="18" charset="0"/>
              </a:rPr>
              <a:t>Induction</a:t>
            </a:r>
            <a:r>
              <a:rPr lang="en-US" sz="2400" b="1" dirty="0">
                <a:latin typeface="Times New Roman" pitchFamily="18" charset="0"/>
                <a:cs typeface="Times New Roman" pitchFamily="18" charset="0"/>
              </a:rPr>
              <a:t> :</a:t>
            </a:r>
          </a:p>
          <a:p>
            <a:pPr lvl="2" algn="just">
              <a:lnSpc>
                <a:spcPct val="130000"/>
              </a:lnSpc>
            </a:pPr>
            <a:r>
              <a:rPr lang="en-US" sz="2400" dirty="0">
                <a:latin typeface="Times New Roman" pitchFamily="18" charset="0"/>
                <a:cs typeface="Times New Roman" pitchFamily="18" charset="0"/>
              </a:rPr>
              <a:t>All new staff who have joined the PMC will undergo an extensive induction </a:t>
            </a:r>
            <a:r>
              <a:rPr lang="en-US" sz="2400" dirty="0" err="1">
                <a:latin typeface="Times New Roman" pitchFamily="18" charset="0"/>
                <a:cs typeface="Times New Roman" pitchFamily="18" charset="0"/>
              </a:rPr>
              <a:t>programme</a:t>
            </a:r>
            <a:r>
              <a:rPr lang="en-US" sz="2400" dirty="0">
                <a:latin typeface="Times New Roman" pitchFamily="18" charset="0"/>
                <a:cs typeface="Times New Roman" pitchFamily="18" charset="0"/>
              </a:rPr>
              <a:t>. </a:t>
            </a:r>
          </a:p>
          <a:p>
            <a:pPr lvl="2" algn="just">
              <a:lnSpc>
                <a:spcPct val="130000"/>
              </a:lnSpc>
            </a:pPr>
            <a:r>
              <a:rPr lang="en-US" sz="2400" dirty="0">
                <a:latin typeface="Times New Roman" pitchFamily="18" charset="0"/>
                <a:cs typeface="Times New Roman" pitchFamily="18" charset="0"/>
              </a:rPr>
              <a:t>The purpose of induction is to ensure the effective integration of staff into or across the organization for the benefit of both parties. </a:t>
            </a:r>
          </a:p>
          <a:p>
            <a:pPr lvl="2" algn="just">
              <a:lnSpc>
                <a:spcPct val="130000"/>
              </a:lnSpc>
            </a:pPr>
            <a:r>
              <a:rPr lang="en-US" sz="2400" dirty="0">
                <a:latin typeface="Times New Roman" pitchFamily="18" charset="0"/>
                <a:cs typeface="Times New Roman" pitchFamily="18" charset="0"/>
              </a:rPr>
              <a:t>The induction </a:t>
            </a:r>
            <a:r>
              <a:rPr lang="en-US" sz="2400" dirty="0" err="1">
                <a:latin typeface="Times New Roman" pitchFamily="18" charset="0"/>
                <a:cs typeface="Times New Roman" pitchFamily="18" charset="0"/>
              </a:rPr>
              <a:t>programme</a:t>
            </a:r>
            <a:r>
              <a:rPr lang="en-US" sz="2400" dirty="0">
                <a:latin typeface="Times New Roman" pitchFamily="18" charset="0"/>
                <a:cs typeface="Times New Roman" pitchFamily="18" charset="0"/>
              </a:rPr>
              <a:t> would provide all the information that new employees should know at the time of joining.</a:t>
            </a:r>
          </a:p>
          <a:p>
            <a:pPr lvl="2" algn="just">
              <a:lnSpc>
                <a:spcPct val="130000"/>
              </a:lnSpc>
            </a:pPr>
            <a:r>
              <a:rPr lang="en-US" sz="2400" dirty="0">
                <a:latin typeface="Times New Roman" pitchFamily="18" charset="0"/>
                <a:cs typeface="Times New Roman" pitchFamily="18" charset="0"/>
              </a:rPr>
              <a:t>The induction </a:t>
            </a:r>
            <a:r>
              <a:rPr lang="en-US" sz="2400" dirty="0" err="1">
                <a:latin typeface="Times New Roman" pitchFamily="18" charset="0"/>
                <a:cs typeface="Times New Roman" pitchFamily="18" charset="0"/>
              </a:rPr>
              <a:t>programme</a:t>
            </a:r>
            <a:r>
              <a:rPr lang="en-US" sz="2400" dirty="0">
                <a:latin typeface="Times New Roman" pitchFamily="18" charset="0"/>
                <a:cs typeface="Times New Roman" pitchFamily="18" charset="0"/>
              </a:rPr>
              <a:t> would be planned by the SMM- CB&amp;T. </a:t>
            </a:r>
          </a:p>
          <a:p>
            <a:pPr lvl="2" algn="just">
              <a:lnSpc>
                <a:spcPct val="130000"/>
              </a:lnSpc>
            </a:pPr>
            <a:r>
              <a:rPr lang="en-US" sz="2400" dirty="0">
                <a:latin typeface="Times New Roman" pitchFamily="18" charset="0"/>
                <a:cs typeface="Times New Roman" pitchFamily="18" charset="0"/>
              </a:rPr>
              <a:t>It should be completed for all appointed staff before they take </a:t>
            </a:r>
            <a:r>
              <a:rPr lang="en-US" sz="2400" dirty="0" err="1">
                <a:latin typeface="Times New Roman" pitchFamily="18" charset="0"/>
                <a:cs typeface="Times New Roman" pitchFamily="18" charset="0"/>
              </a:rPr>
              <a:t>programme</a:t>
            </a:r>
            <a:r>
              <a:rPr lang="en-US" sz="2400" dirty="0">
                <a:latin typeface="Times New Roman" pitchFamily="18" charset="0"/>
                <a:cs typeface="Times New Roman" pitchFamily="18" charset="0"/>
              </a:rPr>
              <a:t> responsibilities. </a:t>
            </a:r>
          </a:p>
          <a:p>
            <a:pPr lvl="2" algn="just">
              <a:lnSpc>
                <a:spcPct val="130000"/>
              </a:lnSpc>
            </a:pPr>
            <a:r>
              <a:rPr lang="en-US" sz="2400" dirty="0">
                <a:latin typeface="Times New Roman" pitchFamily="18" charset="0"/>
                <a:cs typeface="Times New Roman" pitchFamily="18" charset="0"/>
              </a:rPr>
              <a:t>For field staff, Induction </a:t>
            </a:r>
            <a:r>
              <a:rPr lang="en-US" sz="2400" dirty="0" err="1">
                <a:latin typeface="Times New Roman" pitchFamily="18" charset="0"/>
                <a:cs typeface="Times New Roman" pitchFamily="18" charset="0"/>
              </a:rPr>
              <a:t>Programme</a:t>
            </a:r>
            <a:r>
              <a:rPr lang="en-US" sz="2400" dirty="0">
                <a:latin typeface="Times New Roman" pitchFamily="18" charset="0"/>
                <a:cs typeface="Times New Roman" pitchFamily="18" charset="0"/>
              </a:rPr>
              <a:t> could be organized at the City \ Town Level, with Project Coordinator anchoring the </a:t>
            </a:r>
            <a:r>
              <a:rPr lang="en-US" sz="2400" dirty="0" err="1">
                <a:latin typeface="Times New Roman" pitchFamily="18" charset="0"/>
                <a:cs typeface="Times New Roman" pitchFamily="18" charset="0"/>
              </a:rPr>
              <a:t>programme</a:t>
            </a:r>
            <a:r>
              <a:rPr lang="en-US" sz="2400" dirty="0">
                <a:latin typeface="Times New Roman" pitchFamily="18" charset="0"/>
                <a:cs typeface="Times New Roman" pitchFamily="18" charset="0"/>
              </a:rPr>
              <a:t> with support from the SMM.</a:t>
            </a:r>
          </a:p>
        </p:txBody>
      </p:sp>
    </p:spTree>
    <p:extLst>
      <p:ext uri="{BB962C8B-B14F-4D97-AF65-F5344CB8AC3E}">
        <p14:creationId xmlns="" xmlns:p14="http://schemas.microsoft.com/office/powerpoint/2010/main" val="42405589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F0E154-7242-41BF-BAA5-436DB61D5F9B}"/>
              </a:ext>
            </a:extLst>
          </p:cNvPr>
          <p:cNvSpPr>
            <a:spLocks noGrp="1"/>
          </p:cNvSpPr>
          <p:nvPr>
            <p:ph type="title"/>
          </p:nvPr>
        </p:nvSpPr>
        <p:spPr>
          <a:xfrm>
            <a:off x="1107253" y="585216"/>
            <a:ext cx="9720072" cy="1499616"/>
          </a:xfrm>
        </p:spPr>
        <p:txBody>
          <a:bodyPr>
            <a:normAutofit/>
          </a:bodyPr>
          <a:lstStyle/>
          <a:p>
            <a:r>
              <a:rPr lang="en-IN" sz="4800" b="1" dirty="0">
                <a:latin typeface="Times New Roman" pitchFamily="18" charset="0"/>
                <a:cs typeface="Times New Roman" pitchFamily="18" charset="0"/>
              </a:rPr>
              <a:t>Human Resource Policy</a:t>
            </a:r>
            <a:endParaRPr lang="en-IN" sz="4800" dirty="0"/>
          </a:p>
        </p:txBody>
      </p:sp>
      <p:sp>
        <p:nvSpPr>
          <p:cNvPr id="3" name="Content Placeholder 2">
            <a:extLst>
              <a:ext uri="{FF2B5EF4-FFF2-40B4-BE49-F238E27FC236}">
                <a16:creationId xmlns="" xmlns:a16="http://schemas.microsoft.com/office/drawing/2014/main" id="{83D1F722-447E-4266-978A-1333CA4E39B2}"/>
              </a:ext>
            </a:extLst>
          </p:cNvPr>
          <p:cNvSpPr>
            <a:spLocks noGrp="1"/>
          </p:cNvSpPr>
          <p:nvPr>
            <p:ph idx="1"/>
          </p:nvPr>
        </p:nvSpPr>
        <p:spPr>
          <a:xfrm>
            <a:off x="1024128" y="1699846"/>
            <a:ext cx="9720073" cy="4609514"/>
          </a:xfrm>
        </p:spPr>
        <p:txBody>
          <a:bodyPr>
            <a:normAutofit fontScale="70000" lnSpcReduction="20000"/>
          </a:bodyPr>
          <a:lstStyle/>
          <a:p>
            <a:pPr marL="310896" lvl="2" indent="0" algn="just">
              <a:lnSpc>
                <a:spcPct val="130000"/>
              </a:lnSpc>
              <a:buNone/>
            </a:pPr>
            <a:r>
              <a:rPr lang="en-US" sz="2400" b="1" u="sng" dirty="0">
                <a:latin typeface="Times New Roman" pitchFamily="18" charset="0"/>
                <a:cs typeface="Times New Roman" pitchFamily="18" charset="0"/>
              </a:rPr>
              <a:t>Deputation as well as hiring of employee and outsourcing services Staff Compensation Package, Incentive and Rewards :  </a:t>
            </a:r>
          </a:p>
          <a:p>
            <a:pPr lvl="2" algn="just">
              <a:lnSpc>
                <a:spcPct val="130000"/>
              </a:lnSpc>
            </a:pPr>
            <a:r>
              <a:rPr lang="en-US" sz="2400" dirty="0">
                <a:latin typeface="Times New Roman" pitchFamily="18" charset="0"/>
                <a:cs typeface="Times New Roman" pitchFamily="18" charset="0"/>
              </a:rPr>
              <a:t>Not Applicable. </a:t>
            </a:r>
          </a:p>
          <a:p>
            <a:pPr marL="310896" lvl="2" indent="0" algn="just">
              <a:lnSpc>
                <a:spcPct val="130000"/>
              </a:lnSpc>
              <a:buNone/>
            </a:pPr>
            <a:r>
              <a:rPr lang="en-US" sz="2400" b="1" u="sng" dirty="0">
                <a:latin typeface="Times New Roman" pitchFamily="18" charset="0"/>
                <a:cs typeface="Times New Roman" pitchFamily="18" charset="0"/>
              </a:rPr>
              <a:t>Staff appointment &amp; transfer:</a:t>
            </a:r>
          </a:p>
          <a:p>
            <a:pPr lvl="2" algn="just">
              <a:lnSpc>
                <a:spcPct val="130000"/>
              </a:lnSpc>
            </a:pPr>
            <a:r>
              <a:rPr lang="en-US" sz="2400" dirty="0">
                <a:latin typeface="Times New Roman" pitchFamily="18" charset="0"/>
                <a:cs typeface="Times New Roman" pitchFamily="18" charset="0"/>
              </a:rPr>
              <a:t>If and when the PMC requires personnel with specific skills/ expertise in handling specific subjects/ special qualifications, such personnel shall be contracted for a consultancy assignment following the procurement norms of the SULM. </a:t>
            </a:r>
          </a:p>
          <a:p>
            <a:pPr lvl="2" algn="just">
              <a:lnSpc>
                <a:spcPct val="130000"/>
              </a:lnSpc>
            </a:pPr>
            <a:r>
              <a:rPr lang="en-US" sz="2400" dirty="0">
                <a:latin typeface="Times New Roman" pitchFamily="18" charset="0"/>
                <a:cs typeface="Times New Roman" pitchFamily="18" charset="0"/>
              </a:rPr>
              <a:t>The duration of contract of staff employed with Mission will be for three years, further extendable based on performance. </a:t>
            </a:r>
          </a:p>
          <a:p>
            <a:pPr lvl="2" algn="just">
              <a:lnSpc>
                <a:spcPct val="130000"/>
              </a:lnSpc>
            </a:pPr>
            <a:r>
              <a:rPr lang="en-US" sz="2400" dirty="0">
                <a:latin typeface="Times New Roman" pitchFamily="18" charset="0"/>
                <a:cs typeface="Times New Roman" pitchFamily="18" charset="0"/>
              </a:rPr>
              <a:t>Those appointed on contract shall be initially on probation for a period of 3 (extendable to 6) months and on their successfully completing probation, will be retained for a period of three years including the period spent on probation. In case the probation is not extended even after one extension (a total of 6 months), the candidate would be terminated. </a:t>
            </a:r>
          </a:p>
        </p:txBody>
      </p:sp>
    </p:spTree>
    <p:extLst>
      <p:ext uri="{BB962C8B-B14F-4D97-AF65-F5344CB8AC3E}">
        <p14:creationId xmlns="" xmlns:p14="http://schemas.microsoft.com/office/powerpoint/2010/main" val="30314875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80505F-9456-4039-8E0E-FEC4A3EA3024}"/>
              </a:ext>
            </a:extLst>
          </p:cNvPr>
          <p:cNvSpPr>
            <a:spLocks noGrp="1"/>
          </p:cNvSpPr>
          <p:nvPr>
            <p:ph type="title"/>
          </p:nvPr>
        </p:nvSpPr>
        <p:spPr>
          <a:xfrm>
            <a:off x="1107253" y="585216"/>
            <a:ext cx="9720072" cy="1499616"/>
          </a:xfrm>
        </p:spPr>
        <p:txBody>
          <a:bodyPr>
            <a:normAutofit/>
          </a:bodyPr>
          <a:lstStyle/>
          <a:p>
            <a:r>
              <a:rPr lang="en-IN" sz="4800" b="1" dirty="0">
                <a:latin typeface="Times New Roman" pitchFamily="18" charset="0"/>
                <a:cs typeface="Times New Roman" pitchFamily="18" charset="0"/>
              </a:rPr>
              <a:t>Human Resource Policy</a:t>
            </a:r>
            <a:endParaRPr lang="en-IN" sz="4800" dirty="0"/>
          </a:p>
        </p:txBody>
      </p:sp>
      <p:sp>
        <p:nvSpPr>
          <p:cNvPr id="3" name="Content Placeholder 2">
            <a:extLst>
              <a:ext uri="{FF2B5EF4-FFF2-40B4-BE49-F238E27FC236}">
                <a16:creationId xmlns="" xmlns:a16="http://schemas.microsoft.com/office/drawing/2014/main" id="{92862BFB-3474-44F0-99FB-9484A25F6A9E}"/>
              </a:ext>
            </a:extLst>
          </p:cNvPr>
          <p:cNvSpPr>
            <a:spLocks noGrp="1"/>
          </p:cNvSpPr>
          <p:nvPr>
            <p:ph idx="1"/>
          </p:nvPr>
        </p:nvSpPr>
        <p:spPr>
          <a:xfrm>
            <a:off x="1024128" y="1887415"/>
            <a:ext cx="9720073" cy="1812473"/>
          </a:xfrm>
        </p:spPr>
        <p:txBody>
          <a:bodyPr>
            <a:noAutofit/>
          </a:bodyPr>
          <a:lstStyle/>
          <a:p>
            <a:pPr lvl="2" algn="just">
              <a:lnSpc>
                <a:spcPct val="110000"/>
              </a:lnSpc>
            </a:pPr>
            <a:r>
              <a:rPr lang="en-US" sz="1600" dirty="0">
                <a:latin typeface="Times New Roman" pitchFamily="18" charset="0"/>
                <a:cs typeface="Times New Roman" pitchFamily="18" charset="0"/>
              </a:rPr>
              <a:t>Probation would be assessed on the following parameters: </a:t>
            </a:r>
          </a:p>
          <a:p>
            <a:pPr lvl="3" algn="just">
              <a:lnSpc>
                <a:spcPct val="110000"/>
              </a:lnSpc>
            </a:pPr>
            <a:r>
              <a:rPr lang="en-US" sz="1600" dirty="0">
                <a:latin typeface="Times New Roman" pitchFamily="18" charset="0"/>
                <a:cs typeface="Times New Roman" pitchFamily="18" charset="0"/>
              </a:rPr>
              <a:t>Performance on tasks given during the period of contract </a:t>
            </a:r>
          </a:p>
          <a:p>
            <a:pPr lvl="3" algn="just">
              <a:lnSpc>
                <a:spcPct val="110000"/>
              </a:lnSpc>
            </a:pPr>
            <a:r>
              <a:rPr lang="en-US" sz="1600" dirty="0">
                <a:latin typeface="Times New Roman" pitchFamily="18" charset="0"/>
                <a:cs typeface="Times New Roman" pitchFamily="18" charset="0"/>
              </a:rPr>
              <a:t>Task orientation and Team work </a:t>
            </a:r>
          </a:p>
          <a:p>
            <a:pPr lvl="3" algn="just">
              <a:lnSpc>
                <a:spcPct val="110000"/>
              </a:lnSpc>
            </a:pPr>
            <a:r>
              <a:rPr lang="en-US" sz="1600" dirty="0">
                <a:latin typeface="Times New Roman" pitchFamily="18" charset="0"/>
                <a:cs typeface="Times New Roman" pitchFamily="18" charset="0"/>
              </a:rPr>
              <a:t>Communication skill displayed ,Sensitivity towards the target population </a:t>
            </a:r>
          </a:p>
          <a:p>
            <a:pPr lvl="2" algn="just">
              <a:lnSpc>
                <a:spcPct val="110000"/>
              </a:lnSpc>
            </a:pPr>
            <a:r>
              <a:rPr lang="en-US" sz="1600" dirty="0">
                <a:latin typeface="Times New Roman" pitchFamily="18" charset="0"/>
                <a:cs typeface="Times New Roman" pitchFamily="18" charset="0"/>
              </a:rPr>
              <a:t>The panel for assessing the performance during probation would be as follows :</a:t>
            </a:r>
          </a:p>
        </p:txBody>
      </p:sp>
      <p:graphicFrame>
        <p:nvGraphicFramePr>
          <p:cNvPr id="4" name="Table 3">
            <a:extLst>
              <a:ext uri="{FF2B5EF4-FFF2-40B4-BE49-F238E27FC236}">
                <a16:creationId xmlns="" xmlns:a16="http://schemas.microsoft.com/office/drawing/2014/main" id="{5AF6253E-F069-4907-B60A-F0DF1798880F}"/>
              </a:ext>
            </a:extLst>
          </p:cNvPr>
          <p:cNvGraphicFramePr>
            <a:graphicFrameLocks noGrp="1"/>
          </p:cNvGraphicFramePr>
          <p:nvPr>
            <p:extLst>
              <p:ext uri="{D42A27DB-BD31-4B8C-83A1-F6EECF244321}">
                <p14:modId xmlns="" xmlns:p14="http://schemas.microsoft.com/office/powerpoint/2010/main" val="3773792047"/>
              </p:ext>
            </p:extLst>
          </p:nvPr>
        </p:nvGraphicFramePr>
        <p:xfrm>
          <a:off x="1277815" y="3886210"/>
          <a:ext cx="9566031" cy="2743200"/>
        </p:xfrm>
        <a:graphic>
          <a:graphicData uri="http://schemas.openxmlformats.org/drawingml/2006/table">
            <a:tbl>
              <a:tblPr firstRow="1" bandRow="1">
                <a:tableStyleId>{85BE263C-DBD7-4A20-BB59-AAB30ACAA65A}</a:tableStyleId>
              </a:tblPr>
              <a:tblGrid>
                <a:gridCol w="1414110">
                  <a:extLst>
                    <a:ext uri="{9D8B030D-6E8A-4147-A177-3AD203B41FA5}">
                      <a16:colId xmlns="" xmlns:a16="http://schemas.microsoft.com/office/drawing/2014/main" val="20000"/>
                    </a:ext>
                  </a:extLst>
                </a:gridCol>
                <a:gridCol w="3493680">
                  <a:extLst>
                    <a:ext uri="{9D8B030D-6E8A-4147-A177-3AD203B41FA5}">
                      <a16:colId xmlns="" xmlns:a16="http://schemas.microsoft.com/office/drawing/2014/main" val="20001"/>
                    </a:ext>
                  </a:extLst>
                </a:gridCol>
                <a:gridCol w="3660046">
                  <a:extLst>
                    <a:ext uri="{9D8B030D-6E8A-4147-A177-3AD203B41FA5}">
                      <a16:colId xmlns="" xmlns:a16="http://schemas.microsoft.com/office/drawing/2014/main" val="20002"/>
                    </a:ext>
                  </a:extLst>
                </a:gridCol>
                <a:gridCol w="998195">
                  <a:extLst>
                    <a:ext uri="{9D8B030D-6E8A-4147-A177-3AD203B41FA5}">
                      <a16:colId xmlns="" xmlns:a16="http://schemas.microsoft.com/office/drawing/2014/main" val="20003"/>
                    </a:ext>
                  </a:extLst>
                </a:gridCol>
              </a:tblGrid>
              <a:tr h="370840">
                <a:tc>
                  <a:txBody>
                    <a:bodyPr/>
                    <a:lstStyle/>
                    <a:p>
                      <a:r>
                        <a:rPr lang="en-US" sz="1200" dirty="0">
                          <a:latin typeface="Times New Roman" panose="02020603050405020304" pitchFamily="18" charset="0"/>
                          <a:cs typeface="Times New Roman" panose="02020603050405020304" pitchFamily="18" charset="0"/>
                        </a:rPr>
                        <a:t>Positions</a:t>
                      </a:r>
                    </a:p>
                  </a:txBody>
                  <a:tcPr/>
                </a:tc>
                <a:tc>
                  <a:txBody>
                    <a:bodyPr/>
                    <a:lstStyle/>
                    <a:p>
                      <a:r>
                        <a:rPr lang="en-US" sz="1200" dirty="0">
                          <a:latin typeface="Times New Roman" panose="02020603050405020304" pitchFamily="18" charset="0"/>
                          <a:cs typeface="Times New Roman" panose="02020603050405020304" pitchFamily="18" charset="0"/>
                        </a:rPr>
                        <a:t>Post</a:t>
                      </a:r>
                    </a:p>
                  </a:txBody>
                  <a:tcPr/>
                </a:tc>
                <a:tc>
                  <a:txBody>
                    <a:bodyPr/>
                    <a:lstStyle/>
                    <a:p>
                      <a:r>
                        <a:rPr lang="en-US" sz="1200" dirty="0">
                          <a:latin typeface="Times New Roman" panose="02020603050405020304" pitchFamily="18" charset="0"/>
                          <a:cs typeface="Times New Roman" panose="02020603050405020304" pitchFamily="18" charset="0"/>
                        </a:rPr>
                        <a:t>Panel Members</a:t>
                      </a:r>
                    </a:p>
                  </a:txBody>
                  <a:tcPr/>
                </a:tc>
                <a:tc>
                  <a:txBody>
                    <a:bodyPr/>
                    <a:lstStyle/>
                    <a:p>
                      <a:r>
                        <a:rPr lang="en-US" sz="1200" dirty="0">
                          <a:latin typeface="Times New Roman" panose="02020603050405020304" pitchFamily="18" charset="0"/>
                          <a:cs typeface="Times New Roman" panose="02020603050405020304" pitchFamily="18" charset="0"/>
                        </a:rPr>
                        <a:t>Scale</a:t>
                      </a:r>
                    </a:p>
                  </a:txBody>
                  <a:tcPr/>
                </a:tc>
                <a:extLst>
                  <a:ext uri="{0D108BD9-81ED-4DB2-BD59-A6C34878D82A}">
                    <a16:rowId xmlns="" xmlns:a16="http://schemas.microsoft.com/office/drawing/2014/main" val="10000"/>
                  </a:ext>
                </a:extLst>
              </a:tr>
              <a:tr h="0">
                <a:tc>
                  <a:txBody>
                    <a:bodyPr/>
                    <a:lstStyle/>
                    <a:p>
                      <a:r>
                        <a:rPr lang="en-US" sz="1400" dirty="0">
                          <a:latin typeface="Times New Roman" panose="02020603050405020304" pitchFamily="18" charset="0"/>
                          <a:cs typeface="Times New Roman" panose="02020603050405020304" pitchFamily="18" charset="0"/>
                        </a:rPr>
                        <a:t>Category I</a:t>
                      </a:r>
                    </a:p>
                  </a:txBody>
                  <a:tcPr/>
                </a:tc>
                <a:tc>
                  <a:txBody>
                    <a:bodyPr/>
                    <a:lstStyle/>
                    <a:p>
                      <a:r>
                        <a:rPr lang="en-US" sz="1400" dirty="0">
                          <a:latin typeface="Times New Roman" panose="02020603050405020304" pitchFamily="18" charset="0"/>
                          <a:cs typeface="Times New Roman" panose="02020603050405020304" pitchFamily="18" charset="0"/>
                        </a:rPr>
                        <a:t>Team Leader – SMMU, Coordinators – SMMU</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PMC Headquarter with approval of the Director BUDA</a:t>
                      </a:r>
                    </a:p>
                  </a:txBody>
                  <a:tcPr/>
                </a:tc>
                <a:tc rowSpan="6">
                  <a:txBody>
                    <a:bodyPr/>
                    <a:lstStyle/>
                    <a:p>
                      <a:r>
                        <a:rPr lang="en-US" sz="1400" dirty="0">
                          <a:latin typeface="Times New Roman" panose="02020603050405020304" pitchFamily="18" charset="0"/>
                          <a:cs typeface="Times New Roman" panose="02020603050405020304" pitchFamily="18" charset="0"/>
                        </a:rPr>
                        <a:t>As per PMC manual</a:t>
                      </a:r>
                    </a:p>
                  </a:txBody>
                  <a:tcPr/>
                </a:tc>
                <a:extLst>
                  <a:ext uri="{0D108BD9-81ED-4DB2-BD59-A6C34878D82A}">
                    <a16:rowId xmlns="" xmlns:a16="http://schemas.microsoft.com/office/drawing/2014/main" val="10001"/>
                  </a:ext>
                </a:extLst>
              </a:tr>
              <a:tr h="370840">
                <a:tc rowSpan="2">
                  <a:txBody>
                    <a:bodyPr/>
                    <a:lstStyle/>
                    <a:p>
                      <a:r>
                        <a:rPr lang="en-US" sz="1400" dirty="0">
                          <a:latin typeface="Times New Roman" panose="02020603050405020304" pitchFamily="18" charset="0"/>
                          <a:cs typeface="Times New Roman" panose="02020603050405020304" pitchFamily="18" charset="0"/>
                        </a:rPr>
                        <a:t>Category II (Others)</a:t>
                      </a:r>
                    </a:p>
                  </a:txBody>
                  <a:tcPr/>
                </a:tc>
                <a:tc>
                  <a:txBody>
                    <a:bodyPr/>
                    <a:lstStyle/>
                    <a:p>
                      <a:r>
                        <a:rPr lang="en-US" sz="1400" dirty="0">
                          <a:latin typeface="Times New Roman" panose="02020603050405020304" pitchFamily="18" charset="0"/>
                          <a:cs typeface="Times New Roman" panose="02020603050405020304" pitchFamily="18" charset="0"/>
                        </a:rPr>
                        <a:t>Finance and Administrative Officer – SMMU</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Team Leader, Coordinators and Subject Experts </a:t>
                      </a:r>
                    </a:p>
                    <a:p>
                      <a:endParaRPr lang="en-US" sz="1400" dirty="0">
                        <a:latin typeface="Times New Roman" panose="02020603050405020304" pitchFamily="18" charset="0"/>
                        <a:cs typeface="Times New Roman" panose="02020603050405020304" pitchFamily="18" charset="0"/>
                      </a:endParaRPr>
                    </a:p>
                  </a:txBody>
                  <a:tcPr/>
                </a:tc>
                <a:tc vMerge="1">
                  <a:txBody>
                    <a:bodyPr/>
                    <a:lstStyle/>
                    <a:p>
                      <a:endParaRPr lang="en-US" dirty="0"/>
                    </a:p>
                  </a:txBody>
                  <a:tcPr/>
                </a:tc>
                <a:extLst>
                  <a:ext uri="{0D108BD9-81ED-4DB2-BD59-A6C34878D82A}">
                    <a16:rowId xmlns="" xmlns:a16="http://schemas.microsoft.com/office/drawing/2014/main" val="10002"/>
                  </a:ext>
                </a:extLst>
              </a:tr>
              <a:tr h="370840">
                <a:tc vMerge="1">
                  <a:txBody>
                    <a:bodyPr/>
                    <a:lstStyle/>
                    <a:p>
                      <a:endParaRPr lang="en-US" dirty="0"/>
                    </a:p>
                  </a:txBody>
                  <a:tcPr/>
                </a:tc>
                <a:tc>
                  <a:txBody>
                    <a:bodyPr/>
                    <a:lstStyle/>
                    <a:p>
                      <a:r>
                        <a:rPr lang="en-US" sz="1400" dirty="0">
                          <a:latin typeface="Times New Roman" panose="02020603050405020304" pitchFamily="18" charset="0"/>
                          <a:cs typeface="Times New Roman" panose="02020603050405020304" pitchFamily="18" charset="0"/>
                        </a:rPr>
                        <a:t>Thematic Managers SMMU</a:t>
                      </a:r>
                    </a:p>
                  </a:txBody>
                  <a:tcPr/>
                </a:tc>
                <a:tc vMerge="1">
                  <a:txBody>
                    <a:bodyPr/>
                    <a:lstStyle/>
                    <a:p>
                      <a:endParaRPr lang="en-US" dirty="0"/>
                    </a:p>
                  </a:txBody>
                  <a:tcPr/>
                </a:tc>
                <a:tc vMerge="1">
                  <a:txBody>
                    <a:bodyPr/>
                    <a:lstStyle/>
                    <a:p>
                      <a:endParaRPr lang="en-US"/>
                    </a:p>
                  </a:txBody>
                  <a:tcPr/>
                </a:tc>
                <a:extLst>
                  <a:ext uri="{0D108BD9-81ED-4DB2-BD59-A6C34878D82A}">
                    <a16:rowId xmlns="" xmlns:a16="http://schemas.microsoft.com/office/drawing/2014/main" val="10003"/>
                  </a:ext>
                </a:extLst>
              </a:tr>
              <a:tr h="370840">
                <a:tc rowSpan="2">
                  <a:txBody>
                    <a:bodyPr/>
                    <a:lstStyle/>
                    <a:p>
                      <a:r>
                        <a:rPr lang="en-US" sz="1400" dirty="0">
                          <a:latin typeface="Times New Roman" panose="02020603050405020304" pitchFamily="18" charset="0"/>
                          <a:cs typeface="Times New Roman" panose="02020603050405020304" pitchFamily="18" charset="0"/>
                        </a:rPr>
                        <a:t>Category III</a:t>
                      </a:r>
                    </a:p>
                  </a:txBody>
                  <a:tcPr/>
                </a:tc>
                <a:tc>
                  <a:txBody>
                    <a:bodyPr/>
                    <a:lstStyle/>
                    <a:p>
                      <a:r>
                        <a:rPr lang="en-US" sz="1400" dirty="0">
                          <a:latin typeface="Times New Roman" panose="02020603050405020304" pitchFamily="18" charset="0"/>
                          <a:cs typeface="Times New Roman" panose="02020603050405020304" pitchFamily="18" charset="0"/>
                        </a:rPr>
                        <a:t>Managers - CMMU</a:t>
                      </a:r>
                    </a:p>
                  </a:txBody>
                  <a:tcPr/>
                </a:tc>
                <a:tc rowSpan="2">
                  <a:txBody>
                    <a:bodyPr/>
                    <a:lstStyle/>
                    <a:p>
                      <a:r>
                        <a:rPr lang="en-US" sz="1400" dirty="0">
                          <a:latin typeface="Times New Roman" panose="02020603050405020304" pitchFamily="18" charset="0"/>
                          <a:cs typeface="Times New Roman" panose="02020603050405020304" pitchFamily="18" charset="0"/>
                        </a:rPr>
                        <a:t>Concerned SMM (wherever necessary), SMM – CB&amp;T, A &amp; FO</a:t>
                      </a:r>
                    </a:p>
                  </a:txBody>
                  <a:tcPr/>
                </a:tc>
                <a:tc vMerge="1">
                  <a:txBody>
                    <a:bodyPr/>
                    <a:lstStyle/>
                    <a:p>
                      <a:endParaRPr lang="en-US" dirty="0"/>
                    </a:p>
                  </a:txBody>
                  <a:tcPr/>
                </a:tc>
                <a:extLst>
                  <a:ext uri="{0D108BD9-81ED-4DB2-BD59-A6C34878D82A}">
                    <a16:rowId xmlns="" xmlns:a16="http://schemas.microsoft.com/office/drawing/2014/main" val="10004"/>
                  </a:ext>
                </a:extLst>
              </a:tr>
              <a:tr h="370840">
                <a:tc vMerge="1">
                  <a:txBody>
                    <a:bodyPr/>
                    <a:lstStyle/>
                    <a:p>
                      <a:endParaRPr lang="en-US" dirty="0"/>
                    </a:p>
                  </a:txBody>
                  <a:tcPr/>
                </a:tc>
                <a:tc>
                  <a:txBody>
                    <a:bodyPr/>
                    <a:lstStyle/>
                    <a:p>
                      <a:r>
                        <a:rPr lang="en-US" sz="1400" dirty="0">
                          <a:latin typeface="Times New Roman" panose="02020603050405020304" pitchFamily="18" charset="0"/>
                          <a:cs typeface="Times New Roman" panose="02020603050405020304" pitchFamily="18" charset="0"/>
                        </a:rPr>
                        <a:t>Support Staff - SMMU</a:t>
                      </a:r>
                    </a:p>
                  </a:txBody>
                  <a:tcPr/>
                </a:tc>
                <a:tc vMerge="1">
                  <a:txBody>
                    <a:bodyPr/>
                    <a:lstStyle/>
                    <a:p>
                      <a:endParaRPr lang="en-US" dirty="0"/>
                    </a:p>
                  </a:txBody>
                  <a:tcPr/>
                </a:tc>
                <a:tc vMerge="1">
                  <a:txBody>
                    <a:bodyPr/>
                    <a:lstStyle/>
                    <a:p>
                      <a:endParaRPr lang="en-US"/>
                    </a:p>
                  </a:txBody>
                  <a:tcPr/>
                </a:tc>
                <a:extLst>
                  <a:ext uri="{0D108BD9-81ED-4DB2-BD59-A6C34878D82A}">
                    <a16:rowId xmlns="" xmlns:a16="http://schemas.microsoft.com/office/drawing/2014/main" val="10005"/>
                  </a:ext>
                </a:extLst>
              </a:tr>
              <a:tr h="370840">
                <a:tc>
                  <a:txBody>
                    <a:bodyPr/>
                    <a:lstStyle/>
                    <a:p>
                      <a:r>
                        <a:rPr lang="en-US" sz="1400" dirty="0">
                          <a:latin typeface="Times New Roman" panose="02020603050405020304" pitchFamily="18" charset="0"/>
                          <a:cs typeface="Times New Roman" panose="02020603050405020304" pitchFamily="18" charset="0"/>
                        </a:rPr>
                        <a:t>Category IV</a:t>
                      </a:r>
                    </a:p>
                  </a:txBody>
                  <a:tcPr/>
                </a:tc>
                <a:tc>
                  <a:txBody>
                    <a:bodyPr/>
                    <a:lstStyle/>
                    <a:p>
                      <a:r>
                        <a:rPr lang="en-US" sz="1400" dirty="0">
                          <a:latin typeface="Times New Roman" panose="02020603050405020304" pitchFamily="18" charset="0"/>
                          <a:cs typeface="Times New Roman" panose="02020603050405020304" pitchFamily="18" charset="0"/>
                        </a:rPr>
                        <a:t>Office Boy - SMMU</a:t>
                      </a:r>
                    </a:p>
                  </a:txBody>
                  <a:tcPr/>
                </a:tc>
                <a:tc>
                  <a:txBody>
                    <a:bodyPr/>
                    <a:lstStyle/>
                    <a:p>
                      <a:r>
                        <a:rPr lang="en-US" sz="1400" dirty="0">
                          <a:latin typeface="Times New Roman" panose="02020603050405020304" pitchFamily="18" charset="0"/>
                          <a:cs typeface="Times New Roman" panose="02020603050405020304" pitchFamily="18" charset="0"/>
                        </a:rPr>
                        <a:t>SMM – CB&amp;T, A &amp; FO</a:t>
                      </a:r>
                    </a:p>
                  </a:txBody>
                  <a:tcPr/>
                </a:tc>
                <a:tc vMerge="1">
                  <a:txBody>
                    <a:bodyPr/>
                    <a:lstStyle/>
                    <a:p>
                      <a:endParaRPr lang="en-US" dirty="0"/>
                    </a:p>
                  </a:txBody>
                  <a:tcPr/>
                </a:tc>
                <a:extLst>
                  <a:ext uri="{0D108BD9-81ED-4DB2-BD59-A6C34878D82A}">
                    <a16:rowId xmlns="" xmlns:a16="http://schemas.microsoft.com/office/drawing/2014/main" val="10006"/>
                  </a:ext>
                </a:extLst>
              </a:tr>
            </a:tbl>
          </a:graphicData>
        </a:graphic>
      </p:graphicFrame>
    </p:spTree>
    <p:extLst>
      <p:ext uri="{BB962C8B-B14F-4D97-AF65-F5344CB8AC3E}">
        <p14:creationId xmlns="" xmlns:p14="http://schemas.microsoft.com/office/powerpoint/2010/main" val="42607986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25CAED-7DEC-4BE9-80AB-0793C27ECFB5}"/>
              </a:ext>
            </a:extLst>
          </p:cNvPr>
          <p:cNvSpPr>
            <a:spLocks noGrp="1"/>
          </p:cNvSpPr>
          <p:nvPr>
            <p:ph type="title"/>
          </p:nvPr>
        </p:nvSpPr>
        <p:spPr>
          <a:xfrm>
            <a:off x="1107253" y="149087"/>
            <a:ext cx="9720072" cy="924339"/>
          </a:xfrm>
        </p:spPr>
        <p:txBody>
          <a:bodyPr>
            <a:normAutofit/>
          </a:bodyPr>
          <a:lstStyle/>
          <a:p>
            <a:r>
              <a:rPr lang="en-IN" sz="4800" b="1" dirty="0">
                <a:latin typeface="Times New Roman" pitchFamily="18" charset="0"/>
                <a:cs typeface="Times New Roman" pitchFamily="18" charset="0"/>
              </a:rPr>
              <a:t>Human Resource Policy</a:t>
            </a:r>
            <a:endParaRPr lang="en-IN" sz="4800" dirty="0"/>
          </a:p>
        </p:txBody>
      </p:sp>
      <p:sp>
        <p:nvSpPr>
          <p:cNvPr id="3" name="Content Placeholder 2">
            <a:extLst>
              <a:ext uri="{FF2B5EF4-FFF2-40B4-BE49-F238E27FC236}">
                <a16:creationId xmlns="" xmlns:a16="http://schemas.microsoft.com/office/drawing/2014/main" id="{3A9C76BF-4BB8-4949-9AB7-2C0A21F1FCB1}"/>
              </a:ext>
            </a:extLst>
          </p:cNvPr>
          <p:cNvSpPr>
            <a:spLocks noGrp="1"/>
          </p:cNvSpPr>
          <p:nvPr>
            <p:ph idx="1"/>
          </p:nvPr>
        </p:nvSpPr>
        <p:spPr>
          <a:xfrm>
            <a:off x="1024128" y="874643"/>
            <a:ext cx="9720073" cy="5585792"/>
          </a:xfrm>
        </p:spPr>
        <p:txBody>
          <a:bodyPr>
            <a:noAutofit/>
          </a:bodyPr>
          <a:lstStyle/>
          <a:p>
            <a:pPr marL="310896" lvl="2" indent="0" algn="just">
              <a:lnSpc>
                <a:spcPct val="100000"/>
              </a:lnSpc>
              <a:buNone/>
            </a:pPr>
            <a:r>
              <a:rPr lang="en-US" sz="2000" b="1" u="sng" dirty="0">
                <a:latin typeface="Times New Roman" pitchFamily="18" charset="0"/>
                <a:cs typeface="Times New Roman" pitchFamily="18" charset="0"/>
              </a:rPr>
              <a:t>Transfer:</a:t>
            </a:r>
            <a:r>
              <a:rPr lang="en-US" sz="1600" b="1" u="sng" dirty="0">
                <a:latin typeface="Times New Roman" pitchFamily="18" charset="0"/>
                <a:cs typeface="Times New Roman" pitchFamily="18" charset="0"/>
              </a:rPr>
              <a:t> </a:t>
            </a:r>
          </a:p>
          <a:p>
            <a:pPr lvl="2" algn="just">
              <a:lnSpc>
                <a:spcPct val="100000"/>
              </a:lnSpc>
            </a:pPr>
            <a:r>
              <a:rPr lang="en-US" sz="1600" dirty="0">
                <a:latin typeface="Times New Roman" pitchFamily="18" charset="0"/>
                <a:cs typeface="Times New Roman" pitchFamily="18" charset="0"/>
              </a:rPr>
              <a:t>The Mission is spread across 42 City \ Towns in Bihar. Teams are placed within the City \ Towns level. In the interest of the Mission, it is expected that staff may be transferred to different locations based on organizational requirements. The arrangements described below are intended to facilitate such moves, and provide for adequate reimbursement of expenses incurred in such transfers. </a:t>
            </a:r>
          </a:p>
          <a:p>
            <a:pPr lvl="2" algn="just">
              <a:lnSpc>
                <a:spcPct val="100000"/>
              </a:lnSpc>
            </a:pPr>
            <a:r>
              <a:rPr lang="en-US" sz="1600" dirty="0">
                <a:latin typeface="Times New Roman" pitchFamily="18" charset="0"/>
                <a:cs typeface="Times New Roman" pitchFamily="18" charset="0"/>
              </a:rPr>
              <a:t>Transfers should not be made a matter of routine, but generally in order to;</a:t>
            </a:r>
          </a:p>
          <a:p>
            <a:pPr marL="1452563" lvl="2" indent="-552450" algn="just">
              <a:lnSpc>
                <a:spcPct val="130000"/>
              </a:lnSpc>
              <a:buFont typeface="+mj-lt"/>
              <a:buAutoNum type="romanLcPeriod"/>
            </a:pPr>
            <a:r>
              <a:rPr lang="en-US" sz="1600" dirty="0">
                <a:latin typeface="Times New Roman" pitchFamily="18" charset="0"/>
                <a:cs typeface="Times New Roman" pitchFamily="18" charset="0"/>
              </a:rPr>
              <a:t>transfer necessitated by the exigencies of the PMC / Mission</a:t>
            </a:r>
          </a:p>
          <a:p>
            <a:pPr marL="1452563" lvl="2" indent="-552450" algn="just">
              <a:lnSpc>
                <a:spcPct val="130000"/>
              </a:lnSpc>
              <a:buFont typeface="+mj-lt"/>
              <a:buAutoNum type="romanLcPeriod"/>
            </a:pPr>
            <a:r>
              <a:rPr lang="en-US" sz="1600" dirty="0">
                <a:latin typeface="Times New Roman" pitchFamily="18" charset="0"/>
                <a:cs typeface="Times New Roman" pitchFamily="18" charset="0"/>
              </a:rPr>
              <a:t>effect lateral transfers for broader development between similar positions </a:t>
            </a:r>
          </a:p>
          <a:p>
            <a:pPr marL="1452563" lvl="2" indent="-552450" algn="just">
              <a:lnSpc>
                <a:spcPct val="130000"/>
              </a:lnSpc>
              <a:buFont typeface="+mj-lt"/>
              <a:buAutoNum type="romanLcPeriod"/>
            </a:pPr>
            <a:r>
              <a:rPr lang="en-US" sz="1600" dirty="0">
                <a:latin typeface="Times New Roman" pitchFamily="18" charset="0"/>
                <a:cs typeface="Times New Roman" pitchFamily="18" charset="0"/>
              </a:rPr>
              <a:t>transfer in a City \ Town/hub unit or division/unit having less than required cadre </a:t>
            </a:r>
          </a:p>
          <a:p>
            <a:pPr marL="1452563" lvl="2" indent="-552450" algn="just">
              <a:lnSpc>
                <a:spcPct val="130000"/>
              </a:lnSpc>
              <a:buFont typeface="+mj-lt"/>
              <a:buAutoNum type="romanLcPeriod"/>
            </a:pPr>
            <a:r>
              <a:rPr lang="en-US" sz="1600" dirty="0">
                <a:latin typeface="Times New Roman" pitchFamily="18" charset="0"/>
                <a:cs typeface="Times New Roman" pitchFamily="18" charset="0"/>
              </a:rPr>
              <a:t>effect physically removing an officer from one duty station on a personal conflict one who made with another officer inside or outside the organization </a:t>
            </a:r>
          </a:p>
          <a:p>
            <a:pPr marL="1452563" lvl="2" indent="-552450" algn="just">
              <a:lnSpc>
                <a:spcPct val="130000"/>
              </a:lnSpc>
              <a:buFont typeface="+mj-lt"/>
              <a:buAutoNum type="romanLcPeriod"/>
            </a:pPr>
            <a:r>
              <a:rPr lang="en-US" sz="1600" dirty="0">
                <a:latin typeface="Times New Roman" pitchFamily="18" charset="0"/>
                <a:cs typeface="Times New Roman" pitchFamily="18" charset="0"/>
              </a:rPr>
              <a:t>transfer in a City \ Town/hub unit or division/unit on disciplinary grounds </a:t>
            </a:r>
          </a:p>
          <a:p>
            <a:pPr marL="1452563" lvl="2" indent="-552450" algn="just">
              <a:lnSpc>
                <a:spcPct val="130000"/>
              </a:lnSpc>
              <a:buFont typeface="+mj-lt"/>
              <a:buAutoNum type="romanLcPeriod"/>
            </a:pPr>
            <a:r>
              <a:rPr lang="en-US" sz="1600" dirty="0">
                <a:latin typeface="Times New Roman" pitchFamily="18" charset="0"/>
                <a:cs typeface="Times New Roman" pitchFamily="18" charset="0"/>
              </a:rPr>
              <a:t>undertake responsibilities of a new City \ Town/hub unit or division/unit or vacant position due to expansion </a:t>
            </a:r>
          </a:p>
          <a:p>
            <a:pPr marL="1452563" lvl="2" indent="-552450" algn="just">
              <a:lnSpc>
                <a:spcPct val="130000"/>
              </a:lnSpc>
              <a:buFont typeface="+mj-lt"/>
              <a:buAutoNum type="romanLcPeriod"/>
            </a:pPr>
            <a:r>
              <a:rPr lang="en-US" sz="1600" dirty="0">
                <a:latin typeface="Times New Roman" pitchFamily="18" charset="0"/>
                <a:cs typeface="Times New Roman" pitchFamily="18" charset="0"/>
              </a:rPr>
              <a:t>accommodate the request of one City \ Town/ unit to another on personal request </a:t>
            </a:r>
          </a:p>
          <a:p>
            <a:pPr lvl="2" algn="just">
              <a:lnSpc>
                <a:spcPct val="130000"/>
              </a:lnSpc>
            </a:pPr>
            <a:r>
              <a:rPr lang="en-US" sz="1600" dirty="0">
                <a:latin typeface="Times New Roman" pitchFamily="18" charset="0"/>
                <a:cs typeface="Times New Roman" pitchFamily="18" charset="0"/>
              </a:rPr>
              <a:t>In this context, a transfer is defined as relocation exceeding a six month period. Such a move would normally entail shifting of household belongings and family.</a:t>
            </a:r>
          </a:p>
        </p:txBody>
      </p:sp>
    </p:spTree>
    <p:extLst>
      <p:ext uri="{BB962C8B-B14F-4D97-AF65-F5344CB8AC3E}">
        <p14:creationId xmlns="" xmlns:p14="http://schemas.microsoft.com/office/powerpoint/2010/main" val="11699204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B98BC4-AB08-4005-AEFF-C48146C529A7}"/>
              </a:ext>
            </a:extLst>
          </p:cNvPr>
          <p:cNvSpPr>
            <a:spLocks noGrp="1"/>
          </p:cNvSpPr>
          <p:nvPr>
            <p:ph type="title"/>
          </p:nvPr>
        </p:nvSpPr>
        <p:spPr>
          <a:xfrm>
            <a:off x="1119128" y="585216"/>
            <a:ext cx="9720072" cy="1499616"/>
          </a:xfrm>
        </p:spPr>
        <p:txBody>
          <a:bodyPr>
            <a:normAutofit/>
          </a:bodyPr>
          <a:lstStyle/>
          <a:p>
            <a:r>
              <a:rPr lang="en-IN" sz="4800" b="1" dirty="0">
                <a:latin typeface="Times New Roman" pitchFamily="18" charset="0"/>
                <a:cs typeface="Times New Roman" pitchFamily="18" charset="0"/>
              </a:rPr>
              <a:t>Human Resource Policy</a:t>
            </a:r>
            <a:endParaRPr lang="en-IN" sz="4800" dirty="0"/>
          </a:p>
        </p:txBody>
      </p:sp>
      <p:sp>
        <p:nvSpPr>
          <p:cNvPr id="3" name="Content Placeholder 2">
            <a:extLst>
              <a:ext uri="{FF2B5EF4-FFF2-40B4-BE49-F238E27FC236}">
                <a16:creationId xmlns="" xmlns:a16="http://schemas.microsoft.com/office/drawing/2014/main" id="{2D72654B-6000-4E1E-9820-D1CB00F4737B}"/>
              </a:ext>
            </a:extLst>
          </p:cNvPr>
          <p:cNvSpPr>
            <a:spLocks noGrp="1"/>
          </p:cNvSpPr>
          <p:nvPr>
            <p:ph idx="1"/>
          </p:nvPr>
        </p:nvSpPr>
        <p:spPr>
          <a:xfrm>
            <a:off x="1024128" y="1818861"/>
            <a:ext cx="9720073" cy="4490499"/>
          </a:xfrm>
        </p:spPr>
        <p:txBody>
          <a:bodyPr>
            <a:normAutofit fontScale="70000" lnSpcReduction="20000"/>
          </a:bodyPr>
          <a:lstStyle/>
          <a:p>
            <a:pPr marL="310896" lvl="2" indent="0" algn="just">
              <a:lnSpc>
                <a:spcPct val="130000"/>
              </a:lnSpc>
              <a:buNone/>
            </a:pPr>
            <a:r>
              <a:rPr lang="en-US" sz="2900" b="1" u="sng" dirty="0">
                <a:latin typeface="Times New Roman" pitchFamily="18" charset="0"/>
                <a:cs typeface="Times New Roman" pitchFamily="18" charset="0"/>
              </a:rPr>
              <a:t>Termination of Contract </a:t>
            </a:r>
            <a:r>
              <a:rPr lang="en-US" sz="2700" b="1" u="sng" dirty="0">
                <a:latin typeface="Times New Roman" pitchFamily="18" charset="0"/>
                <a:cs typeface="Times New Roman" pitchFamily="18" charset="0"/>
              </a:rPr>
              <a:t>: </a:t>
            </a:r>
          </a:p>
          <a:p>
            <a:pPr lvl="2" algn="just">
              <a:lnSpc>
                <a:spcPct val="130000"/>
              </a:lnSpc>
            </a:pPr>
            <a:r>
              <a:rPr lang="en-US" sz="2700" dirty="0">
                <a:latin typeface="Times New Roman" pitchFamily="18" charset="0"/>
                <a:cs typeface="Times New Roman" pitchFamily="18" charset="0"/>
              </a:rPr>
              <a:t>The employment with PMC may be terminated by the PMC or by employee, through a written notice as follows:</a:t>
            </a:r>
          </a:p>
          <a:p>
            <a:pPr marL="882396" lvl="2" indent="-571500" algn="just">
              <a:lnSpc>
                <a:spcPct val="130000"/>
              </a:lnSpc>
              <a:buFont typeface="+mj-lt"/>
              <a:buAutoNum type="romanLcPeriod"/>
            </a:pPr>
            <a:r>
              <a:rPr lang="en-US" sz="2700" dirty="0">
                <a:latin typeface="Times New Roman" pitchFamily="18" charset="0"/>
                <a:cs typeface="Times New Roman" pitchFamily="18" charset="0"/>
              </a:rPr>
              <a:t>One-month notice from either side or one month’s salary (gross) in lieu of notice period. </a:t>
            </a:r>
          </a:p>
          <a:p>
            <a:pPr marL="882396" lvl="2" indent="-571500" algn="just">
              <a:lnSpc>
                <a:spcPct val="130000"/>
              </a:lnSpc>
              <a:buFont typeface="+mj-lt"/>
              <a:buAutoNum type="romanLcPeriod"/>
            </a:pPr>
            <a:r>
              <a:rPr lang="en-US" sz="2700" dirty="0">
                <a:latin typeface="Times New Roman" pitchFamily="18" charset="0"/>
                <a:cs typeface="Times New Roman" pitchFamily="18" charset="0"/>
              </a:rPr>
              <a:t>In case of termination during the probation period, 7 days notice from the employer and one month notice or one month’s salary (gross) in lieu of notice period from the employee. </a:t>
            </a:r>
          </a:p>
          <a:p>
            <a:pPr marL="882396" lvl="2" indent="-571500" algn="just">
              <a:lnSpc>
                <a:spcPct val="130000"/>
              </a:lnSpc>
              <a:buFont typeface="+mj-lt"/>
              <a:buAutoNum type="romanLcPeriod"/>
            </a:pPr>
            <a:r>
              <a:rPr lang="en-US" sz="2700" dirty="0">
                <a:latin typeface="Times New Roman" pitchFamily="18" charset="0"/>
                <a:cs typeface="Times New Roman" pitchFamily="18" charset="0"/>
              </a:rPr>
              <a:t>During the month of termination, the employee will be eligible to all allowances on a pro-rata basis. This clause will however not be applicable to cases of termination without any notice period. </a:t>
            </a:r>
          </a:p>
          <a:p>
            <a:pPr marL="882396" lvl="2" indent="-571500" algn="just">
              <a:lnSpc>
                <a:spcPct val="130000"/>
              </a:lnSpc>
              <a:buFont typeface="+mj-lt"/>
              <a:buAutoNum type="romanLcPeriod"/>
            </a:pPr>
            <a:r>
              <a:rPr lang="en-US" sz="2700" dirty="0">
                <a:latin typeface="Times New Roman" pitchFamily="18" charset="0"/>
                <a:cs typeface="Times New Roman" pitchFamily="18" charset="0"/>
              </a:rPr>
              <a:t>Days in service will be calculated till the last day (rounded off to lower day in case of fractions) presence at office.</a:t>
            </a:r>
          </a:p>
        </p:txBody>
      </p:sp>
    </p:spTree>
    <p:extLst>
      <p:ext uri="{BB962C8B-B14F-4D97-AF65-F5344CB8AC3E}">
        <p14:creationId xmlns="" xmlns:p14="http://schemas.microsoft.com/office/powerpoint/2010/main" val="37361495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2661FE-9C3D-4440-88B3-B2D0573FC3D7}"/>
              </a:ext>
            </a:extLst>
          </p:cNvPr>
          <p:cNvSpPr>
            <a:spLocks noGrp="1"/>
          </p:cNvSpPr>
          <p:nvPr>
            <p:ph type="title"/>
          </p:nvPr>
        </p:nvSpPr>
        <p:spPr>
          <a:xfrm>
            <a:off x="1059753" y="760020"/>
            <a:ext cx="9720072" cy="1324811"/>
          </a:xfrm>
        </p:spPr>
        <p:txBody>
          <a:bodyPr>
            <a:normAutofit fontScale="90000"/>
          </a:bodyPr>
          <a:lstStyle/>
          <a:p>
            <a:r>
              <a:rPr lang="en-US" b="1" dirty="0">
                <a:solidFill>
                  <a:schemeClr val="tx2">
                    <a:lumMod val="75000"/>
                  </a:schemeClr>
                </a:solidFill>
                <a:latin typeface="Times New Roman" pitchFamily="18" charset="0"/>
                <a:cs typeface="Times New Roman" pitchFamily="18" charset="0"/>
              </a:rPr>
              <a:t>National Urban </a:t>
            </a:r>
            <a:r>
              <a:rPr lang="en-US" b="1" dirty="0" smtClean="0">
                <a:solidFill>
                  <a:schemeClr val="tx2">
                    <a:lumMod val="75000"/>
                  </a:schemeClr>
                </a:solidFill>
                <a:latin typeface="Times New Roman" pitchFamily="18" charset="0"/>
                <a:cs typeface="Times New Roman" pitchFamily="18" charset="0"/>
              </a:rPr>
              <a:t>Livelihood </a:t>
            </a:r>
            <a:r>
              <a:rPr lang="en-US" b="1" dirty="0">
                <a:solidFill>
                  <a:schemeClr val="tx2">
                    <a:lumMod val="75000"/>
                  </a:schemeClr>
                </a:solidFill>
                <a:latin typeface="Times New Roman" pitchFamily="18" charset="0"/>
                <a:cs typeface="Times New Roman" pitchFamily="18" charset="0"/>
              </a:rPr>
              <a:t>Mission (DAY- NULM)</a:t>
            </a:r>
            <a:endParaRPr lang="en-IN" dirty="0"/>
          </a:p>
        </p:txBody>
      </p:sp>
      <p:sp>
        <p:nvSpPr>
          <p:cNvPr id="3" name="Content Placeholder 2">
            <a:extLst>
              <a:ext uri="{FF2B5EF4-FFF2-40B4-BE49-F238E27FC236}">
                <a16:creationId xmlns="" xmlns:a16="http://schemas.microsoft.com/office/drawing/2014/main" id="{33B0900E-5C24-49BF-8651-E4379B333C48}"/>
              </a:ext>
            </a:extLst>
          </p:cNvPr>
          <p:cNvSpPr>
            <a:spLocks noGrp="1"/>
          </p:cNvSpPr>
          <p:nvPr>
            <p:ph idx="1"/>
          </p:nvPr>
        </p:nvSpPr>
        <p:spPr>
          <a:xfrm>
            <a:off x="3429000" y="2286000"/>
            <a:ext cx="7315201" cy="4023360"/>
          </a:xfrm>
        </p:spPr>
        <p:txBody>
          <a:bodyPr>
            <a:normAutofit fontScale="77500" lnSpcReduction="20000"/>
          </a:bodyPr>
          <a:lstStyle/>
          <a:p>
            <a:pPr marL="342900" indent="-342900" algn="just">
              <a:buFont typeface="Arial" panose="020B0604020202020204" pitchFamily="34" charset="0"/>
              <a:buChar char="•"/>
            </a:pPr>
            <a:r>
              <a:rPr lang="en-US" sz="2500" dirty="0">
                <a:latin typeface="Times New Roman" panose="02020603050405020304" pitchFamily="18" charset="0"/>
                <a:cs typeface="Times New Roman" pitchFamily="18" charset="0"/>
              </a:rPr>
              <a:t>"Deendayal Antyodaya Yojna - National Urban Livelihood Mission" scheme (for improving the quality of life of the urban poor) started in July 2014 from 42 Municipal Corporations of the State. </a:t>
            </a:r>
          </a:p>
          <a:p>
            <a:pPr marL="342900" indent="-342900" algn="just">
              <a:buFont typeface="Arial" panose="020B0604020202020204" pitchFamily="34" charset="0"/>
              <a:buChar char="•"/>
            </a:pPr>
            <a:r>
              <a:rPr lang="en-US" sz="2500" dirty="0">
                <a:latin typeface="Times New Roman" panose="02020603050405020304" pitchFamily="18" charset="0"/>
                <a:cs typeface="Times New Roman" pitchFamily="18" charset="0"/>
              </a:rPr>
              <a:t>Expanded in all 142 municipalities of the state from June 2016</a:t>
            </a:r>
            <a:endParaRPr lang="hi-IN" sz="2500" dirty="0">
              <a:latin typeface="Times New Roman" panose="02020603050405020304" pitchFamily="18" charset="0"/>
            </a:endParaRPr>
          </a:p>
          <a:p>
            <a:pPr marL="342900" indent="-342900" algn="just"/>
            <a:r>
              <a:rPr lang="en-US" sz="2800" b="1" u="sng" dirty="0">
                <a:solidFill>
                  <a:srgbClr val="002060"/>
                </a:solidFill>
                <a:latin typeface="Times New Roman" panose="02020603050405020304" pitchFamily="18" charset="0"/>
                <a:cs typeface="Times New Roman" pitchFamily="18" charset="0"/>
              </a:rPr>
              <a:t>Purpose of plan</a:t>
            </a:r>
            <a:endParaRPr lang="hi-IN" sz="2800" b="1" u="sng" dirty="0">
              <a:solidFill>
                <a:srgbClr val="002060"/>
              </a:solidFill>
              <a:latin typeface="Times New Roman" panose="02020603050405020304" pitchFamily="18" charset="0"/>
            </a:endParaRPr>
          </a:p>
          <a:p>
            <a:pPr marL="342900" indent="-342900" algn="just">
              <a:buFont typeface="Arial" panose="020B0604020202020204" pitchFamily="34" charset="0"/>
              <a:buChar char="•"/>
            </a:pPr>
            <a:r>
              <a:rPr lang="en-US" sz="2400" dirty="0">
                <a:latin typeface="Times New Roman" panose="02020603050405020304" pitchFamily="18" charset="0"/>
                <a:cs typeface="Times New Roman" pitchFamily="18" charset="0"/>
              </a:rPr>
              <a:t>By establishing Self-Help Groups through Social Awareness, providing self-employment opportunities to the beneficiaries.</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itchFamily="18" charset="0"/>
              </a:rPr>
              <a:t>Providing employment and self employment opportunities through skill training to the urban poor</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itchFamily="18" charset="0"/>
              </a:rPr>
              <a:t>Provide better shelter to urban homeless people linking them with essential services in a phased manner.</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itchFamily="18" charset="0"/>
              </a:rPr>
              <a:t>Provide the benefits of emerging opportunities for urban street vendors to their work, institutional resources, social security and market.</a:t>
            </a:r>
            <a:endParaRPr lang="en-IN" sz="2400" dirty="0">
              <a:latin typeface="Times New Roman" panose="02020603050405020304" pitchFamily="18" charset="0"/>
              <a:cs typeface="Times New Roman" pitchFamily="18" charset="0"/>
            </a:endParaRPr>
          </a:p>
          <a:p>
            <a:endParaRPr lang="en-IN" dirty="0">
              <a:latin typeface="Times New Roman" panose="02020603050405020304" pitchFamily="18" charset="0"/>
              <a:cs typeface="Times New Roman" panose="02020603050405020304" pitchFamily="18" charset="0"/>
            </a:endParaRPr>
          </a:p>
        </p:txBody>
      </p:sp>
      <p:pic>
        <p:nvPicPr>
          <p:cNvPr id="4" name="Picture 2">
            <a:extLst>
              <a:ext uri="{FF2B5EF4-FFF2-40B4-BE49-F238E27FC236}">
                <a16:creationId xmlns="" xmlns:a16="http://schemas.microsoft.com/office/drawing/2014/main" id="{30CC850A-73D3-4E64-AC01-2541E2B82949}"/>
              </a:ext>
            </a:extLst>
          </p:cNvPr>
          <p:cNvPicPr>
            <a:picLocks noChangeAspect="1" noChangeArrowheads="1"/>
          </p:cNvPicPr>
          <p:nvPr/>
        </p:nvPicPr>
        <p:blipFill>
          <a:blip r:embed="rId2"/>
          <a:srcRect/>
          <a:stretch>
            <a:fillRect/>
          </a:stretch>
        </p:blipFill>
        <p:spPr bwMode="auto">
          <a:xfrm>
            <a:off x="545309" y="2194560"/>
            <a:ext cx="2883691" cy="411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38127620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435197-E3E8-4E8F-BC88-8F22EBEE340F}"/>
              </a:ext>
            </a:extLst>
          </p:cNvPr>
          <p:cNvSpPr>
            <a:spLocks noGrp="1"/>
          </p:cNvSpPr>
          <p:nvPr>
            <p:ph type="title"/>
          </p:nvPr>
        </p:nvSpPr>
        <p:spPr>
          <a:xfrm>
            <a:off x="1071628" y="222738"/>
            <a:ext cx="9720072" cy="880505"/>
          </a:xfrm>
        </p:spPr>
        <p:txBody>
          <a:bodyPr>
            <a:normAutofit/>
          </a:bodyPr>
          <a:lstStyle/>
          <a:p>
            <a:r>
              <a:rPr lang="en-IN" sz="4800" b="1" dirty="0">
                <a:latin typeface="Times New Roman" pitchFamily="18" charset="0"/>
                <a:cs typeface="Times New Roman" pitchFamily="18" charset="0"/>
              </a:rPr>
              <a:t>Human Resource Policy</a:t>
            </a:r>
            <a:endParaRPr lang="en-IN" sz="4800" dirty="0"/>
          </a:p>
        </p:txBody>
      </p:sp>
      <p:sp>
        <p:nvSpPr>
          <p:cNvPr id="3" name="Content Placeholder 2">
            <a:extLst>
              <a:ext uri="{FF2B5EF4-FFF2-40B4-BE49-F238E27FC236}">
                <a16:creationId xmlns="" xmlns:a16="http://schemas.microsoft.com/office/drawing/2014/main" id="{0FF3D26E-1F81-48A9-8FA3-41CB9F9AC83F}"/>
              </a:ext>
            </a:extLst>
          </p:cNvPr>
          <p:cNvSpPr>
            <a:spLocks noGrp="1"/>
          </p:cNvSpPr>
          <p:nvPr>
            <p:ph idx="1"/>
          </p:nvPr>
        </p:nvSpPr>
        <p:spPr>
          <a:xfrm>
            <a:off x="1024128" y="924339"/>
            <a:ext cx="10485385" cy="5585791"/>
          </a:xfrm>
        </p:spPr>
        <p:txBody>
          <a:bodyPr>
            <a:noAutofit/>
          </a:bodyPr>
          <a:lstStyle/>
          <a:p>
            <a:pPr marL="310896" lvl="2" indent="0" algn="just">
              <a:lnSpc>
                <a:spcPct val="130000"/>
              </a:lnSpc>
              <a:buNone/>
            </a:pPr>
            <a:r>
              <a:rPr lang="en-US" sz="1800" b="1" u="sng" dirty="0">
                <a:latin typeface="Times New Roman" pitchFamily="18" charset="0"/>
                <a:cs typeface="Times New Roman" pitchFamily="18" charset="0"/>
              </a:rPr>
              <a:t>System of appraising capacity building needs of staff Performance Management System</a:t>
            </a:r>
            <a:r>
              <a:rPr lang="en-US" sz="1600" b="1" u="sng" dirty="0">
                <a:latin typeface="Times New Roman" pitchFamily="18" charset="0"/>
                <a:cs typeface="Times New Roman" pitchFamily="18" charset="0"/>
              </a:rPr>
              <a:t>:</a:t>
            </a:r>
          </a:p>
          <a:p>
            <a:pPr lvl="2" algn="just">
              <a:lnSpc>
                <a:spcPct val="130000"/>
              </a:lnSpc>
            </a:pPr>
            <a:r>
              <a:rPr lang="en-US" sz="1600" dirty="0">
                <a:latin typeface="Times New Roman" pitchFamily="18" charset="0"/>
                <a:cs typeface="Times New Roman" pitchFamily="18" charset="0"/>
              </a:rPr>
              <a:t>Performance management </a:t>
            </a:r>
            <a:r>
              <a:rPr lang="en-US" sz="1600" b="1" dirty="0">
                <a:latin typeface="Times New Roman" pitchFamily="18" charset="0"/>
                <a:cs typeface="Times New Roman" pitchFamily="18" charset="0"/>
              </a:rPr>
              <a:t>is an integral part of a comprehensive human resource management </a:t>
            </a:r>
            <a:r>
              <a:rPr lang="en-US" sz="1600" dirty="0">
                <a:latin typeface="Times New Roman" pitchFamily="18" charset="0"/>
                <a:cs typeface="Times New Roman" pitchFamily="18" charset="0"/>
              </a:rPr>
              <a:t>strategy. </a:t>
            </a:r>
          </a:p>
          <a:p>
            <a:pPr lvl="2" algn="just">
              <a:lnSpc>
                <a:spcPct val="130000"/>
              </a:lnSpc>
            </a:pPr>
            <a:r>
              <a:rPr lang="en-US" sz="1600" dirty="0">
                <a:latin typeface="Times New Roman" pitchFamily="18" charset="0"/>
                <a:cs typeface="Times New Roman" pitchFamily="18" charset="0"/>
              </a:rPr>
              <a:t>Its objective is </a:t>
            </a:r>
            <a:r>
              <a:rPr lang="en-US" sz="1600" b="1" dirty="0">
                <a:latin typeface="Times New Roman" pitchFamily="18" charset="0"/>
                <a:cs typeface="Times New Roman" pitchFamily="18" charset="0"/>
              </a:rPr>
              <a:t>to maximize staff performance and potential </a:t>
            </a:r>
            <a:r>
              <a:rPr lang="en-US" sz="1600" dirty="0">
                <a:latin typeface="Times New Roman" pitchFamily="18" charset="0"/>
                <a:cs typeface="Times New Roman" pitchFamily="18" charset="0"/>
              </a:rPr>
              <a:t>with a view to attaining organizational goals and enhancing overall effectiveness and productivity. </a:t>
            </a:r>
          </a:p>
          <a:p>
            <a:pPr lvl="2" algn="just">
              <a:lnSpc>
                <a:spcPct val="130000"/>
              </a:lnSpc>
            </a:pPr>
            <a:r>
              <a:rPr lang="en-US" sz="1600" dirty="0">
                <a:latin typeface="Times New Roman" pitchFamily="18" charset="0"/>
                <a:cs typeface="Times New Roman" pitchFamily="18" charset="0"/>
              </a:rPr>
              <a:t>A performance management system </a:t>
            </a:r>
            <a:r>
              <a:rPr lang="en-US" sz="1600" b="1" dirty="0">
                <a:latin typeface="Times New Roman" pitchFamily="18" charset="0"/>
                <a:cs typeface="Times New Roman" pitchFamily="18" charset="0"/>
              </a:rPr>
              <a:t>aims to identify gaps in performance </a:t>
            </a:r>
            <a:r>
              <a:rPr lang="en-US" sz="1600" dirty="0">
                <a:latin typeface="Times New Roman" pitchFamily="18" charset="0"/>
                <a:cs typeface="Times New Roman" pitchFamily="18" charset="0"/>
              </a:rPr>
              <a:t>and pave way for future capacity building</a:t>
            </a:r>
          </a:p>
          <a:p>
            <a:pPr lvl="2" algn="just">
              <a:lnSpc>
                <a:spcPct val="130000"/>
              </a:lnSpc>
            </a:pPr>
            <a:r>
              <a:rPr lang="en-US" sz="1600" dirty="0">
                <a:latin typeface="Times New Roman" pitchFamily="18" charset="0"/>
                <a:cs typeface="Times New Roman" pitchFamily="18" charset="0"/>
              </a:rPr>
              <a:t>The performance management system </a:t>
            </a:r>
            <a:r>
              <a:rPr lang="en-US" sz="1600" b="1" dirty="0">
                <a:latin typeface="Times New Roman" pitchFamily="18" charset="0"/>
                <a:cs typeface="Times New Roman" pitchFamily="18" charset="0"/>
              </a:rPr>
              <a:t>serves as a multi-purpose management tool</a:t>
            </a:r>
            <a:r>
              <a:rPr lang="en-US" sz="1600" dirty="0">
                <a:latin typeface="Times New Roman" pitchFamily="18" charset="0"/>
                <a:cs typeface="Times New Roman" pitchFamily="18" charset="0"/>
              </a:rPr>
              <a:t>. </a:t>
            </a:r>
          </a:p>
          <a:p>
            <a:pPr lvl="2" algn="just">
              <a:lnSpc>
                <a:spcPct val="130000"/>
              </a:lnSpc>
            </a:pPr>
            <a:r>
              <a:rPr lang="en-US" sz="1600" dirty="0">
                <a:latin typeface="Times New Roman" pitchFamily="18" charset="0"/>
                <a:cs typeface="Times New Roman" pitchFamily="18" charset="0"/>
              </a:rPr>
              <a:t>It provides valuable information </a:t>
            </a:r>
            <a:r>
              <a:rPr lang="en-US" sz="1600" b="1" dirty="0">
                <a:latin typeface="Times New Roman" pitchFamily="18" charset="0"/>
                <a:cs typeface="Times New Roman" pitchFamily="18" charset="0"/>
              </a:rPr>
              <a:t>to help identify gaps in performance </a:t>
            </a:r>
            <a:r>
              <a:rPr lang="en-US" sz="1600" dirty="0">
                <a:latin typeface="Times New Roman" pitchFamily="18" charset="0"/>
                <a:cs typeface="Times New Roman" pitchFamily="18" charset="0"/>
              </a:rPr>
              <a:t>and hence training needs of staff/ teams to develop their potential further. </a:t>
            </a:r>
          </a:p>
          <a:p>
            <a:pPr lvl="2" algn="just">
              <a:lnSpc>
                <a:spcPct val="130000"/>
              </a:lnSpc>
            </a:pPr>
            <a:r>
              <a:rPr lang="en-US" sz="1600" dirty="0">
                <a:latin typeface="Times New Roman" pitchFamily="18" charset="0"/>
                <a:cs typeface="Times New Roman" pitchFamily="18" charset="0"/>
              </a:rPr>
              <a:t>The Project Implementation Plan lists three broad objectives for the PMC. There are a number of activities which would be performed to achieve these three broad objectives. These are:</a:t>
            </a:r>
          </a:p>
          <a:p>
            <a:pPr lvl="4" algn="just">
              <a:lnSpc>
                <a:spcPct val="130000"/>
              </a:lnSpc>
            </a:pPr>
            <a:r>
              <a:rPr lang="en-US" sz="1600" dirty="0">
                <a:latin typeface="Times New Roman" pitchFamily="18" charset="0"/>
                <a:cs typeface="Times New Roman" pitchFamily="18" charset="0"/>
              </a:rPr>
              <a:t>Building and strengthening inclusive Organizations of the Poor.</a:t>
            </a:r>
          </a:p>
          <a:p>
            <a:pPr lvl="4" algn="just">
              <a:lnSpc>
                <a:spcPct val="130000"/>
              </a:lnSpc>
            </a:pPr>
            <a:r>
              <a:rPr lang="en-US" sz="1600" dirty="0">
                <a:latin typeface="Times New Roman" pitchFamily="18" charset="0"/>
                <a:cs typeface="Times New Roman" pitchFamily="18" charset="0"/>
              </a:rPr>
              <a:t>Improving their access to credit &amp; Livelihoods Opportunities.</a:t>
            </a:r>
          </a:p>
          <a:p>
            <a:pPr lvl="4" algn="just">
              <a:lnSpc>
                <a:spcPct val="130000"/>
              </a:lnSpc>
            </a:pPr>
            <a:r>
              <a:rPr lang="en-US" sz="1600" dirty="0">
                <a:latin typeface="Times New Roman" pitchFamily="18" charset="0"/>
                <a:cs typeface="Times New Roman" pitchFamily="18" charset="0"/>
              </a:rPr>
              <a:t>Supporting capacity enhancement of public, private and non-governmental service providers for credit &amp; livelihoods support services for Poor &amp; their organizations. </a:t>
            </a:r>
          </a:p>
        </p:txBody>
      </p:sp>
    </p:spTree>
    <p:extLst>
      <p:ext uri="{BB962C8B-B14F-4D97-AF65-F5344CB8AC3E}">
        <p14:creationId xmlns="" xmlns:p14="http://schemas.microsoft.com/office/powerpoint/2010/main" val="6168500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A1323A-4C27-4A7C-87FF-69052B81E242}"/>
              </a:ext>
            </a:extLst>
          </p:cNvPr>
          <p:cNvSpPr>
            <a:spLocks noGrp="1"/>
          </p:cNvSpPr>
          <p:nvPr>
            <p:ph type="title"/>
          </p:nvPr>
        </p:nvSpPr>
        <p:spPr>
          <a:xfrm>
            <a:off x="1024128" y="190006"/>
            <a:ext cx="9720072" cy="1163782"/>
          </a:xfrm>
        </p:spPr>
        <p:txBody>
          <a:bodyPr>
            <a:normAutofit/>
          </a:bodyPr>
          <a:lstStyle/>
          <a:p>
            <a:r>
              <a:rPr lang="en-IN" sz="4800" b="1" dirty="0">
                <a:latin typeface="Times New Roman" pitchFamily="18" charset="0"/>
                <a:cs typeface="Times New Roman" pitchFamily="18" charset="0"/>
              </a:rPr>
              <a:t>Human Resource Policy</a:t>
            </a:r>
            <a:endParaRPr lang="en-IN" sz="4800" dirty="0"/>
          </a:p>
        </p:txBody>
      </p:sp>
      <p:sp>
        <p:nvSpPr>
          <p:cNvPr id="3" name="Content Placeholder 2">
            <a:extLst>
              <a:ext uri="{FF2B5EF4-FFF2-40B4-BE49-F238E27FC236}">
                <a16:creationId xmlns="" xmlns:a16="http://schemas.microsoft.com/office/drawing/2014/main" id="{49FBA6D0-A7BC-4BCB-BC27-AA9F61BDD655}"/>
              </a:ext>
            </a:extLst>
          </p:cNvPr>
          <p:cNvSpPr>
            <a:spLocks noGrp="1"/>
          </p:cNvSpPr>
          <p:nvPr>
            <p:ph idx="1"/>
          </p:nvPr>
        </p:nvSpPr>
        <p:spPr>
          <a:xfrm>
            <a:off x="1024128" y="1116281"/>
            <a:ext cx="9720073" cy="5193079"/>
          </a:xfrm>
        </p:spPr>
        <p:txBody>
          <a:bodyPr>
            <a:normAutofit fontScale="47500" lnSpcReduction="20000"/>
          </a:bodyPr>
          <a:lstStyle/>
          <a:p>
            <a:pPr marL="310896" lvl="2" indent="0" algn="just">
              <a:lnSpc>
                <a:spcPct val="130000"/>
              </a:lnSpc>
              <a:buNone/>
            </a:pPr>
            <a:r>
              <a:rPr lang="en-US" sz="4500" b="1" u="sng" dirty="0">
                <a:latin typeface="Times New Roman" pitchFamily="18" charset="0"/>
                <a:cs typeface="Times New Roman" pitchFamily="18" charset="0"/>
              </a:rPr>
              <a:t>Grievance Redressal Mechanism </a:t>
            </a:r>
            <a:r>
              <a:rPr lang="en-US" sz="3200" b="1" u="sng" dirty="0">
                <a:latin typeface="Times New Roman" pitchFamily="18" charset="0"/>
                <a:cs typeface="Times New Roman" pitchFamily="18" charset="0"/>
              </a:rPr>
              <a:t>:</a:t>
            </a:r>
          </a:p>
          <a:p>
            <a:pPr lvl="2" algn="just">
              <a:lnSpc>
                <a:spcPct val="130000"/>
              </a:lnSpc>
            </a:pPr>
            <a:r>
              <a:rPr lang="en-US" sz="3500" dirty="0">
                <a:latin typeface="Times New Roman" pitchFamily="18" charset="0"/>
                <a:cs typeface="Times New Roman" pitchFamily="18" charset="0"/>
              </a:rPr>
              <a:t>PMC recognizes that grievances are incidental to the work environment and that they need to be positively addressed and resolved. A Grievance Redressal Mechanism has been formulated towards providing a channel to staff across all levels for expressing a grievance and seeking quick redressal.</a:t>
            </a:r>
          </a:p>
          <a:p>
            <a:pPr lvl="2" algn="just">
              <a:lnSpc>
                <a:spcPct val="130000"/>
              </a:lnSpc>
            </a:pPr>
            <a:r>
              <a:rPr lang="en-US" sz="3500" dirty="0">
                <a:latin typeface="Times New Roman" pitchFamily="18" charset="0"/>
                <a:cs typeface="Times New Roman" pitchFamily="18" charset="0"/>
              </a:rPr>
              <a:t>Definition: It is a cause or source of grief or hardship or burden or distress. In the context of the work environment, the aforesaid maybe of various types such as:</a:t>
            </a:r>
          </a:p>
          <a:p>
            <a:pPr lvl="4" algn="just">
              <a:lnSpc>
                <a:spcPct val="130000"/>
              </a:lnSpc>
            </a:pPr>
            <a:r>
              <a:rPr lang="en-US" sz="3500" dirty="0">
                <a:latin typeface="Times New Roman" pitchFamily="18" charset="0"/>
                <a:cs typeface="Times New Roman" pitchFamily="18" charset="0"/>
              </a:rPr>
              <a:t>Those related to terms of service and benefits and their interpretations. Examples under this category would be issues related to leave, working beyond normal hours, workload etc. </a:t>
            </a:r>
          </a:p>
          <a:p>
            <a:pPr lvl="4" algn="just">
              <a:lnSpc>
                <a:spcPct val="130000"/>
              </a:lnSpc>
            </a:pPr>
            <a:r>
              <a:rPr lang="en-US" sz="3500" dirty="0">
                <a:latin typeface="Times New Roman" pitchFamily="18" charset="0"/>
                <a:cs typeface="Times New Roman" pitchFamily="18" charset="0"/>
              </a:rPr>
              <a:t>Those related to the work environment. Examples under this category would be issues related to cleanliness of premises, space for functioning, furniture etc.</a:t>
            </a:r>
          </a:p>
          <a:p>
            <a:pPr lvl="4" algn="just">
              <a:lnSpc>
                <a:spcPct val="130000"/>
              </a:lnSpc>
            </a:pPr>
            <a:r>
              <a:rPr lang="en-US" sz="3500" dirty="0">
                <a:latin typeface="Times New Roman" pitchFamily="18" charset="0"/>
                <a:cs typeface="Times New Roman" pitchFamily="18" charset="0"/>
              </a:rPr>
              <a:t>Those relating to interpersonal relationships, discipline and conduct of colleagues </a:t>
            </a:r>
          </a:p>
          <a:p>
            <a:pPr lvl="4" algn="just">
              <a:lnSpc>
                <a:spcPct val="130000"/>
              </a:lnSpc>
            </a:pPr>
            <a:r>
              <a:rPr lang="en-US" sz="3500" dirty="0">
                <a:latin typeface="Times New Roman" pitchFamily="18" charset="0"/>
                <a:cs typeface="Times New Roman" pitchFamily="18" charset="0"/>
              </a:rPr>
              <a:t>Those related to Sexual Harassment </a:t>
            </a:r>
          </a:p>
          <a:p>
            <a:pPr lvl="4" algn="just">
              <a:lnSpc>
                <a:spcPct val="130000"/>
              </a:lnSpc>
            </a:pPr>
            <a:r>
              <a:rPr lang="en-US" sz="3500" dirty="0">
                <a:latin typeface="Times New Roman" pitchFamily="18" charset="0"/>
                <a:cs typeface="Times New Roman" pitchFamily="18" charset="0"/>
              </a:rPr>
              <a:t>Others not falling under the above mentioned categories. </a:t>
            </a:r>
          </a:p>
          <a:p>
            <a:pPr lvl="2" algn="just">
              <a:lnSpc>
                <a:spcPct val="130000"/>
              </a:lnSpc>
            </a:pPr>
            <a:r>
              <a:rPr lang="en-US" sz="3500" dirty="0">
                <a:latin typeface="Times New Roman" pitchFamily="18" charset="0"/>
                <a:cs typeface="Times New Roman" pitchFamily="18" charset="0"/>
              </a:rPr>
              <a:t>Team Leader would be person who could be approached by all other for lodging their grievance. In case Mission desires otherwise, a new person could be nominated by the Director</a:t>
            </a:r>
            <a:r>
              <a:rPr lang="en-US" sz="3200" dirty="0">
                <a:latin typeface="Times New Roman" pitchFamily="18" charset="0"/>
                <a:cs typeface="Times New Roman" pitchFamily="18" charset="0"/>
              </a:rPr>
              <a:t>.</a:t>
            </a:r>
          </a:p>
          <a:p>
            <a:pPr lvl="2" algn="just">
              <a:lnSpc>
                <a:spcPct val="130000"/>
              </a:lnSpc>
            </a:pPr>
            <a:endParaRPr lang="en-US" sz="3200" dirty="0">
              <a:latin typeface="Times New Roman" pitchFamily="18" charset="0"/>
              <a:cs typeface="Times New Roman" pitchFamily="18" charset="0"/>
            </a:endParaRPr>
          </a:p>
          <a:p>
            <a:pPr lvl="2" algn="just">
              <a:lnSpc>
                <a:spcPct val="130000"/>
              </a:lnSpc>
            </a:pPr>
            <a:endParaRPr lang="en-US" sz="3200" dirty="0">
              <a:latin typeface="Times New Roman" pitchFamily="18" charset="0"/>
              <a:cs typeface="Times New Roman" pitchFamily="18" charset="0"/>
            </a:endParaRPr>
          </a:p>
          <a:p>
            <a:endParaRPr lang="en-IN" dirty="0"/>
          </a:p>
        </p:txBody>
      </p:sp>
    </p:spTree>
    <p:extLst>
      <p:ext uri="{BB962C8B-B14F-4D97-AF65-F5344CB8AC3E}">
        <p14:creationId xmlns="" xmlns:p14="http://schemas.microsoft.com/office/powerpoint/2010/main" val="12694143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E31E96-F4B6-44EF-9333-3C10DDFD0946}"/>
              </a:ext>
            </a:extLst>
          </p:cNvPr>
          <p:cNvSpPr>
            <a:spLocks noGrp="1"/>
          </p:cNvSpPr>
          <p:nvPr>
            <p:ph type="title"/>
          </p:nvPr>
        </p:nvSpPr>
        <p:spPr>
          <a:xfrm>
            <a:off x="1024128" y="0"/>
            <a:ext cx="9720072" cy="1211283"/>
          </a:xfrm>
        </p:spPr>
        <p:txBody>
          <a:bodyPr>
            <a:normAutofit/>
          </a:bodyPr>
          <a:lstStyle/>
          <a:p>
            <a:r>
              <a:rPr lang="en-IN" sz="4800" b="1" dirty="0">
                <a:latin typeface="Times New Roman" pitchFamily="18" charset="0"/>
                <a:cs typeface="Times New Roman" pitchFamily="18" charset="0"/>
              </a:rPr>
              <a:t>Human Resource Policy</a:t>
            </a:r>
            <a:endParaRPr lang="en-IN" sz="4800" dirty="0"/>
          </a:p>
        </p:txBody>
      </p:sp>
      <p:sp>
        <p:nvSpPr>
          <p:cNvPr id="3" name="Content Placeholder 2">
            <a:extLst>
              <a:ext uri="{FF2B5EF4-FFF2-40B4-BE49-F238E27FC236}">
                <a16:creationId xmlns="" xmlns:a16="http://schemas.microsoft.com/office/drawing/2014/main" id="{61071025-AA4C-4382-81CC-DE24D489E738}"/>
              </a:ext>
            </a:extLst>
          </p:cNvPr>
          <p:cNvSpPr>
            <a:spLocks noGrp="1"/>
          </p:cNvSpPr>
          <p:nvPr>
            <p:ph idx="1"/>
          </p:nvPr>
        </p:nvSpPr>
        <p:spPr>
          <a:xfrm>
            <a:off x="621324" y="950026"/>
            <a:ext cx="10925908" cy="5298373"/>
          </a:xfrm>
        </p:spPr>
        <p:txBody>
          <a:bodyPr>
            <a:noAutofit/>
          </a:bodyPr>
          <a:lstStyle/>
          <a:p>
            <a:pPr marL="310896" lvl="2" indent="0" algn="just">
              <a:lnSpc>
                <a:spcPct val="100000"/>
              </a:lnSpc>
              <a:buNone/>
            </a:pPr>
            <a:r>
              <a:rPr lang="en-US" sz="2000" b="1" u="sng" dirty="0">
                <a:latin typeface="Times New Roman" pitchFamily="18" charset="0"/>
                <a:cs typeface="Times New Roman" pitchFamily="18" charset="0"/>
              </a:rPr>
              <a:t>Sexual Harassment </a:t>
            </a:r>
            <a:r>
              <a:rPr lang="en-US" sz="1600" b="1" u="sng" dirty="0">
                <a:latin typeface="Times New Roman" pitchFamily="18" charset="0"/>
                <a:cs typeface="Times New Roman" pitchFamily="18" charset="0"/>
              </a:rPr>
              <a:t>: </a:t>
            </a:r>
          </a:p>
          <a:p>
            <a:pPr lvl="2" algn="just">
              <a:lnSpc>
                <a:spcPct val="100000"/>
              </a:lnSpc>
            </a:pPr>
            <a:r>
              <a:rPr lang="en-US" sz="1600" dirty="0">
                <a:latin typeface="Times New Roman" pitchFamily="18" charset="0"/>
                <a:cs typeface="Times New Roman" pitchFamily="18" charset="0"/>
              </a:rPr>
              <a:t>The Sexual Harassment of Women at Workplace (Prevention, Prohibition and Redressal) Act, 2013 is a legislative act in India that seeks to protect women from sexual harassment at their place of work. </a:t>
            </a:r>
          </a:p>
          <a:p>
            <a:pPr lvl="2" algn="just">
              <a:lnSpc>
                <a:spcPct val="100000"/>
              </a:lnSpc>
            </a:pPr>
            <a:r>
              <a:rPr lang="en-US" sz="1600" dirty="0">
                <a:latin typeface="Times New Roman" pitchFamily="18" charset="0"/>
                <a:cs typeface="Times New Roman" pitchFamily="18" charset="0"/>
              </a:rPr>
              <a:t>The Act came into force from 9 December 2013. </a:t>
            </a:r>
          </a:p>
          <a:p>
            <a:pPr lvl="2" algn="just">
              <a:lnSpc>
                <a:spcPct val="100000"/>
              </a:lnSpc>
            </a:pPr>
            <a:r>
              <a:rPr lang="en-US" sz="1600" dirty="0">
                <a:latin typeface="Times New Roman" pitchFamily="18" charset="0"/>
                <a:cs typeface="Times New Roman" pitchFamily="18" charset="0"/>
              </a:rPr>
              <a:t>This statute superseded the </a:t>
            </a:r>
            <a:r>
              <a:rPr lang="en-US" sz="1600" dirty="0" err="1">
                <a:latin typeface="Times New Roman" pitchFamily="18" charset="0"/>
                <a:cs typeface="Times New Roman" pitchFamily="18" charset="0"/>
              </a:rPr>
              <a:t>Vishakha</a:t>
            </a:r>
            <a:r>
              <a:rPr lang="en-US" sz="1600" dirty="0">
                <a:latin typeface="Times New Roman" pitchFamily="18" charset="0"/>
                <a:cs typeface="Times New Roman" pitchFamily="18" charset="0"/>
              </a:rPr>
              <a:t> Guidelines for prevention of sexual harassment introduced by the Supreme Court of India. </a:t>
            </a:r>
          </a:p>
          <a:p>
            <a:pPr lvl="2" algn="just">
              <a:lnSpc>
                <a:spcPct val="100000"/>
              </a:lnSpc>
            </a:pPr>
            <a:r>
              <a:rPr lang="en-US" sz="1600" dirty="0">
                <a:latin typeface="Times New Roman" pitchFamily="18" charset="0"/>
                <a:cs typeface="Times New Roman" pitchFamily="18" charset="0"/>
              </a:rPr>
              <a:t>The Act will ensure that women are protected against sexual harassment at all the work places, be it in public or private. This will contribute to </a:t>
            </a:r>
            <a:r>
              <a:rPr lang="en-US" sz="1600" dirty="0" err="1">
                <a:latin typeface="Times New Roman" pitchFamily="18" charset="0"/>
                <a:cs typeface="Times New Roman" pitchFamily="18" charset="0"/>
              </a:rPr>
              <a:t>realisation</a:t>
            </a:r>
            <a:r>
              <a:rPr lang="en-US" sz="1600" dirty="0">
                <a:latin typeface="Times New Roman" pitchFamily="18" charset="0"/>
                <a:cs typeface="Times New Roman" pitchFamily="18" charset="0"/>
              </a:rPr>
              <a:t> of their right to gender equality, life and liberty and equality in working conditions everywhere. </a:t>
            </a:r>
          </a:p>
          <a:p>
            <a:pPr lvl="2" algn="just">
              <a:lnSpc>
                <a:spcPct val="100000"/>
              </a:lnSpc>
            </a:pPr>
            <a:r>
              <a:rPr lang="en-US" sz="1600" dirty="0">
                <a:latin typeface="Times New Roman" pitchFamily="18" charset="0"/>
                <a:cs typeface="Times New Roman" pitchFamily="18" charset="0"/>
              </a:rPr>
              <a:t>The sense of security at the workplace will improve women's participation in work, resulting in their economic empowerment and inclusive growth.</a:t>
            </a:r>
          </a:p>
          <a:p>
            <a:pPr lvl="4" algn="just">
              <a:lnSpc>
                <a:spcPct val="100000"/>
              </a:lnSpc>
            </a:pPr>
            <a:r>
              <a:rPr lang="en-US" sz="1600" dirty="0">
                <a:latin typeface="Times New Roman" pitchFamily="18" charset="0"/>
                <a:cs typeface="Times New Roman" pitchFamily="18" charset="0"/>
              </a:rPr>
              <a:t>Sexual Harassment would include:</a:t>
            </a:r>
          </a:p>
          <a:p>
            <a:pPr lvl="4" algn="just">
              <a:lnSpc>
                <a:spcPct val="100000"/>
              </a:lnSpc>
            </a:pPr>
            <a:r>
              <a:rPr lang="en-US" sz="1600" dirty="0">
                <a:latin typeface="Times New Roman" pitchFamily="18" charset="0"/>
                <a:cs typeface="Times New Roman" pitchFamily="18" charset="0"/>
              </a:rPr>
              <a:t>Physical contact or advances </a:t>
            </a:r>
          </a:p>
          <a:p>
            <a:pPr lvl="4" algn="just">
              <a:lnSpc>
                <a:spcPct val="100000"/>
              </a:lnSpc>
            </a:pPr>
            <a:r>
              <a:rPr lang="en-US" sz="1600" dirty="0">
                <a:latin typeface="Times New Roman" pitchFamily="18" charset="0"/>
                <a:cs typeface="Times New Roman" pitchFamily="18" charset="0"/>
              </a:rPr>
              <a:t>A demand or request for sexual favors Sexual colored remarks </a:t>
            </a:r>
          </a:p>
          <a:p>
            <a:pPr lvl="4" algn="just">
              <a:lnSpc>
                <a:spcPct val="100000"/>
              </a:lnSpc>
            </a:pPr>
            <a:r>
              <a:rPr lang="en-US" sz="1600" dirty="0">
                <a:latin typeface="Times New Roman" pitchFamily="18" charset="0"/>
                <a:cs typeface="Times New Roman" pitchFamily="18" charset="0"/>
              </a:rPr>
              <a:t>Showing pornography </a:t>
            </a:r>
          </a:p>
          <a:p>
            <a:pPr lvl="4" algn="just">
              <a:lnSpc>
                <a:spcPct val="100000"/>
              </a:lnSpc>
            </a:pPr>
            <a:r>
              <a:rPr lang="en-US" sz="1600" dirty="0">
                <a:latin typeface="Times New Roman" pitchFamily="18" charset="0"/>
                <a:cs typeface="Times New Roman" pitchFamily="18" charset="0"/>
              </a:rPr>
              <a:t>Any other unwelcome physical, verbal or non-verbal conduct of a sexual nature. </a:t>
            </a:r>
          </a:p>
          <a:p>
            <a:pPr lvl="2" algn="just">
              <a:lnSpc>
                <a:spcPct val="100000"/>
              </a:lnSpc>
            </a:pPr>
            <a:r>
              <a:rPr lang="en-US" sz="1600" dirty="0">
                <a:latin typeface="Times New Roman" pitchFamily="18" charset="0"/>
                <a:cs typeface="Times New Roman" pitchFamily="18" charset="0"/>
              </a:rPr>
              <a:t>Thus direct or implied request by any staff for sexual favors in exchange for actual or promised job benefits such as favorable reviews, salary increases, promotions, increased benefits or continued employment constitutes sexual harassment.</a:t>
            </a:r>
          </a:p>
        </p:txBody>
      </p:sp>
    </p:spTree>
    <p:extLst>
      <p:ext uri="{BB962C8B-B14F-4D97-AF65-F5344CB8AC3E}">
        <p14:creationId xmlns="" xmlns:p14="http://schemas.microsoft.com/office/powerpoint/2010/main" val="42692529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D03709-4AEC-4798-A34A-3D7E38A0FD2F}"/>
              </a:ext>
            </a:extLst>
          </p:cNvPr>
          <p:cNvSpPr>
            <a:spLocks noGrp="1"/>
          </p:cNvSpPr>
          <p:nvPr>
            <p:ph type="title"/>
          </p:nvPr>
        </p:nvSpPr>
        <p:spPr>
          <a:xfrm>
            <a:off x="1024128" y="222738"/>
            <a:ext cx="9720072" cy="1195754"/>
          </a:xfrm>
        </p:spPr>
        <p:txBody>
          <a:bodyPr>
            <a:normAutofit/>
          </a:bodyPr>
          <a:lstStyle/>
          <a:p>
            <a:r>
              <a:rPr lang="en-IN" sz="4800" b="1" dirty="0">
                <a:latin typeface="Times New Roman" pitchFamily="18" charset="0"/>
                <a:cs typeface="Times New Roman" pitchFamily="18" charset="0"/>
              </a:rPr>
              <a:t>Human Resource Policy</a:t>
            </a:r>
            <a:endParaRPr lang="en-IN" sz="4800" dirty="0"/>
          </a:p>
        </p:txBody>
      </p:sp>
      <p:sp>
        <p:nvSpPr>
          <p:cNvPr id="3" name="Content Placeholder 2">
            <a:extLst>
              <a:ext uri="{FF2B5EF4-FFF2-40B4-BE49-F238E27FC236}">
                <a16:creationId xmlns="" xmlns:a16="http://schemas.microsoft.com/office/drawing/2014/main" id="{A41C566C-E6F1-46F3-B4B9-82E9E251558D}"/>
              </a:ext>
            </a:extLst>
          </p:cNvPr>
          <p:cNvSpPr>
            <a:spLocks noGrp="1"/>
          </p:cNvSpPr>
          <p:nvPr>
            <p:ph idx="1"/>
          </p:nvPr>
        </p:nvSpPr>
        <p:spPr>
          <a:xfrm>
            <a:off x="1024128" y="1137138"/>
            <a:ext cx="10652057" cy="5172222"/>
          </a:xfrm>
        </p:spPr>
        <p:txBody>
          <a:bodyPr>
            <a:noAutofit/>
          </a:bodyPr>
          <a:lstStyle/>
          <a:p>
            <a:pPr marL="310896" lvl="2" indent="0" algn="just">
              <a:lnSpc>
                <a:spcPct val="100000"/>
              </a:lnSpc>
              <a:buNone/>
            </a:pPr>
            <a:r>
              <a:rPr lang="en-US" sz="1800" b="1" u="sng" dirty="0">
                <a:latin typeface="Times New Roman" pitchFamily="18" charset="0"/>
                <a:cs typeface="Times New Roman" pitchFamily="18" charset="0"/>
              </a:rPr>
              <a:t>Disciplinary control system, communication and professional conduct as well as accountability of staff </a:t>
            </a:r>
            <a:r>
              <a:rPr lang="en-US" sz="1600" b="1" u="sng" dirty="0">
                <a:latin typeface="Times New Roman" pitchFamily="18" charset="0"/>
                <a:cs typeface="Times New Roman" pitchFamily="18" charset="0"/>
              </a:rPr>
              <a:t>:</a:t>
            </a:r>
          </a:p>
          <a:p>
            <a:pPr lvl="2" algn="just">
              <a:lnSpc>
                <a:spcPct val="100000"/>
              </a:lnSpc>
            </a:pPr>
            <a:r>
              <a:rPr lang="en-US" sz="1600" dirty="0">
                <a:latin typeface="Times New Roman" pitchFamily="18" charset="0"/>
                <a:cs typeface="Times New Roman" pitchFamily="18" charset="0"/>
              </a:rPr>
              <a:t>Disciplinary action is </a:t>
            </a:r>
            <a:r>
              <a:rPr lang="en-US" sz="1600" b="1" dirty="0">
                <a:latin typeface="Times New Roman" pitchFamily="18" charset="0"/>
                <a:cs typeface="Times New Roman" pitchFamily="18" charset="0"/>
              </a:rPr>
              <a:t>warranted only in a situation wherein an employee commits any act of misconduct</a:t>
            </a:r>
            <a:r>
              <a:rPr lang="en-US" sz="1600" dirty="0">
                <a:latin typeface="Times New Roman" pitchFamily="18" charset="0"/>
                <a:cs typeface="Times New Roman" pitchFamily="18" charset="0"/>
              </a:rPr>
              <a:t>. </a:t>
            </a:r>
          </a:p>
          <a:p>
            <a:pPr lvl="2" algn="just">
              <a:lnSpc>
                <a:spcPct val="100000"/>
              </a:lnSpc>
            </a:pPr>
            <a:r>
              <a:rPr lang="en-US" sz="1600" dirty="0">
                <a:latin typeface="Times New Roman" pitchFamily="18" charset="0"/>
                <a:cs typeface="Times New Roman" pitchFamily="18" charset="0"/>
              </a:rPr>
              <a:t>The objective of a disciplinary action is </a:t>
            </a:r>
            <a:r>
              <a:rPr lang="en-US" sz="1600" b="1" dirty="0">
                <a:latin typeface="Times New Roman" pitchFamily="18" charset="0"/>
                <a:cs typeface="Times New Roman" pitchFamily="18" charset="0"/>
              </a:rPr>
              <a:t>to inform the employee the type of </a:t>
            </a:r>
            <a:r>
              <a:rPr lang="en-US" sz="1600" b="1" dirty="0" err="1">
                <a:latin typeface="Times New Roman" pitchFamily="18" charset="0"/>
                <a:cs typeface="Times New Roman" pitchFamily="18" charset="0"/>
              </a:rPr>
              <a:t>behaviour</a:t>
            </a:r>
            <a:r>
              <a:rPr lang="en-US" sz="1600" b="1" dirty="0">
                <a:latin typeface="Times New Roman" pitchFamily="18" charset="0"/>
                <a:cs typeface="Times New Roman" pitchFamily="18" charset="0"/>
              </a:rPr>
              <a:t> desired</a:t>
            </a:r>
            <a:r>
              <a:rPr lang="en-US" sz="1600" dirty="0">
                <a:latin typeface="Times New Roman" pitchFamily="18" charset="0"/>
                <a:cs typeface="Times New Roman" pitchFamily="18" charset="0"/>
              </a:rPr>
              <a:t>. It is also expected to act as a deterrent for others.</a:t>
            </a:r>
          </a:p>
          <a:p>
            <a:pPr lvl="2" algn="just">
              <a:lnSpc>
                <a:spcPct val="100000"/>
              </a:lnSpc>
            </a:pPr>
            <a:r>
              <a:rPr lang="en-US" sz="1600" dirty="0">
                <a:latin typeface="Times New Roman" pitchFamily="18" charset="0"/>
                <a:cs typeface="Times New Roman" pitchFamily="18" charset="0"/>
              </a:rPr>
              <a:t>All lapses, acts of misconduct, fraud, neglect of duty, indiscipline, discourtesy, insubordination, general inefficiency and contravention of any official instructions or directions already issued or that may be issued from time to time can therefore be dealt with disciplinary action. </a:t>
            </a:r>
          </a:p>
          <a:p>
            <a:pPr lvl="2" algn="just">
              <a:lnSpc>
                <a:spcPct val="100000"/>
              </a:lnSpc>
            </a:pPr>
            <a:r>
              <a:rPr lang="en-US" sz="1600" dirty="0">
                <a:latin typeface="Times New Roman" pitchFamily="18" charset="0"/>
                <a:cs typeface="Times New Roman" pitchFamily="18" charset="0"/>
              </a:rPr>
              <a:t>These </a:t>
            </a:r>
            <a:r>
              <a:rPr lang="en-US" sz="1600" b="1" dirty="0">
                <a:latin typeface="Times New Roman" pitchFamily="18" charset="0"/>
                <a:cs typeface="Times New Roman" pitchFamily="18" charset="0"/>
              </a:rPr>
              <a:t>acts mentioned above are illustrative and other acts as defined by the Mission could be included </a:t>
            </a:r>
            <a:r>
              <a:rPr lang="en-US" sz="1600" dirty="0">
                <a:latin typeface="Times New Roman" pitchFamily="18" charset="0"/>
                <a:cs typeface="Times New Roman" pitchFamily="18" charset="0"/>
              </a:rPr>
              <a:t>later on.</a:t>
            </a:r>
          </a:p>
          <a:p>
            <a:pPr lvl="2" algn="just">
              <a:lnSpc>
                <a:spcPct val="100000"/>
              </a:lnSpc>
            </a:pPr>
            <a:r>
              <a:rPr lang="en-US" sz="1600" dirty="0">
                <a:latin typeface="Times New Roman" pitchFamily="18" charset="0"/>
                <a:cs typeface="Times New Roman" pitchFamily="18" charset="0"/>
              </a:rPr>
              <a:t>Misconduct is an act which is inconsistent with the fulfillment of expressed or implied conditions of service. It has a material bearing on the smooth and efficient working of the Mission or which is otherwise considered a criminal act by the law of the country.</a:t>
            </a:r>
          </a:p>
          <a:p>
            <a:pPr lvl="2" algn="just">
              <a:lnSpc>
                <a:spcPct val="100000"/>
              </a:lnSpc>
            </a:pPr>
            <a:r>
              <a:rPr lang="en-US" sz="1600" dirty="0">
                <a:latin typeface="Times New Roman" pitchFamily="18" charset="0"/>
                <a:cs typeface="Times New Roman" pitchFamily="18" charset="0"/>
              </a:rPr>
              <a:t>An act of misconduct can be broadly classified as follows:</a:t>
            </a:r>
          </a:p>
          <a:p>
            <a:pPr lvl="4" algn="just">
              <a:lnSpc>
                <a:spcPct val="100000"/>
              </a:lnSpc>
            </a:pPr>
            <a:r>
              <a:rPr lang="en-US" sz="1600" dirty="0">
                <a:latin typeface="Times New Roman" pitchFamily="18" charset="0"/>
                <a:cs typeface="Times New Roman" pitchFamily="18" charset="0"/>
              </a:rPr>
              <a:t>Minor acts of misconduct – acts of misconduct which are not of a serious nature. </a:t>
            </a:r>
          </a:p>
          <a:p>
            <a:pPr lvl="4" algn="just">
              <a:lnSpc>
                <a:spcPct val="100000"/>
              </a:lnSpc>
            </a:pPr>
            <a:r>
              <a:rPr lang="en-US" sz="1600" dirty="0">
                <a:latin typeface="Times New Roman" pitchFamily="18" charset="0"/>
                <a:cs typeface="Times New Roman" pitchFamily="18" charset="0"/>
              </a:rPr>
              <a:t>Major acts of misconduct – acts of misconduct which are of a serious nature .</a:t>
            </a:r>
          </a:p>
          <a:p>
            <a:pPr lvl="2" algn="just">
              <a:lnSpc>
                <a:spcPct val="100000"/>
              </a:lnSpc>
            </a:pPr>
            <a:r>
              <a:rPr lang="en-US" sz="1600" dirty="0">
                <a:latin typeface="Times New Roman" pitchFamily="18" charset="0"/>
                <a:cs typeface="Times New Roman" pitchFamily="18" charset="0"/>
              </a:rPr>
              <a:t>Communication : </a:t>
            </a:r>
            <a:r>
              <a:rPr lang="en-US" sz="1600" dirty="0" err="1">
                <a:latin typeface="Times New Roman" pitchFamily="18" charset="0"/>
                <a:cs typeface="Times New Roman" pitchFamily="18" charset="0"/>
              </a:rPr>
              <a:t>i</a:t>
            </a:r>
            <a:r>
              <a:rPr lang="en-US" sz="1600" dirty="0">
                <a:latin typeface="Times New Roman" pitchFamily="18" charset="0"/>
                <a:cs typeface="Times New Roman" pitchFamily="18" charset="0"/>
              </a:rPr>
              <a:t>). Disclosure of Information : An employee of the PMC shall not, except in the proper course of his duties, whether of a general nature or special nature, divulge to any unauthorized person or body any information relating to administration, </a:t>
            </a:r>
            <a:r>
              <a:rPr lang="en-US" sz="1600" dirty="0" err="1">
                <a:latin typeface="Times New Roman" pitchFamily="18" charset="0"/>
                <a:cs typeface="Times New Roman" pitchFamily="18" charset="0"/>
              </a:rPr>
              <a:t>programme</a:t>
            </a:r>
            <a:r>
              <a:rPr lang="en-US" sz="1600" dirty="0">
                <a:latin typeface="Times New Roman" pitchFamily="18" charset="0"/>
                <a:cs typeface="Times New Roman" pitchFamily="18" charset="0"/>
              </a:rPr>
              <a:t> of work, experiment or any other information concerning the business or finance of PMC.</a:t>
            </a:r>
          </a:p>
        </p:txBody>
      </p:sp>
    </p:spTree>
    <p:extLst>
      <p:ext uri="{BB962C8B-B14F-4D97-AF65-F5344CB8AC3E}">
        <p14:creationId xmlns="" xmlns:p14="http://schemas.microsoft.com/office/powerpoint/2010/main" val="4430520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8FA56D-BE11-473F-932B-75B94A8060AE}"/>
              </a:ext>
            </a:extLst>
          </p:cNvPr>
          <p:cNvSpPr>
            <a:spLocks noGrp="1"/>
          </p:cNvSpPr>
          <p:nvPr>
            <p:ph type="title"/>
          </p:nvPr>
        </p:nvSpPr>
        <p:spPr>
          <a:xfrm>
            <a:off x="1119128" y="199292"/>
            <a:ext cx="9720072" cy="1219200"/>
          </a:xfrm>
        </p:spPr>
        <p:txBody>
          <a:bodyPr>
            <a:normAutofit/>
          </a:bodyPr>
          <a:lstStyle/>
          <a:p>
            <a:r>
              <a:rPr lang="en-IN" sz="4800" b="1" dirty="0">
                <a:latin typeface="Times New Roman" pitchFamily="18" charset="0"/>
                <a:cs typeface="Times New Roman" pitchFamily="18" charset="0"/>
              </a:rPr>
              <a:t>Human Resource Policy</a:t>
            </a:r>
            <a:endParaRPr lang="en-IN" sz="4800" dirty="0"/>
          </a:p>
        </p:txBody>
      </p:sp>
      <p:sp>
        <p:nvSpPr>
          <p:cNvPr id="3" name="Content Placeholder 2">
            <a:extLst>
              <a:ext uri="{FF2B5EF4-FFF2-40B4-BE49-F238E27FC236}">
                <a16:creationId xmlns="" xmlns:a16="http://schemas.microsoft.com/office/drawing/2014/main" id="{25AF87F3-C86E-42BF-B67E-29F6BC77EC04}"/>
              </a:ext>
            </a:extLst>
          </p:cNvPr>
          <p:cNvSpPr>
            <a:spLocks noGrp="1"/>
          </p:cNvSpPr>
          <p:nvPr>
            <p:ph idx="1"/>
          </p:nvPr>
        </p:nvSpPr>
        <p:spPr>
          <a:xfrm>
            <a:off x="1024128" y="1125415"/>
            <a:ext cx="10558272" cy="4962266"/>
          </a:xfrm>
        </p:spPr>
        <p:txBody>
          <a:bodyPr>
            <a:noAutofit/>
          </a:bodyPr>
          <a:lstStyle/>
          <a:p>
            <a:pPr lvl="2" algn="just">
              <a:lnSpc>
                <a:spcPct val="100000"/>
              </a:lnSpc>
            </a:pPr>
            <a:r>
              <a:rPr lang="en-US" sz="1600" dirty="0">
                <a:latin typeface="Times New Roman" pitchFamily="18" charset="0"/>
                <a:cs typeface="Times New Roman" pitchFamily="18" charset="0"/>
              </a:rPr>
              <a:t>No employee of PMC shall be in possession of any minute or document circulated within the PMC for any purpose other than those conveyed to him/her for his/her information, compliance or action. An employee is prohibited from making use of any unpublished or confidential information made known to him in the normal course of his work within the PMC for any purpose other than his normal duties. </a:t>
            </a:r>
          </a:p>
          <a:p>
            <a:pPr lvl="2" algn="just">
              <a:lnSpc>
                <a:spcPct val="100000"/>
              </a:lnSpc>
            </a:pPr>
            <a:r>
              <a:rPr lang="en-US" sz="1600" dirty="0">
                <a:latin typeface="Times New Roman" pitchFamily="18" charset="0"/>
                <a:cs typeface="Times New Roman" pitchFamily="18" charset="0"/>
              </a:rPr>
              <a:t>An employee shall obtain prior approval from the Team Leader in writing for any publication of any book or article or any other work, subject matter of which is connected to the official functions of the PMC. </a:t>
            </a:r>
          </a:p>
          <a:p>
            <a:pPr lvl="2" algn="just">
              <a:lnSpc>
                <a:spcPct val="100000"/>
              </a:lnSpc>
            </a:pPr>
            <a:r>
              <a:rPr lang="en-US" sz="1600" dirty="0">
                <a:latin typeface="Times New Roman" pitchFamily="18" charset="0"/>
                <a:cs typeface="Times New Roman" pitchFamily="18" charset="0"/>
              </a:rPr>
              <a:t>An employee shall not release any information to media and /or be involved in any interview with media without explicit approval of the Team Leader of the PMC.</a:t>
            </a:r>
          </a:p>
          <a:p>
            <a:pPr lvl="3" algn="just">
              <a:lnSpc>
                <a:spcPct val="100000"/>
              </a:lnSpc>
            </a:pPr>
            <a:r>
              <a:rPr lang="en-US" sz="1600" b="1" dirty="0">
                <a:latin typeface="Times New Roman" pitchFamily="18" charset="0"/>
                <a:cs typeface="Times New Roman" pitchFamily="18" charset="0"/>
              </a:rPr>
              <a:t>Relationship with outside organizations : </a:t>
            </a:r>
            <a:r>
              <a:rPr lang="en-US" sz="1600" dirty="0">
                <a:latin typeface="Times New Roman" pitchFamily="18" charset="0"/>
                <a:cs typeface="Times New Roman" pitchFamily="18" charset="0"/>
              </a:rPr>
              <a:t>An employee shall not engage in any outside occupation which is likely to affect the proper discharge of his duties as an employee of the PMC.</a:t>
            </a:r>
          </a:p>
          <a:p>
            <a:pPr lvl="5" algn="just">
              <a:lnSpc>
                <a:spcPct val="100000"/>
              </a:lnSpc>
            </a:pPr>
            <a:r>
              <a:rPr lang="en-US" sz="1600" dirty="0">
                <a:latin typeface="Times New Roman" pitchFamily="18" charset="0"/>
                <a:cs typeface="Times New Roman" pitchFamily="18" charset="0"/>
              </a:rPr>
              <a:t>No employee should be actively associated with the management any business of, or hold a financial interest in from such association or concern, if it were possible for him to benefit. However, an employee is not debarred from holding shares in a public company unless such holding amounts to controlling interest of such company.</a:t>
            </a:r>
          </a:p>
          <a:p>
            <a:pPr lvl="5" algn="just">
              <a:lnSpc>
                <a:spcPct val="100000"/>
              </a:lnSpc>
            </a:pPr>
            <a:r>
              <a:rPr lang="en-US" sz="1600" dirty="0">
                <a:latin typeface="Times New Roman" pitchFamily="18" charset="0"/>
                <a:cs typeface="Times New Roman" pitchFamily="18" charset="0"/>
              </a:rPr>
              <a:t>An employee shall not accept any favor or a gift for any services rendered by him on behalf of the Mission without explicit approval of the company.</a:t>
            </a:r>
          </a:p>
          <a:p>
            <a:pPr lvl="3" algn="just">
              <a:lnSpc>
                <a:spcPct val="100000"/>
              </a:lnSpc>
            </a:pPr>
            <a:r>
              <a:rPr lang="en-US" sz="1600" b="1" dirty="0">
                <a:latin typeface="Times New Roman" pitchFamily="18" charset="0"/>
                <a:cs typeface="Times New Roman" pitchFamily="18" charset="0"/>
              </a:rPr>
              <a:t>Channel of Communication : </a:t>
            </a:r>
            <a:r>
              <a:rPr lang="en-US" sz="1600" dirty="0">
                <a:latin typeface="Times New Roman" pitchFamily="18" charset="0"/>
                <a:cs typeface="Times New Roman" pitchFamily="18" charset="0"/>
              </a:rPr>
              <a:t> Reports or any submissions to the senior management or to outside parties for official business should be made through the immediate supervisory officer unless explicit approval has been obtained from the Team Leader to deviate from the normal channel.</a:t>
            </a:r>
          </a:p>
          <a:p>
            <a:pPr lvl="5" algn="just">
              <a:lnSpc>
                <a:spcPct val="100000"/>
              </a:lnSpc>
            </a:pPr>
            <a:r>
              <a:rPr lang="en-US" sz="1600" dirty="0">
                <a:latin typeface="Times New Roman" pitchFamily="18" charset="0"/>
                <a:cs typeface="Times New Roman" pitchFamily="18" charset="0"/>
              </a:rPr>
              <a:t>Correspondence must follow the norms and standards like : Letter , Fax &amp; Email</a:t>
            </a:r>
          </a:p>
        </p:txBody>
      </p:sp>
    </p:spTree>
    <p:extLst>
      <p:ext uri="{BB962C8B-B14F-4D97-AF65-F5344CB8AC3E}">
        <p14:creationId xmlns="" xmlns:p14="http://schemas.microsoft.com/office/powerpoint/2010/main" val="40455559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E437C9-3796-4565-8F18-06A4E2AC99FA}"/>
              </a:ext>
            </a:extLst>
          </p:cNvPr>
          <p:cNvSpPr>
            <a:spLocks noGrp="1"/>
          </p:cNvSpPr>
          <p:nvPr>
            <p:ph type="title"/>
          </p:nvPr>
        </p:nvSpPr>
        <p:spPr>
          <a:xfrm>
            <a:off x="1095378" y="187569"/>
            <a:ext cx="9720072" cy="1113693"/>
          </a:xfrm>
        </p:spPr>
        <p:txBody>
          <a:bodyPr>
            <a:normAutofit/>
          </a:bodyPr>
          <a:lstStyle/>
          <a:p>
            <a:r>
              <a:rPr lang="en-IN" sz="4800" b="1" dirty="0">
                <a:latin typeface="Times New Roman" pitchFamily="18" charset="0"/>
                <a:cs typeface="Times New Roman" pitchFamily="18" charset="0"/>
              </a:rPr>
              <a:t>Human Resource Policy</a:t>
            </a:r>
            <a:endParaRPr lang="en-IN" sz="4800" dirty="0"/>
          </a:p>
        </p:txBody>
      </p:sp>
      <p:sp>
        <p:nvSpPr>
          <p:cNvPr id="3" name="Content Placeholder 2">
            <a:extLst>
              <a:ext uri="{FF2B5EF4-FFF2-40B4-BE49-F238E27FC236}">
                <a16:creationId xmlns="" xmlns:a16="http://schemas.microsoft.com/office/drawing/2014/main" id="{EC0FCB03-4306-45E5-B5CE-89FF733621F2}"/>
              </a:ext>
            </a:extLst>
          </p:cNvPr>
          <p:cNvSpPr>
            <a:spLocks noGrp="1"/>
          </p:cNvSpPr>
          <p:nvPr>
            <p:ph idx="1"/>
          </p:nvPr>
        </p:nvSpPr>
        <p:spPr>
          <a:xfrm>
            <a:off x="1024128" y="1160585"/>
            <a:ext cx="10441041" cy="5251938"/>
          </a:xfrm>
        </p:spPr>
        <p:txBody>
          <a:bodyPr>
            <a:noAutofit/>
          </a:bodyPr>
          <a:lstStyle/>
          <a:p>
            <a:pPr lvl="2" algn="just">
              <a:lnSpc>
                <a:spcPct val="100000"/>
              </a:lnSpc>
            </a:pPr>
            <a:r>
              <a:rPr lang="en-US" sz="1600" b="1" u="sng" dirty="0">
                <a:latin typeface="Times New Roman" pitchFamily="18" charset="0"/>
                <a:cs typeface="Times New Roman" pitchFamily="18" charset="0"/>
              </a:rPr>
              <a:t>Professional conduct as well as accountability of staff </a:t>
            </a:r>
            <a:r>
              <a:rPr lang="en-US" b="1" u="sng" dirty="0">
                <a:latin typeface="Times New Roman" pitchFamily="18" charset="0"/>
                <a:cs typeface="Times New Roman" pitchFamily="18" charset="0"/>
              </a:rPr>
              <a:t>: </a:t>
            </a:r>
            <a:r>
              <a:rPr lang="en-US" dirty="0">
                <a:latin typeface="Times New Roman" pitchFamily="18" charset="0"/>
                <a:cs typeface="Times New Roman" pitchFamily="18" charset="0"/>
              </a:rPr>
              <a:t> All employees at PMC shall live up to the highest standards of conduct, accountability, and performance. The following are guiding principles by which all staff of PMC shall adhere to.</a:t>
            </a:r>
          </a:p>
          <a:p>
            <a:pPr marL="882396" lvl="2" indent="-571500" algn="just">
              <a:lnSpc>
                <a:spcPct val="100000"/>
              </a:lnSpc>
              <a:buFont typeface="+mj-lt"/>
              <a:buAutoNum type="romanLcPeriod"/>
            </a:pPr>
            <a:r>
              <a:rPr lang="en-US" dirty="0">
                <a:latin typeface="Times New Roman" pitchFamily="18" charset="0"/>
                <a:cs typeface="Times New Roman" pitchFamily="18" charset="0"/>
              </a:rPr>
              <a:t>She/he will behave in a disciplined manner in all our interactions with colleagues and outsiders. We will operate on basis of trust and mutual respect. </a:t>
            </a:r>
          </a:p>
          <a:p>
            <a:pPr marL="882396" lvl="2" indent="-571500" algn="just">
              <a:lnSpc>
                <a:spcPct val="100000"/>
              </a:lnSpc>
              <a:buFont typeface="+mj-lt"/>
              <a:buAutoNum type="romanLcPeriod"/>
            </a:pPr>
            <a:r>
              <a:rPr lang="en-US" dirty="0">
                <a:latin typeface="Times New Roman" pitchFamily="18" charset="0"/>
                <a:cs typeface="Times New Roman" pitchFamily="18" charset="0"/>
              </a:rPr>
              <a:t>She/he will not indulge in any activities prejudicial to the interests and reputation of the Mission. We will abide by all the Mission rules and regulations. </a:t>
            </a:r>
          </a:p>
          <a:p>
            <a:pPr marL="882396" lvl="2" indent="-571500" algn="just">
              <a:lnSpc>
                <a:spcPct val="100000"/>
              </a:lnSpc>
              <a:buFont typeface="+mj-lt"/>
              <a:buAutoNum type="romanLcPeriod"/>
            </a:pPr>
            <a:r>
              <a:rPr lang="en-US" dirty="0">
                <a:latin typeface="Times New Roman" pitchFamily="18" charset="0"/>
                <a:cs typeface="Times New Roman" pitchFamily="18" charset="0"/>
              </a:rPr>
              <a:t>She/he will show respect to the dignity of all our colleagues, particularly women, minorities, differently abled and other marginalized groups. We will not use authority to undermine a colleague’s sense of pride or dignity. </a:t>
            </a:r>
          </a:p>
          <a:p>
            <a:pPr marL="882396" lvl="2" indent="-571500" algn="just">
              <a:lnSpc>
                <a:spcPct val="100000"/>
              </a:lnSpc>
              <a:buFont typeface="+mj-lt"/>
              <a:buAutoNum type="romanLcPeriod"/>
            </a:pPr>
            <a:r>
              <a:rPr lang="en-US" dirty="0">
                <a:latin typeface="Times New Roman" pitchFamily="18" charset="0"/>
                <a:cs typeface="Times New Roman" pitchFamily="18" charset="0"/>
              </a:rPr>
              <a:t>She/he will show due frugality in the matter of use of all resources (funds and assets) at our disposal. We pledge that dereliction in rendering accounts will be treated as a serious breach of professional misconduct. </a:t>
            </a:r>
          </a:p>
          <a:p>
            <a:pPr marL="882396" lvl="2" indent="-571500" algn="just">
              <a:lnSpc>
                <a:spcPct val="100000"/>
              </a:lnSpc>
              <a:buFont typeface="+mj-lt"/>
              <a:buAutoNum type="romanLcPeriod"/>
            </a:pPr>
            <a:r>
              <a:rPr lang="en-US" dirty="0">
                <a:latin typeface="Times New Roman" pitchFamily="18" charset="0"/>
                <a:cs typeface="Times New Roman" pitchFamily="18" charset="0"/>
              </a:rPr>
              <a:t>She/he will not have commercial dealings of PMC with parties in whom we, our friends or colleagues have a direct financial interest or connection, or indulge in any dishonesty with its funds and works, or act in a way which will procure undue enrichment for us or others. </a:t>
            </a:r>
          </a:p>
          <a:p>
            <a:pPr marL="882396" lvl="2" indent="-571500" algn="just">
              <a:lnSpc>
                <a:spcPct val="100000"/>
              </a:lnSpc>
              <a:buFont typeface="+mj-lt"/>
              <a:buAutoNum type="romanLcPeriod"/>
            </a:pPr>
            <a:r>
              <a:rPr lang="en-US" dirty="0">
                <a:latin typeface="Times New Roman" pitchFamily="18" charset="0"/>
                <a:cs typeface="Times New Roman" pitchFamily="18" charset="0"/>
              </a:rPr>
              <a:t>She/he will not engage in outside employment or reveal any confidential information relating to PMC work to any outsider, nor defame PMC or a colleague. </a:t>
            </a:r>
          </a:p>
          <a:p>
            <a:pPr marL="882396" lvl="2" indent="-571500" algn="just">
              <a:lnSpc>
                <a:spcPct val="100000"/>
              </a:lnSpc>
              <a:buFont typeface="+mj-lt"/>
              <a:buAutoNum type="romanLcPeriod"/>
            </a:pPr>
            <a:r>
              <a:rPr lang="en-US" dirty="0">
                <a:latin typeface="Times New Roman" pitchFamily="18" charset="0"/>
                <a:cs typeface="Times New Roman" pitchFamily="18" charset="0"/>
              </a:rPr>
              <a:t>She/he will not smoke in the work place in the interests of the good health and working comfort of all our colleagues and visitors. </a:t>
            </a:r>
          </a:p>
          <a:p>
            <a:pPr marL="882396" lvl="2" indent="-571500" algn="just">
              <a:lnSpc>
                <a:spcPct val="100000"/>
              </a:lnSpc>
              <a:buFont typeface="+mj-lt"/>
              <a:buAutoNum type="romanLcPeriod"/>
            </a:pPr>
            <a:r>
              <a:rPr lang="en-US" dirty="0">
                <a:latin typeface="Times New Roman" pitchFamily="18" charset="0"/>
                <a:cs typeface="Times New Roman" pitchFamily="18" charset="0"/>
              </a:rPr>
              <a:t>She/he will not indulge in substance abuse, or the excessive use of alcohol or drugs. </a:t>
            </a:r>
          </a:p>
          <a:p>
            <a:pPr marL="882396" lvl="2" indent="-571500" algn="just">
              <a:lnSpc>
                <a:spcPct val="100000"/>
              </a:lnSpc>
              <a:buFont typeface="+mj-lt"/>
              <a:buAutoNum type="romanLcPeriod"/>
            </a:pPr>
            <a:r>
              <a:rPr lang="en-US" dirty="0">
                <a:latin typeface="Times New Roman" pitchFamily="18" charset="0"/>
                <a:cs typeface="Times New Roman" pitchFamily="18" charset="0"/>
              </a:rPr>
              <a:t>She/he will endeavor to behave in a manner befitting PMC, its values and mission. </a:t>
            </a:r>
          </a:p>
          <a:p>
            <a:pPr marL="882396" lvl="2" indent="-571500" algn="just">
              <a:lnSpc>
                <a:spcPct val="100000"/>
              </a:lnSpc>
              <a:buFont typeface="+mj-lt"/>
              <a:buAutoNum type="romanLcPeriod"/>
            </a:pPr>
            <a:r>
              <a:rPr lang="en-US" dirty="0">
                <a:latin typeface="Times New Roman" pitchFamily="18" charset="0"/>
                <a:cs typeface="Times New Roman" pitchFamily="18" charset="0"/>
              </a:rPr>
              <a:t>In the event that s/he does not observe the code of conduct, in its full meaning, or indulge in unacceptable standards of work, action of </a:t>
            </a:r>
            <a:r>
              <a:rPr lang="en-US" dirty="0" err="1">
                <a:latin typeface="Times New Roman" pitchFamily="18" charset="0"/>
                <a:cs typeface="Times New Roman" pitchFamily="18" charset="0"/>
              </a:rPr>
              <a:t>behaviour</a:t>
            </a:r>
            <a:r>
              <a:rPr lang="en-US" dirty="0">
                <a:latin typeface="Times New Roman" pitchFamily="18" charset="0"/>
                <a:cs typeface="Times New Roman" pitchFamily="18" charset="0"/>
              </a:rPr>
              <a:t>, s/he will render themselves liable to disciplinary action. </a:t>
            </a:r>
          </a:p>
          <a:p>
            <a:pPr marL="514350" indent="-514350">
              <a:lnSpc>
                <a:spcPct val="100000"/>
              </a:lnSpc>
              <a:buNone/>
            </a:pPr>
            <a:endParaRPr lang="en-US" sz="1300" b="1" dirty="0">
              <a:latin typeface="Times New Roman" pitchFamily="18" charset="0"/>
              <a:cs typeface="Times New Roman" pitchFamily="18" charset="0"/>
            </a:endParaRPr>
          </a:p>
          <a:p>
            <a:pPr>
              <a:lnSpc>
                <a:spcPct val="100000"/>
              </a:lnSpc>
            </a:pPr>
            <a:endParaRPr lang="en-IN" sz="1300" dirty="0"/>
          </a:p>
        </p:txBody>
      </p:sp>
    </p:spTree>
    <p:extLst>
      <p:ext uri="{BB962C8B-B14F-4D97-AF65-F5344CB8AC3E}">
        <p14:creationId xmlns="" xmlns:p14="http://schemas.microsoft.com/office/powerpoint/2010/main" val="33361673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AF0AA7-F0F2-4B39-918E-794546FCB306}"/>
              </a:ext>
            </a:extLst>
          </p:cNvPr>
          <p:cNvSpPr>
            <a:spLocks noGrp="1"/>
          </p:cNvSpPr>
          <p:nvPr>
            <p:ph type="title"/>
          </p:nvPr>
        </p:nvSpPr>
        <p:spPr>
          <a:xfrm>
            <a:off x="1119128" y="585216"/>
            <a:ext cx="9720072" cy="1499616"/>
          </a:xfrm>
        </p:spPr>
        <p:txBody>
          <a:bodyPr>
            <a:normAutofit/>
          </a:bodyPr>
          <a:lstStyle/>
          <a:p>
            <a:r>
              <a:rPr lang="en-IN" sz="4800" b="1" dirty="0">
                <a:latin typeface="Times New Roman" pitchFamily="18" charset="0"/>
                <a:cs typeface="Times New Roman" pitchFamily="18" charset="0"/>
              </a:rPr>
              <a:t>Human Resource Policy</a:t>
            </a:r>
            <a:endParaRPr lang="en-IN" sz="4800" dirty="0"/>
          </a:p>
        </p:txBody>
      </p:sp>
      <p:sp>
        <p:nvSpPr>
          <p:cNvPr id="3" name="Content Placeholder 2">
            <a:extLst>
              <a:ext uri="{FF2B5EF4-FFF2-40B4-BE49-F238E27FC236}">
                <a16:creationId xmlns="" xmlns:a16="http://schemas.microsoft.com/office/drawing/2014/main" id="{57EE134F-3A7F-470A-8FF8-001AB9126002}"/>
              </a:ext>
            </a:extLst>
          </p:cNvPr>
          <p:cNvSpPr>
            <a:spLocks noGrp="1"/>
          </p:cNvSpPr>
          <p:nvPr>
            <p:ph idx="1"/>
          </p:nvPr>
        </p:nvSpPr>
        <p:spPr>
          <a:xfrm>
            <a:off x="1024128" y="1758462"/>
            <a:ext cx="9720073" cy="4550898"/>
          </a:xfrm>
        </p:spPr>
        <p:txBody>
          <a:bodyPr>
            <a:normAutofit fontScale="85000" lnSpcReduction="20000"/>
          </a:bodyPr>
          <a:lstStyle/>
          <a:p>
            <a:pPr marL="310896" lvl="2" indent="0" algn="just">
              <a:lnSpc>
                <a:spcPct val="130000"/>
              </a:lnSpc>
              <a:buNone/>
            </a:pPr>
            <a:r>
              <a:rPr lang="en-US" sz="2100" b="1" u="sng" dirty="0">
                <a:latin typeface="Times New Roman" pitchFamily="18" charset="0"/>
                <a:cs typeface="Times New Roman" pitchFamily="18" charset="0"/>
              </a:rPr>
              <a:t>Leave Entitlement : </a:t>
            </a:r>
          </a:p>
          <a:p>
            <a:pPr lvl="2" algn="just">
              <a:lnSpc>
                <a:spcPct val="130000"/>
              </a:lnSpc>
            </a:pPr>
            <a:r>
              <a:rPr lang="en-US" sz="2100" dirty="0">
                <a:latin typeface="Times New Roman" pitchFamily="18" charset="0"/>
                <a:cs typeface="Times New Roman" pitchFamily="18" charset="0"/>
              </a:rPr>
              <a:t>All staff excluding casual and daily wages shall be entitled to following number of days leave with pay for a calendar year, subject to the provisions under each category of leave. These leaves are over and above the holidays declared as per the Government of Bihar. </a:t>
            </a:r>
          </a:p>
          <a:p>
            <a:pPr lvl="4" algn="just">
              <a:lnSpc>
                <a:spcPct val="130000"/>
              </a:lnSpc>
            </a:pPr>
            <a:r>
              <a:rPr lang="en-US" sz="2100" dirty="0">
                <a:latin typeface="Times New Roman" pitchFamily="18" charset="0"/>
                <a:cs typeface="Times New Roman" pitchFamily="18" charset="0"/>
              </a:rPr>
              <a:t>Casual Leave (CL) earned @ 1 leave after completion of every month of service. </a:t>
            </a:r>
          </a:p>
          <a:p>
            <a:pPr lvl="2" algn="just">
              <a:lnSpc>
                <a:spcPct val="130000"/>
              </a:lnSpc>
            </a:pPr>
            <a:r>
              <a:rPr lang="en-US" sz="2100" dirty="0">
                <a:latin typeface="Times New Roman" pitchFamily="18" charset="0"/>
                <a:cs typeface="Times New Roman" pitchFamily="18" charset="0"/>
              </a:rPr>
              <a:t>Altogether an employee of PMC will be entitled to 12 days of leave on completion of one year of service. These leaves will be credited to individual leave account in each calendar year. Any employee joining in between the calendar year will be entitled to leave on a pro rata basis. </a:t>
            </a:r>
          </a:p>
          <a:p>
            <a:pPr lvl="2" algn="just">
              <a:lnSpc>
                <a:spcPct val="130000"/>
              </a:lnSpc>
            </a:pPr>
            <a:r>
              <a:rPr lang="en-US" sz="2100" dirty="0">
                <a:latin typeface="Times New Roman" pitchFamily="18" charset="0"/>
                <a:cs typeface="Times New Roman" pitchFamily="18" charset="0"/>
              </a:rPr>
              <a:t>Casual leave lapses at the end of each calendar year and can not be carried forward or used for encashment. </a:t>
            </a:r>
          </a:p>
          <a:p>
            <a:pPr marL="310896" lvl="2" indent="0" algn="just">
              <a:lnSpc>
                <a:spcPct val="130000"/>
              </a:lnSpc>
              <a:buNone/>
            </a:pPr>
            <a:r>
              <a:rPr lang="en-US" sz="2100" b="1" u="sng" dirty="0">
                <a:latin typeface="Times New Roman" pitchFamily="18" charset="0"/>
                <a:cs typeface="Times New Roman" pitchFamily="18" charset="0"/>
              </a:rPr>
              <a:t>Authorization for recommendation and sanctioning of leave:</a:t>
            </a:r>
          </a:p>
          <a:p>
            <a:pPr lvl="2" algn="just">
              <a:lnSpc>
                <a:spcPct val="130000"/>
              </a:lnSpc>
            </a:pPr>
            <a:r>
              <a:rPr lang="en-US" sz="2100" dirty="0">
                <a:latin typeface="Times New Roman" pitchFamily="18" charset="0"/>
                <a:cs typeface="Times New Roman" pitchFamily="18" charset="0"/>
              </a:rPr>
              <a:t>Authority granting leave to a staff shall usually be the supervising officer to whom the employee is reporting for work, unless otherwise specified by the Team Leader. </a:t>
            </a:r>
          </a:p>
          <a:p>
            <a:pPr lvl="2" algn="just">
              <a:lnSpc>
                <a:spcPct val="130000"/>
              </a:lnSpc>
            </a:pPr>
            <a:endParaRPr lang="en-US" sz="2100" dirty="0">
              <a:latin typeface="Times New Roman" pitchFamily="18" charset="0"/>
              <a:cs typeface="Times New Roman" pitchFamily="18" charset="0"/>
            </a:endParaRPr>
          </a:p>
          <a:p>
            <a:pPr lvl="2" algn="just">
              <a:lnSpc>
                <a:spcPct val="130000"/>
              </a:lnSpc>
            </a:pPr>
            <a:endParaRPr lang="en-US" sz="2100" dirty="0">
              <a:latin typeface="Times New Roman" pitchFamily="18" charset="0"/>
              <a:cs typeface="Times New Roman" pitchFamily="18" charset="0"/>
            </a:endParaRPr>
          </a:p>
          <a:p>
            <a:endParaRPr lang="en-IN" dirty="0"/>
          </a:p>
        </p:txBody>
      </p:sp>
    </p:spTree>
    <p:extLst>
      <p:ext uri="{BB962C8B-B14F-4D97-AF65-F5344CB8AC3E}">
        <p14:creationId xmlns="" xmlns:p14="http://schemas.microsoft.com/office/powerpoint/2010/main" val="11601881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4A1135-05ED-4763-B8ED-ED4CDC7B26CC}"/>
              </a:ext>
            </a:extLst>
          </p:cNvPr>
          <p:cNvSpPr>
            <a:spLocks noGrp="1"/>
          </p:cNvSpPr>
          <p:nvPr>
            <p:ph type="title"/>
          </p:nvPr>
        </p:nvSpPr>
        <p:spPr/>
        <p:txBody>
          <a:bodyPr>
            <a:noAutofit/>
          </a:bodyPr>
          <a:lstStyle/>
          <a:p>
            <a:r>
              <a:rPr lang="en-IN" sz="4400" b="1" dirty="0">
                <a:latin typeface="Times New Roman" pitchFamily="18" charset="0"/>
                <a:cs typeface="Times New Roman" pitchFamily="18" charset="0"/>
              </a:rPr>
              <a:t>TRAVEL Policy</a:t>
            </a:r>
            <a:endParaRPr lang="en-IN" sz="4000" dirty="0"/>
          </a:p>
        </p:txBody>
      </p:sp>
    </p:spTree>
    <p:extLst>
      <p:ext uri="{BB962C8B-B14F-4D97-AF65-F5344CB8AC3E}">
        <p14:creationId xmlns="" xmlns:p14="http://schemas.microsoft.com/office/powerpoint/2010/main" val="39140331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5890FF-6A63-4925-9651-60B48DA97F44}"/>
              </a:ext>
            </a:extLst>
          </p:cNvPr>
          <p:cNvSpPr>
            <a:spLocks noGrp="1"/>
          </p:cNvSpPr>
          <p:nvPr>
            <p:ph type="title"/>
          </p:nvPr>
        </p:nvSpPr>
        <p:spPr>
          <a:xfrm>
            <a:off x="1131003" y="585216"/>
            <a:ext cx="9720072" cy="1499616"/>
          </a:xfrm>
        </p:spPr>
        <p:txBody>
          <a:bodyPr>
            <a:normAutofit/>
          </a:bodyPr>
          <a:lstStyle/>
          <a:p>
            <a:r>
              <a:rPr lang="en-IN" sz="4800" b="1" dirty="0">
                <a:latin typeface="Times New Roman" pitchFamily="18" charset="0"/>
                <a:cs typeface="Times New Roman" pitchFamily="18" charset="0"/>
              </a:rPr>
              <a:t>TRAVEL Policy</a:t>
            </a:r>
            <a:endParaRPr lang="en-IN" sz="4800" dirty="0"/>
          </a:p>
        </p:txBody>
      </p:sp>
      <p:sp>
        <p:nvSpPr>
          <p:cNvPr id="3" name="Content Placeholder 2">
            <a:extLst>
              <a:ext uri="{FF2B5EF4-FFF2-40B4-BE49-F238E27FC236}">
                <a16:creationId xmlns="" xmlns:a16="http://schemas.microsoft.com/office/drawing/2014/main" id="{636629E4-1DF6-4CAE-80C7-6FB48B2A5165}"/>
              </a:ext>
            </a:extLst>
          </p:cNvPr>
          <p:cNvSpPr>
            <a:spLocks noGrp="1"/>
          </p:cNvSpPr>
          <p:nvPr>
            <p:ph idx="1"/>
          </p:nvPr>
        </p:nvSpPr>
        <p:spPr>
          <a:xfrm>
            <a:off x="1024128" y="1676400"/>
            <a:ext cx="10159687" cy="4632960"/>
          </a:xfrm>
        </p:spPr>
        <p:txBody>
          <a:bodyPr/>
          <a:lstStyle/>
          <a:p>
            <a:pPr marL="310896" lvl="2" indent="0" algn="just">
              <a:lnSpc>
                <a:spcPct val="110000"/>
              </a:lnSpc>
              <a:buNone/>
            </a:pPr>
            <a:r>
              <a:rPr lang="en-US" sz="1600" b="1" u="sng" dirty="0">
                <a:latin typeface="Times New Roman" pitchFamily="18" charset="0"/>
                <a:cs typeface="Times New Roman" pitchFamily="18" charset="0"/>
              </a:rPr>
              <a:t>Reimbursement of Journey Fares:</a:t>
            </a:r>
          </a:p>
          <a:p>
            <a:pPr lvl="2" algn="just">
              <a:lnSpc>
                <a:spcPct val="110000"/>
              </a:lnSpc>
            </a:pPr>
            <a:r>
              <a:rPr lang="en-US" sz="1600" dirty="0">
                <a:latin typeface="Times New Roman" pitchFamily="18" charset="0"/>
                <a:cs typeface="Times New Roman" pitchFamily="18" charset="0"/>
              </a:rPr>
              <a:t>An employee on official tour will be entitled to Travelling Allowance which is intended to cover expenditure incurred in connection with journeys performed for the Mission’s work, as provided hereinafter.</a:t>
            </a:r>
          </a:p>
          <a:p>
            <a:pPr lvl="2" algn="just">
              <a:lnSpc>
                <a:spcPct val="110000"/>
              </a:lnSpc>
            </a:pPr>
            <a:r>
              <a:rPr lang="en-US" sz="1600" dirty="0">
                <a:latin typeface="Times New Roman" pitchFamily="18" charset="0"/>
                <a:cs typeface="Times New Roman" pitchFamily="18" charset="0"/>
              </a:rPr>
              <a:t>The reimbursement of fares for journeys performed between the Headquarters station and tour station by the employees of various categories by different means of transport shall be as per the following entitlement, subject to actual. </a:t>
            </a:r>
            <a:endParaRPr lang="en-IN" sz="1600" dirty="0">
              <a:latin typeface="Times New Roman" pitchFamily="18" charset="0"/>
              <a:cs typeface="Times New Roman" pitchFamily="18" charset="0"/>
            </a:endParaRPr>
          </a:p>
          <a:p>
            <a:pPr marL="310896" lvl="2" indent="0" algn="just">
              <a:lnSpc>
                <a:spcPct val="110000"/>
              </a:lnSpc>
              <a:buNone/>
            </a:pPr>
            <a:r>
              <a:rPr lang="en-IN" sz="1600" b="1" u="sng" dirty="0">
                <a:latin typeface="Times New Roman" pitchFamily="18" charset="0"/>
                <a:cs typeface="Times New Roman" pitchFamily="18" charset="0"/>
              </a:rPr>
              <a:t>Nature of Entitlement: </a:t>
            </a:r>
          </a:p>
          <a:p>
            <a:pPr marL="514350" indent="-514350">
              <a:buNone/>
            </a:pPr>
            <a:endParaRPr lang="en-US" sz="1800" b="1" dirty="0">
              <a:latin typeface="Times New Roman" pitchFamily="18" charset="0"/>
              <a:cs typeface="Times New Roman" pitchFamily="18" charset="0"/>
            </a:endParaRPr>
          </a:p>
          <a:p>
            <a:pPr marL="514350" indent="-514350">
              <a:buNone/>
            </a:pPr>
            <a:endParaRPr lang="en-US" sz="1400" b="1" dirty="0">
              <a:latin typeface="Times New Roman" pitchFamily="18" charset="0"/>
              <a:cs typeface="Times New Roman" pitchFamily="18" charset="0"/>
            </a:endParaRPr>
          </a:p>
          <a:p>
            <a:endParaRPr lang="en-IN" dirty="0"/>
          </a:p>
        </p:txBody>
      </p:sp>
      <p:graphicFrame>
        <p:nvGraphicFramePr>
          <p:cNvPr id="4" name="Table 3">
            <a:extLst>
              <a:ext uri="{FF2B5EF4-FFF2-40B4-BE49-F238E27FC236}">
                <a16:creationId xmlns="" xmlns:a16="http://schemas.microsoft.com/office/drawing/2014/main" id="{FB39DA94-8E1A-48AB-827A-7A571F9CC34A}"/>
              </a:ext>
            </a:extLst>
          </p:cNvPr>
          <p:cNvGraphicFramePr>
            <a:graphicFrameLocks noGrp="1"/>
          </p:cNvGraphicFramePr>
          <p:nvPr>
            <p:extLst>
              <p:ext uri="{D42A27DB-BD31-4B8C-83A1-F6EECF244321}">
                <p14:modId xmlns="" xmlns:p14="http://schemas.microsoft.com/office/powerpoint/2010/main" val="1637565585"/>
              </p:ext>
            </p:extLst>
          </p:nvPr>
        </p:nvGraphicFramePr>
        <p:xfrm>
          <a:off x="1731823" y="4239486"/>
          <a:ext cx="8725162" cy="1757680"/>
        </p:xfrm>
        <a:graphic>
          <a:graphicData uri="http://schemas.openxmlformats.org/drawingml/2006/table">
            <a:tbl>
              <a:tblPr firstRow="1" bandRow="1">
                <a:tableStyleId>{85BE263C-DBD7-4A20-BB59-AAB30ACAA65A}</a:tableStyleId>
              </a:tblPr>
              <a:tblGrid>
                <a:gridCol w="1090645">
                  <a:extLst>
                    <a:ext uri="{9D8B030D-6E8A-4147-A177-3AD203B41FA5}">
                      <a16:colId xmlns="" xmlns:a16="http://schemas.microsoft.com/office/drawing/2014/main" val="20000"/>
                    </a:ext>
                  </a:extLst>
                </a:gridCol>
                <a:gridCol w="1817742">
                  <a:extLst>
                    <a:ext uri="{9D8B030D-6E8A-4147-A177-3AD203B41FA5}">
                      <a16:colId xmlns="" xmlns:a16="http://schemas.microsoft.com/office/drawing/2014/main" val="20001"/>
                    </a:ext>
                  </a:extLst>
                </a:gridCol>
                <a:gridCol w="1726855">
                  <a:extLst>
                    <a:ext uri="{9D8B030D-6E8A-4147-A177-3AD203B41FA5}">
                      <a16:colId xmlns="" xmlns:a16="http://schemas.microsoft.com/office/drawing/2014/main" val="20002"/>
                    </a:ext>
                  </a:extLst>
                </a:gridCol>
                <a:gridCol w="999758">
                  <a:extLst>
                    <a:ext uri="{9D8B030D-6E8A-4147-A177-3AD203B41FA5}">
                      <a16:colId xmlns="" xmlns:a16="http://schemas.microsoft.com/office/drawing/2014/main" val="20003"/>
                    </a:ext>
                  </a:extLst>
                </a:gridCol>
                <a:gridCol w="3090162">
                  <a:extLst>
                    <a:ext uri="{9D8B030D-6E8A-4147-A177-3AD203B41FA5}">
                      <a16:colId xmlns="" xmlns:a16="http://schemas.microsoft.com/office/drawing/2014/main" val="20004"/>
                    </a:ext>
                  </a:extLst>
                </a:gridCol>
              </a:tblGrid>
              <a:tr h="381000">
                <a:tc>
                  <a:txBody>
                    <a:bodyPr/>
                    <a:lstStyle/>
                    <a:p>
                      <a:pPr algn="ctr"/>
                      <a:r>
                        <a:rPr lang="en-US" sz="1500" dirty="0">
                          <a:latin typeface="Times New Roman" panose="02020603050405020304" pitchFamily="18" charset="0"/>
                          <a:cs typeface="Times New Roman" panose="02020603050405020304" pitchFamily="18" charset="0"/>
                        </a:rPr>
                        <a:t>Sl.No</a:t>
                      </a:r>
                    </a:p>
                  </a:txBody>
                  <a:tcPr/>
                </a:tc>
                <a:tc>
                  <a:txBody>
                    <a:bodyPr/>
                    <a:lstStyle/>
                    <a:p>
                      <a:pPr algn="ctr"/>
                      <a:r>
                        <a:rPr lang="en-US" sz="1500" dirty="0">
                          <a:latin typeface="Times New Roman" panose="02020603050405020304" pitchFamily="18" charset="0"/>
                          <a:cs typeface="Times New Roman" panose="02020603050405020304" pitchFamily="18" charset="0"/>
                        </a:rPr>
                        <a:t>Category</a:t>
                      </a:r>
                    </a:p>
                  </a:txBody>
                  <a:tcPr/>
                </a:tc>
                <a:tc gridSpan="3">
                  <a:txBody>
                    <a:bodyPr/>
                    <a:lstStyle/>
                    <a:p>
                      <a:pPr algn="ctr"/>
                      <a:r>
                        <a:rPr lang="en-US" sz="1500" dirty="0">
                          <a:latin typeface="Times New Roman" panose="02020603050405020304" pitchFamily="18" charset="0"/>
                          <a:cs typeface="Times New Roman" panose="02020603050405020304" pitchFamily="18" charset="0"/>
                        </a:rPr>
                        <a:t>Entitlement</a:t>
                      </a:r>
                    </a:p>
                  </a:txBody>
                  <a:tcPr/>
                </a:tc>
                <a:tc hMerge="1">
                  <a:txBody>
                    <a:bodyPr/>
                    <a:lstStyle/>
                    <a:p>
                      <a:endParaRPr lang="en-US" dirty="0"/>
                    </a:p>
                  </a:txBody>
                  <a:tcPr/>
                </a:tc>
                <a:tc hMerge="1">
                  <a:txBody>
                    <a:bodyPr/>
                    <a:lstStyle/>
                    <a:p>
                      <a:endParaRPr lang="en-US" dirty="0"/>
                    </a:p>
                  </a:txBody>
                  <a:tcPr/>
                </a:tc>
                <a:extLst>
                  <a:ext uri="{0D108BD9-81ED-4DB2-BD59-A6C34878D82A}">
                    <a16:rowId xmlns="" xmlns:a16="http://schemas.microsoft.com/office/drawing/2014/main" val="10000"/>
                  </a:ext>
                </a:extLst>
              </a:tr>
              <a:tr h="370840">
                <a:tc>
                  <a:txBody>
                    <a:bodyPr/>
                    <a:lstStyle/>
                    <a:p>
                      <a:endParaRPr lang="en-US" sz="1500" dirty="0">
                        <a:latin typeface="Times New Roman" pitchFamily="18" charset="0"/>
                        <a:cs typeface="Times New Roman" pitchFamily="18" charset="0"/>
                      </a:endParaRPr>
                    </a:p>
                  </a:txBody>
                  <a:tcPr/>
                </a:tc>
                <a:tc>
                  <a:txBody>
                    <a:bodyPr/>
                    <a:lstStyle/>
                    <a:p>
                      <a:endParaRPr lang="en-US" sz="1500" dirty="0">
                        <a:latin typeface="Times New Roman" pitchFamily="18" charset="0"/>
                        <a:cs typeface="Times New Roman" pitchFamily="18" charset="0"/>
                      </a:endParaRPr>
                    </a:p>
                  </a:txBody>
                  <a:tcPr/>
                </a:tc>
                <a:tc>
                  <a:txBody>
                    <a:bodyPr/>
                    <a:lstStyle/>
                    <a:p>
                      <a:pPr algn="ctr"/>
                      <a:r>
                        <a:rPr lang="en-US" sz="1500" dirty="0">
                          <a:latin typeface="Times New Roman" panose="02020603050405020304" pitchFamily="18" charset="0"/>
                          <a:cs typeface="Times New Roman" panose="02020603050405020304" pitchFamily="18" charset="0"/>
                        </a:rPr>
                        <a:t>Rail</a:t>
                      </a:r>
                    </a:p>
                  </a:txBody>
                  <a:tcPr/>
                </a:tc>
                <a:tc>
                  <a:txBody>
                    <a:bodyPr/>
                    <a:lstStyle/>
                    <a:p>
                      <a:pPr algn="ctr"/>
                      <a:r>
                        <a:rPr lang="en-US" sz="1500" dirty="0">
                          <a:latin typeface="Times New Roman" panose="02020603050405020304" pitchFamily="18" charset="0"/>
                          <a:cs typeface="Times New Roman" panose="02020603050405020304" pitchFamily="18" charset="0"/>
                        </a:rPr>
                        <a:t>Air</a:t>
                      </a:r>
                    </a:p>
                  </a:txBody>
                  <a:tcPr/>
                </a:tc>
                <a:tc>
                  <a:txBody>
                    <a:bodyPr/>
                    <a:lstStyle/>
                    <a:p>
                      <a:pPr algn="ctr"/>
                      <a:r>
                        <a:rPr lang="en-US" sz="1500" dirty="0">
                          <a:latin typeface="Times New Roman" panose="02020603050405020304" pitchFamily="18" charset="0"/>
                          <a:cs typeface="Times New Roman" panose="02020603050405020304" pitchFamily="18" charset="0"/>
                        </a:rPr>
                        <a:t>Road</a:t>
                      </a:r>
                    </a:p>
                  </a:txBody>
                  <a:tcPr/>
                </a:tc>
                <a:extLst>
                  <a:ext uri="{0D108BD9-81ED-4DB2-BD59-A6C34878D82A}">
                    <a16:rowId xmlns="" xmlns:a16="http://schemas.microsoft.com/office/drawing/2014/main" val="10001"/>
                  </a:ext>
                </a:extLst>
              </a:tr>
              <a:tr h="370840">
                <a:tc>
                  <a:txBody>
                    <a:bodyPr/>
                    <a:lstStyle/>
                    <a:p>
                      <a:pPr algn="ctr"/>
                      <a:r>
                        <a:rPr lang="en-US" sz="1500" dirty="0">
                          <a:latin typeface="Times New Roman" panose="02020603050405020304" pitchFamily="18" charset="0"/>
                          <a:cs typeface="Times New Roman" panose="02020603050405020304" pitchFamily="18" charset="0"/>
                        </a:rPr>
                        <a:t>1.</a:t>
                      </a:r>
                    </a:p>
                  </a:txBody>
                  <a:tcPr/>
                </a:tc>
                <a:tc>
                  <a:txBody>
                    <a:bodyPr/>
                    <a:lstStyle/>
                    <a:p>
                      <a:pPr algn="ctr"/>
                      <a:r>
                        <a:rPr lang="en-US" sz="1500" dirty="0">
                          <a:latin typeface="Times New Roman" pitchFamily="18" charset="0"/>
                          <a:cs typeface="Times New Roman" pitchFamily="18" charset="0"/>
                        </a:rPr>
                        <a:t>Category III</a:t>
                      </a:r>
                    </a:p>
                  </a:txBody>
                  <a:tcPr/>
                </a:tc>
                <a:tc>
                  <a:txBody>
                    <a:bodyPr/>
                    <a:lstStyle/>
                    <a:p>
                      <a:pPr algn="ctr"/>
                      <a:r>
                        <a:rPr lang="en-US" sz="1500" dirty="0">
                          <a:latin typeface="Times New Roman" panose="02020603050405020304" pitchFamily="18" charset="0"/>
                          <a:cs typeface="Times New Roman" panose="02020603050405020304" pitchFamily="18" charset="0"/>
                        </a:rPr>
                        <a:t>AC 3</a:t>
                      </a:r>
                      <a:r>
                        <a:rPr lang="en-US" sz="1500" baseline="30000" dirty="0">
                          <a:latin typeface="Times New Roman" panose="02020603050405020304" pitchFamily="18" charset="0"/>
                          <a:cs typeface="Times New Roman" panose="02020603050405020304" pitchFamily="18" charset="0"/>
                        </a:rPr>
                        <a:t>rd</a:t>
                      </a:r>
                      <a:r>
                        <a:rPr lang="en-US" sz="1500" baseline="0" dirty="0">
                          <a:latin typeface="Times New Roman" panose="02020603050405020304" pitchFamily="18" charset="0"/>
                          <a:cs typeface="Times New Roman" panose="02020603050405020304" pitchFamily="18" charset="0"/>
                        </a:rPr>
                        <a:t> </a:t>
                      </a:r>
                      <a:endParaRPr lang="en-US" sz="1500" dirty="0">
                        <a:latin typeface="Times New Roman" pitchFamily="18" charset="0"/>
                        <a:cs typeface="Times New Roman" pitchFamily="18" charset="0"/>
                      </a:endParaRPr>
                    </a:p>
                  </a:txBody>
                  <a:tcPr/>
                </a:tc>
                <a:tc>
                  <a:txBody>
                    <a:bodyPr/>
                    <a:lstStyle/>
                    <a:p>
                      <a:pPr algn="ctr"/>
                      <a:r>
                        <a:rPr lang="en-US" sz="1500" dirty="0">
                          <a:latin typeface="Times New Roman" panose="02020603050405020304" pitchFamily="18" charset="0"/>
                          <a:cs typeface="Times New Roman" panose="02020603050405020304" pitchFamily="18" charset="0"/>
                        </a:rPr>
                        <a:t>-</a:t>
                      </a:r>
                    </a:p>
                  </a:txBody>
                  <a:tcPr/>
                </a:tc>
                <a:tc>
                  <a:txBody>
                    <a:bodyPr/>
                    <a:lstStyle/>
                    <a:p>
                      <a:pPr algn="ctr"/>
                      <a:r>
                        <a:rPr lang="en-US" sz="1500" dirty="0">
                          <a:latin typeface="Times New Roman" panose="02020603050405020304" pitchFamily="18" charset="0"/>
                          <a:cs typeface="Times New Roman" panose="02020603050405020304" pitchFamily="18" charset="0"/>
                        </a:rPr>
                        <a:t>Rs/- 6 Km </a:t>
                      </a:r>
                      <a:r>
                        <a:rPr lang="en-US" sz="1500" dirty="0" smtClean="0">
                          <a:latin typeface="Times New Roman" panose="02020603050405020304" pitchFamily="18" charset="0"/>
                          <a:cs typeface="Times New Roman" panose="02020603050405020304" pitchFamily="18" charset="0"/>
                        </a:rPr>
                        <a:t>(Three</a:t>
                      </a:r>
                      <a:r>
                        <a:rPr lang="en-US" sz="1500" baseline="0" dirty="0" smtClean="0">
                          <a:latin typeface="Times New Roman" panose="02020603050405020304" pitchFamily="18" charset="0"/>
                          <a:cs typeface="Times New Roman" panose="02020603050405020304" pitchFamily="18" charset="0"/>
                        </a:rPr>
                        <a:t> Wheeler - Auto)</a:t>
                      </a:r>
                    </a:p>
                    <a:p>
                      <a:pPr algn="ctr"/>
                      <a:r>
                        <a:rPr lang="en-US" sz="1500" dirty="0" smtClean="0">
                          <a:latin typeface="Times New Roman" pitchFamily="18" charset="0"/>
                          <a:cs typeface="Times New Roman" pitchFamily="18" charset="0"/>
                        </a:rPr>
                        <a:t>Rs/- 4 Km (Bike)</a:t>
                      </a:r>
                    </a:p>
                    <a:p>
                      <a:pPr algn="ctr"/>
                      <a:r>
                        <a:rPr lang="en-US" sz="1500" dirty="0" smtClean="0">
                          <a:latin typeface="Times New Roman" pitchFamily="18" charset="0"/>
                          <a:cs typeface="Times New Roman" pitchFamily="18" charset="0"/>
                        </a:rPr>
                        <a:t>Rs/- 8 Km (Four Wheeler – As</a:t>
                      </a:r>
                      <a:r>
                        <a:rPr lang="en-US" sz="1500" baseline="0" dirty="0" smtClean="0">
                          <a:latin typeface="Times New Roman" pitchFamily="18" charset="0"/>
                          <a:cs typeface="Times New Roman" pitchFamily="18" charset="0"/>
                        </a:rPr>
                        <a:t> approval from Team Leader)</a:t>
                      </a:r>
                      <a:endParaRPr lang="en-US" sz="1500" dirty="0">
                        <a:latin typeface="Times New Roman" pitchFamily="18" charset="0"/>
                        <a:cs typeface="Times New Roman" pitchFamily="18" charset="0"/>
                      </a:endParaRPr>
                    </a:p>
                  </a:txBody>
                  <a:tcPr/>
                </a:tc>
                <a:extLst>
                  <a:ext uri="{0D108BD9-81ED-4DB2-BD59-A6C34878D82A}">
                    <a16:rowId xmlns="" xmlns:a16="http://schemas.microsoft.com/office/drawing/2014/main" val="10002"/>
                  </a:ext>
                </a:extLst>
              </a:tr>
            </a:tbl>
          </a:graphicData>
        </a:graphic>
      </p:graphicFrame>
    </p:spTree>
    <p:extLst>
      <p:ext uri="{BB962C8B-B14F-4D97-AF65-F5344CB8AC3E}">
        <p14:creationId xmlns="" xmlns:p14="http://schemas.microsoft.com/office/powerpoint/2010/main" val="38264327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6DA0F7-AF72-4655-A317-93D0B7EDA656}"/>
              </a:ext>
            </a:extLst>
          </p:cNvPr>
          <p:cNvSpPr>
            <a:spLocks noGrp="1"/>
          </p:cNvSpPr>
          <p:nvPr>
            <p:ph type="title"/>
          </p:nvPr>
        </p:nvSpPr>
        <p:spPr>
          <a:xfrm>
            <a:off x="1119128" y="585216"/>
            <a:ext cx="9720072" cy="1499616"/>
          </a:xfrm>
        </p:spPr>
        <p:txBody>
          <a:bodyPr>
            <a:normAutofit/>
          </a:bodyPr>
          <a:lstStyle/>
          <a:p>
            <a:r>
              <a:rPr lang="en-IN" sz="4800" b="1" dirty="0">
                <a:latin typeface="Times New Roman" pitchFamily="18" charset="0"/>
                <a:cs typeface="Times New Roman" pitchFamily="18" charset="0"/>
              </a:rPr>
              <a:t>TRAVEL Policy</a:t>
            </a:r>
            <a:endParaRPr lang="en-IN" sz="4800" dirty="0"/>
          </a:p>
        </p:txBody>
      </p:sp>
      <p:sp>
        <p:nvSpPr>
          <p:cNvPr id="3" name="Content Placeholder 2">
            <a:extLst>
              <a:ext uri="{FF2B5EF4-FFF2-40B4-BE49-F238E27FC236}">
                <a16:creationId xmlns="" xmlns:a16="http://schemas.microsoft.com/office/drawing/2014/main" id="{C86F3AB8-1D56-4A3F-979B-10F4ECE8E6A2}"/>
              </a:ext>
            </a:extLst>
          </p:cNvPr>
          <p:cNvSpPr>
            <a:spLocks noGrp="1"/>
          </p:cNvSpPr>
          <p:nvPr>
            <p:ph idx="1"/>
          </p:nvPr>
        </p:nvSpPr>
        <p:spPr>
          <a:xfrm>
            <a:off x="1024128" y="1711569"/>
            <a:ext cx="9720073" cy="4597791"/>
          </a:xfrm>
        </p:spPr>
        <p:txBody>
          <a:bodyPr/>
          <a:lstStyle/>
          <a:p>
            <a:pPr marL="310896" lvl="2" indent="0" algn="just">
              <a:lnSpc>
                <a:spcPct val="110000"/>
              </a:lnSpc>
              <a:buNone/>
            </a:pPr>
            <a:r>
              <a:rPr lang="en-US" sz="1500" b="1" u="sng" dirty="0">
                <a:latin typeface="Times New Roman" pitchFamily="18" charset="0"/>
                <a:cs typeface="Times New Roman" pitchFamily="18" charset="0"/>
              </a:rPr>
              <a:t>Reimbursement of Conveyance Charges::</a:t>
            </a:r>
          </a:p>
          <a:p>
            <a:pPr lvl="2" algn="just">
              <a:lnSpc>
                <a:spcPct val="110000"/>
              </a:lnSpc>
            </a:pPr>
            <a:r>
              <a:rPr lang="en-US" sz="1500" dirty="0">
                <a:latin typeface="Times New Roman" pitchFamily="18" charset="0"/>
                <a:cs typeface="Times New Roman" pitchFamily="18" charset="0"/>
              </a:rPr>
              <a:t>An employee will also be entitled for reimbursement of actual conveyance charges for journeys between railway station/bus stand/airport and residence/place of stay either at Headquarters or tour stations and other official journeys performed by road at tour stations through means of conveyance other than PMC’s transport. </a:t>
            </a:r>
          </a:p>
          <a:p>
            <a:pPr lvl="2" algn="just">
              <a:lnSpc>
                <a:spcPct val="110000"/>
              </a:lnSpc>
            </a:pPr>
            <a:r>
              <a:rPr lang="en-US" sz="1500" dirty="0">
                <a:latin typeface="Times New Roman" pitchFamily="18" charset="0"/>
                <a:cs typeface="Times New Roman" pitchFamily="18" charset="0"/>
              </a:rPr>
              <a:t>The reimbursement shall be regulated in accordance with the following sub-clauses. </a:t>
            </a:r>
          </a:p>
          <a:p>
            <a:pPr lvl="2" algn="just">
              <a:lnSpc>
                <a:spcPct val="110000"/>
              </a:lnSpc>
            </a:pPr>
            <a:r>
              <a:rPr lang="en-US" sz="1500" dirty="0">
                <a:latin typeface="Times New Roman" pitchFamily="18" charset="0"/>
                <a:cs typeface="Times New Roman" pitchFamily="18" charset="0"/>
              </a:rPr>
              <a:t>For journeys to and from railway station/bus stand/airports, at Headquarters   and tour stations, the reimbursement will be as per the following </a:t>
            </a:r>
            <a:r>
              <a:rPr lang="en-IN" sz="1500" dirty="0">
                <a:latin typeface="Times New Roman" pitchFamily="18" charset="0"/>
                <a:cs typeface="Times New Roman" pitchFamily="18" charset="0"/>
              </a:rPr>
              <a:t>: </a:t>
            </a:r>
          </a:p>
        </p:txBody>
      </p:sp>
    </p:spTree>
    <p:extLst>
      <p:ext uri="{BB962C8B-B14F-4D97-AF65-F5344CB8AC3E}">
        <p14:creationId xmlns="" xmlns:p14="http://schemas.microsoft.com/office/powerpoint/2010/main" val="38731242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C41A9DA-4EEE-4AD9-B3E3-E9B63F9E8002}"/>
              </a:ext>
            </a:extLst>
          </p:cNvPr>
          <p:cNvSpPr>
            <a:spLocks noGrp="1"/>
          </p:cNvSpPr>
          <p:nvPr>
            <p:ph type="title"/>
          </p:nvPr>
        </p:nvSpPr>
        <p:spPr>
          <a:xfrm>
            <a:off x="1107253" y="585216"/>
            <a:ext cx="9720072" cy="1499616"/>
          </a:xfrm>
        </p:spPr>
        <p:txBody>
          <a:bodyPr/>
          <a:lstStyle/>
          <a:p>
            <a:r>
              <a:rPr lang="en-US" sz="4800" b="1" dirty="0">
                <a:solidFill>
                  <a:schemeClr val="tx2">
                    <a:lumMod val="75000"/>
                  </a:schemeClr>
                </a:solidFill>
                <a:latin typeface="Times New Roman" pitchFamily="18" charset="0"/>
                <a:cs typeface="Times New Roman" pitchFamily="18" charset="0"/>
              </a:rPr>
              <a:t>NULM Objective</a:t>
            </a:r>
            <a:endParaRPr lang="en-IN" dirty="0"/>
          </a:p>
        </p:txBody>
      </p:sp>
      <p:sp>
        <p:nvSpPr>
          <p:cNvPr id="3" name="Content Placeholder 2">
            <a:extLst>
              <a:ext uri="{FF2B5EF4-FFF2-40B4-BE49-F238E27FC236}">
                <a16:creationId xmlns="" xmlns:a16="http://schemas.microsoft.com/office/drawing/2014/main" id="{A5B870DD-FCC5-42D4-885D-9ED413F00AEA}"/>
              </a:ext>
            </a:extLst>
          </p:cNvPr>
          <p:cNvSpPr>
            <a:spLocks noGrp="1"/>
          </p:cNvSpPr>
          <p:nvPr>
            <p:ph idx="1"/>
          </p:nvPr>
        </p:nvSpPr>
        <p:spPr>
          <a:xfrm>
            <a:off x="3429000" y="2286000"/>
            <a:ext cx="7315201" cy="4023360"/>
          </a:xfrm>
        </p:spPr>
        <p:txBody>
          <a:bodyPr>
            <a:normAutofit/>
          </a:bodyPr>
          <a:lstStyle/>
          <a:p>
            <a:pPr lvl="2" algn="just"/>
            <a:r>
              <a:rPr lang="en-US" sz="2000" dirty="0">
                <a:latin typeface="Times New Roman" pitchFamily="18" charset="0"/>
                <a:cs typeface="Times New Roman" pitchFamily="18" charset="0"/>
              </a:rPr>
              <a:t>To reduce poverty and vulnerability of the urban poor households by enabling them to access gainful self-employment and skilled wage employment opportunities, resulting in an appreciable improvement in their livelihoods on a sustainable basis, through building strong grassroots level institutions of the poor. </a:t>
            </a:r>
          </a:p>
          <a:p>
            <a:pPr lvl="2" algn="just"/>
            <a:r>
              <a:rPr lang="en-US" sz="2000" dirty="0">
                <a:latin typeface="Times New Roman" pitchFamily="18" charset="0"/>
                <a:cs typeface="Times New Roman" pitchFamily="18" charset="0"/>
              </a:rPr>
              <a:t>The mission aim at </a:t>
            </a:r>
            <a:r>
              <a:rPr lang="en-US" sz="2000" b="1" dirty="0">
                <a:latin typeface="Times New Roman" pitchFamily="18" charset="0"/>
                <a:cs typeface="Times New Roman" pitchFamily="18" charset="0"/>
              </a:rPr>
              <a:t>providing shelter equipped with essential services </a:t>
            </a:r>
            <a:r>
              <a:rPr lang="en-US" sz="2000" dirty="0">
                <a:latin typeface="Times New Roman" pitchFamily="18" charset="0"/>
                <a:cs typeface="Times New Roman" pitchFamily="18" charset="0"/>
              </a:rPr>
              <a:t>to the urban homeless in a phased manner. </a:t>
            </a:r>
          </a:p>
          <a:p>
            <a:pPr lvl="2" algn="just"/>
            <a:r>
              <a:rPr lang="en-US" sz="2000" dirty="0">
                <a:latin typeface="Times New Roman" pitchFamily="18" charset="0"/>
                <a:cs typeface="Times New Roman" pitchFamily="18" charset="0"/>
              </a:rPr>
              <a:t>In addition, the Mission also </a:t>
            </a:r>
            <a:r>
              <a:rPr lang="en-US" sz="2000" b="1" dirty="0">
                <a:latin typeface="Times New Roman" pitchFamily="18" charset="0"/>
                <a:cs typeface="Times New Roman" pitchFamily="18" charset="0"/>
              </a:rPr>
              <a:t>address livelihood concerns of the urban street vendors </a:t>
            </a:r>
            <a:r>
              <a:rPr lang="en-US" sz="2000" dirty="0">
                <a:latin typeface="Times New Roman" pitchFamily="18" charset="0"/>
                <a:cs typeface="Times New Roman" pitchFamily="18" charset="0"/>
              </a:rPr>
              <a:t>by facilitating access to suitable spaces, institutional credit, social security and skills to the urban street vendors for accessing emerging market opportunities</a:t>
            </a:r>
          </a:p>
        </p:txBody>
      </p:sp>
      <p:pic>
        <p:nvPicPr>
          <p:cNvPr id="4" name="Picture 2">
            <a:extLst>
              <a:ext uri="{FF2B5EF4-FFF2-40B4-BE49-F238E27FC236}">
                <a16:creationId xmlns="" xmlns:a16="http://schemas.microsoft.com/office/drawing/2014/main" id="{334D1252-DA20-4266-B8E9-8CB4214B79B0}"/>
              </a:ext>
            </a:extLst>
          </p:cNvPr>
          <p:cNvPicPr>
            <a:picLocks noChangeAspect="1" noChangeArrowheads="1"/>
          </p:cNvPicPr>
          <p:nvPr/>
        </p:nvPicPr>
        <p:blipFill>
          <a:blip r:embed="rId2"/>
          <a:srcRect/>
          <a:stretch>
            <a:fillRect/>
          </a:stretch>
        </p:blipFill>
        <p:spPr bwMode="auto">
          <a:xfrm>
            <a:off x="545309" y="2194560"/>
            <a:ext cx="2883691" cy="411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26072997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96CF0B-E9BC-407E-8E46-9EAAC995FEC8}"/>
              </a:ext>
            </a:extLst>
          </p:cNvPr>
          <p:cNvSpPr>
            <a:spLocks noGrp="1"/>
          </p:cNvSpPr>
          <p:nvPr>
            <p:ph type="title"/>
          </p:nvPr>
        </p:nvSpPr>
        <p:spPr>
          <a:xfrm>
            <a:off x="1083503" y="585216"/>
            <a:ext cx="9720072" cy="1499616"/>
          </a:xfrm>
        </p:spPr>
        <p:txBody>
          <a:bodyPr>
            <a:normAutofit/>
          </a:bodyPr>
          <a:lstStyle/>
          <a:p>
            <a:r>
              <a:rPr lang="en-IN" sz="4800" b="1" dirty="0">
                <a:latin typeface="Times New Roman" pitchFamily="18" charset="0"/>
                <a:cs typeface="Times New Roman" pitchFamily="18" charset="0"/>
              </a:rPr>
              <a:t>TRAVEL Policy</a:t>
            </a:r>
            <a:endParaRPr lang="en-IN" sz="4800" dirty="0"/>
          </a:p>
        </p:txBody>
      </p:sp>
      <p:sp>
        <p:nvSpPr>
          <p:cNvPr id="3" name="Content Placeholder 2">
            <a:extLst>
              <a:ext uri="{FF2B5EF4-FFF2-40B4-BE49-F238E27FC236}">
                <a16:creationId xmlns="" xmlns:a16="http://schemas.microsoft.com/office/drawing/2014/main" id="{174D7DA7-1E18-45AE-9DA0-08E79021390D}"/>
              </a:ext>
            </a:extLst>
          </p:cNvPr>
          <p:cNvSpPr>
            <a:spLocks noGrp="1"/>
          </p:cNvSpPr>
          <p:nvPr>
            <p:ph idx="1"/>
          </p:nvPr>
        </p:nvSpPr>
        <p:spPr>
          <a:xfrm>
            <a:off x="1024128" y="1735015"/>
            <a:ext cx="9720073" cy="4460041"/>
          </a:xfrm>
        </p:spPr>
        <p:txBody>
          <a:bodyPr>
            <a:normAutofit/>
          </a:bodyPr>
          <a:lstStyle/>
          <a:p>
            <a:pPr marL="310896" lvl="2" indent="0" algn="just">
              <a:lnSpc>
                <a:spcPct val="130000"/>
              </a:lnSpc>
              <a:buNone/>
            </a:pPr>
            <a:r>
              <a:rPr lang="en-US" sz="1800" b="1" u="sng" dirty="0">
                <a:latin typeface="Times New Roman" pitchFamily="18" charset="0"/>
                <a:cs typeface="Times New Roman" pitchFamily="18" charset="0"/>
              </a:rPr>
              <a:t>Daily Allowance: </a:t>
            </a:r>
          </a:p>
          <a:p>
            <a:pPr lvl="2" algn="just">
              <a:lnSpc>
                <a:spcPct val="100000"/>
              </a:lnSpc>
            </a:pPr>
            <a:r>
              <a:rPr lang="en-US" sz="1800" dirty="0">
                <a:latin typeface="Times New Roman" pitchFamily="18" charset="0"/>
                <a:cs typeface="Times New Roman" pitchFamily="18" charset="0"/>
              </a:rPr>
              <a:t>An employee on official tour will be entitled to daily allowance intended to cover expenses incurred on food and incidentals in the course of traveling and for boarding and lodging at places other than headquarters, as provided hereinafter. </a:t>
            </a:r>
          </a:p>
          <a:p>
            <a:pPr lvl="2" algn="just">
              <a:lnSpc>
                <a:spcPct val="100000"/>
              </a:lnSpc>
            </a:pPr>
            <a:r>
              <a:rPr lang="en-US" sz="1800" dirty="0">
                <a:latin typeface="Times New Roman" pitchFamily="18" charset="0"/>
                <a:cs typeface="Times New Roman" pitchFamily="18" charset="0"/>
              </a:rPr>
              <a:t>Daily allowance will be admissible at the following rate for Outside State:- </a:t>
            </a:r>
            <a:endParaRPr lang="en-US" sz="1800" dirty="0" smtClean="0">
              <a:latin typeface="Times New Roman" pitchFamily="18" charset="0"/>
              <a:cs typeface="Times New Roman" pitchFamily="18" charset="0"/>
            </a:endParaRPr>
          </a:p>
          <a:p>
            <a:pPr lvl="2" algn="just">
              <a:lnSpc>
                <a:spcPct val="100000"/>
              </a:lnSpc>
            </a:pPr>
            <a:endParaRPr lang="en-US" sz="1600" dirty="0" smtClean="0">
              <a:latin typeface="Times New Roman" pitchFamily="18" charset="0"/>
              <a:cs typeface="Times New Roman" pitchFamily="18" charset="0"/>
            </a:endParaRPr>
          </a:p>
          <a:p>
            <a:pPr lvl="2" algn="just">
              <a:lnSpc>
                <a:spcPct val="100000"/>
              </a:lnSpc>
            </a:pPr>
            <a:endParaRPr lang="en-US" sz="1600" dirty="0">
              <a:latin typeface="Times New Roman" pitchFamily="18" charset="0"/>
              <a:cs typeface="Times New Roman" pitchFamily="18" charset="0"/>
            </a:endParaRPr>
          </a:p>
          <a:p>
            <a:pPr lvl="2" algn="just">
              <a:lnSpc>
                <a:spcPct val="130000"/>
              </a:lnSpc>
            </a:pPr>
            <a:endParaRPr lang="en-US" sz="1600" dirty="0">
              <a:latin typeface="Times New Roman" pitchFamily="18" charset="0"/>
              <a:cs typeface="Times New Roman" pitchFamily="18" charset="0"/>
            </a:endParaRPr>
          </a:p>
          <a:p>
            <a:pPr lvl="2" algn="just">
              <a:lnSpc>
                <a:spcPct val="130000"/>
              </a:lnSpc>
            </a:pPr>
            <a:endParaRPr lang="en-US" sz="1600" dirty="0">
              <a:latin typeface="Times New Roman" pitchFamily="18" charset="0"/>
              <a:cs typeface="Times New Roman" pitchFamily="18" charset="0"/>
            </a:endParaRPr>
          </a:p>
          <a:p>
            <a:pPr lvl="2" algn="just">
              <a:lnSpc>
                <a:spcPct val="130000"/>
              </a:lnSpc>
            </a:pPr>
            <a:endParaRPr lang="en-US" sz="1600" dirty="0">
              <a:latin typeface="Times New Roman" pitchFamily="18" charset="0"/>
              <a:cs typeface="Times New Roman" pitchFamily="18" charset="0"/>
            </a:endParaRPr>
          </a:p>
          <a:p>
            <a:pPr lvl="2" algn="just">
              <a:lnSpc>
                <a:spcPct val="130000"/>
              </a:lnSpc>
            </a:pPr>
            <a:endParaRPr lang="en-US" sz="1600" dirty="0">
              <a:latin typeface="Times New Roman" pitchFamily="18" charset="0"/>
              <a:cs typeface="Times New Roman" pitchFamily="18" charset="0"/>
            </a:endParaRPr>
          </a:p>
          <a:p>
            <a:pPr lvl="2" algn="just">
              <a:lnSpc>
                <a:spcPct val="130000"/>
              </a:lnSpc>
              <a:buNone/>
            </a:pPr>
            <a:endParaRPr lang="en-US" sz="1600" dirty="0">
              <a:latin typeface="Times New Roman" pitchFamily="18" charset="0"/>
              <a:cs typeface="Times New Roman" pitchFamily="18" charset="0"/>
            </a:endParaRPr>
          </a:p>
          <a:p>
            <a:pPr lvl="2" algn="just">
              <a:lnSpc>
                <a:spcPct val="130000"/>
              </a:lnSpc>
            </a:pPr>
            <a:endParaRPr lang="en-US" sz="1600" dirty="0">
              <a:latin typeface="Times New Roman" pitchFamily="18" charset="0"/>
              <a:cs typeface="Times New Roman" pitchFamily="18" charset="0"/>
            </a:endParaRPr>
          </a:p>
          <a:p>
            <a:pPr lvl="2" algn="just">
              <a:lnSpc>
                <a:spcPct val="130000"/>
              </a:lnSpc>
            </a:pPr>
            <a:endParaRPr lang="en-US" sz="1600" dirty="0">
              <a:latin typeface="Times New Roman" pitchFamily="18" charset="0"/>
              <a:cs typeface="Times New Roman" pitchFamily="18" charset="0"/>
            </a:endParaRPr>
          </a:p>
          <a:p>
            <a:pPr lvl="2" algn="just">
              <a:lnSpc>
                <a:spcPct val="130000"/>
              </a:lnSpc>
            </a:pPr>
            <a:endParaRPr lang="en-US" sz="1600" dirty="0">
              <a:latin typeface="Times New Roman" pitchFamily="18" charset="0"/>
              <a:cs typeface="Times New Roman" pitchFamily="18" charset="0"/>
            </a:endParaRPr>
          </a:p>
          <a:p>
            <a:pPr lvl="2" algn="just">
              <a:lnSpc>
                <a:spcPct val="130000"/>
              </a:lnSpc>
            </a:pPr>
            <a:endParaRPr lang="en-US" sz="1600" dirty="0">
              <a:latin typeface="Times New Roman" pitchFamily="18" charset="0"/>
              <a:cs typeface="Times New Roman" pitchFamily="18" charset="0"/>
            </a:endParaRPr>
          </a:p>
          <a:p>
            <a:endParaRPr lang="en-IN" dirty="0"/>
          </a:p>
        </p:txBody>
      </p:sp>
      <p:graphicFrame>
        <p:nvGraphicFramePr>
          <p:cNvPr id="4" name="Table 3">
            <a:extLst>
              <a:ext uri="{FF2B5EF4-FFF2-40B4-BE49-F238E27FC236}">
                <a16:creationId xmlns="" xmlns:a16="http://schemas.microsoft.com/office/drawing/2014/main" id="{650A42EE-8310-4D68-82A1-5BF223886FCF}"/>
              </a:ext>
            </a:extLst>
          </p:cNvPr>
          <p:cNvGraphicFramePr>
            <a:graphicFrameLocks noGrp="1"/>
          </p:cNvGraphicFramePr>
          <p:nvPr>
            <p:extLst>
              <p:ext uri="{D42A27DB-BD31-4B8C-83A1-F6EECF244321}">
                <p14:modId xmlns="" xmlns:p14="http://schemas.microsoft.com/office/powerpoint/2010/main" val="1966559574"/>
              </p:ext>
            </p:extLst>
          </p:nvPr>
        </p:nvGraphicFramePr>
        <p:xfrm>
          <a:off x="1514782" y="3857053"/>
          <a:ext cx="8229598" cy="1330960"/>
        </p:xfrm>
        <a:graphic>
          <a:graphicData uri="http://schemas.openxmlformats.org/drawingml/2006/table">
            <a:tbl>
              <a:tblPr firstRow="1" bandRow="1">
                <a:tableStyleId>{85BE263C-DBD7-4A20-BB59-AAB30ACAA65A}</a:tableStyleId>
              </a:tblPr>
              <a:tblGrid>
                <a:gridCol w="609600">
                  <a:extLst>
                    <a:ext uri="{9D8B030D-6E8A-4147-A177-3AD203B41FA5}">
                      <a16:colId xmlns="" xmlns:a16="http://schemas.microsoft.com/office/drawing/2014/main" val="20000"/>
                    </a:ext>
                  </a:extLst>
                </a:gridCol>
                <a:gridCol w="1447800">
                  <a:extLst>
                    <a:ext uri="{9D8B030D-6E8A-4147-A177-3AD203B41FA5}">
                      <a16:colId xmlns="" xmlns:a16="http://schemas.microsoft.com/office/drawing/2014/main" val="20001"/>
                    </a:ext>
                  </a:extLst>
                </a:gridCol>
                <a:gridCol w="1447800">
                  <a:extLst>
                    <a:ext uri="{9D8B030D-6E8A-4147-A177-3AD203B41FA5}">
                      <a16:colId xmlns="" xmlns:a16="http://schemas.microsoft.com/office/drawing/2014/main" val="20002"/>
                    </a:ext>
                  </a:extLst>
                </a:gridCol>
                <a:gridCol w="1295400">
                  <a:extLst>
                    <a:ext uri="{9D8B030D-6E8A-4147-A177-3AD203B41FA5}">
                      <a16:colId xmlns="" xmlns:a16="http://schemas.microsoft.com/office/drawing/2014/main" val="20003"/>
                    </a:ext>
                  </a:extLst>
                </a:gridCol>
                <a:gridCol w="1641999">
                  <a:extLst>
                    <a:ext uri="{9D8B030D-6E8A-4147-A177-3AD203B41FA5}">
                      <a16:colId xmlns="" xmlns:a16="http://schemas.microsoft.com/office/drawing/2014/main" val="20004"/>
                    </a:ext>
                  </a:extLst>
                </a:gridCol>
                <a:gridCol w="1786999">
                  <a:extLst>
                    <a:ext uri="{9D8B030D-6E8A-4147-A177-3AD203B41FA5}">
                      <a16:colId xmlns="" xmlns:a16="http://schemas.microsoft.com/office/drawing/2014/main" val="20005"/>
                    </a:ext>
                  </a:extLst>
                </a:gridCol>
              </a:tblGrid>
              <a:tr h="381000">
                <a:tc>
                  <a:txBody>
                    <a:bodyPr/>
                    <a:lstStyle/>
                    <a:p>
                      <a:pPr algn="ctr"/>
                      <a:r>
                        <a:rPr lang="en-US" sz="1600" dirty="0">
                          <a:latin typeface="Times New Roman" panose="02020603050405020304" pitchFamily="18" charset="0"/>
                          <a:cs typeface="Times New Roman" panose="02020603050405020304" pitchFamily="18" charset="0"/>
                        </a:rPr>
                        <a:t>S. No</a:t>
                      </a:r>
                    </a:p>
                  </a:txBody>
                  <a:tcPr/>
                </a:tc>
                <a:tc>
                  <a:txBody>
                    <a:bodyPr/>
                    <a:lstStyle/>
                    <a:p>
                      <a:pPr algn="ctr"/>
                      <a:r>
                        <a:rPr lang="en-US" sz="1600" dirty="0">
                          <a:latin typeface="Times New Roman" panose="02020603050405020304" pitchFamily="18" charset="0"/>
                          <a:cs typeface="Times New Roman" panose="02020603050405020304" pitchFamily="18" charset="0"/>
                        </a:rPr>
                        <a:t>Category</a:t>
                      </a:r>
                    </a:p>
                  </a:txBody>
                  <a:tcPr/>
                </a:tc>
                <a:tc gridSpan="2">
                  <a:txBody>
                    <a:bodyPr/>
                    <a:lstStyle/>
                    <a:p>
                      <a:pPr algn="ctr"/>
                      <a:r>
                        <a:rPr lang="en-US" sz="1600" dirty="0">
                          <a:latin typeface="Times New Roman" panose="02020603050405020304" pitchFamily="18" charset="0"/>
                          <a:cs typeface="Times New Roman" panose="02020603050405020304" pitchFamily="18" charset="0"/>
                        </a:rPr>
                        <a:t>Accommodation Charges Subject to Max of Rs./Day</a:t>
                      </a:r>
                    </a:p>
                  </a:txBody>
                  <a:tcPr/>
                </a:tc>
                <a:tc hMerge="1">
                  <a:txBody>
                    <a:bodyPr/>
                    <a:lstStyle/>
                    <a:p>
                      <a:pPr algn="ctr"/>
                      <a:endParaRPr lang="en-US" dirty="0">
                        <a:latin typeface="Times New Roman" pitchFamily="18" charset="0"/>
                        <a:cs typeface="Times New Roman" pitchFamily="18" charset="0"/>
                      </a:endParaRPr>
                    </a:p>
                  </a:txBody>
                  <a:tcPr/>
                </a:tc>
                <a:tc gridSpan="2">
                  <a:txBody>
                    <a:bodyPr/>
                    <a:lstStyle/>
                    <a:p>
                      <a:pPr algn="ctr"/>
                      <a:r>
                        <a:rPr lang="en-US" sz="1600" dirty="0">
                          <a:latin typeface="Times New Roman" panose="02020603050405020304" pitchFamily="18" charset="0"/>
                          <a:cs typeface="Times New Roman" panose="02020603050405020304" pitchFamily="18" charset="0"/>
                        </a:rPr>
                        <a:t>Allowance for Food and Incidentals Rs./Day</a:t>
                      </a:r>
                    </a:p>
                  </a:txBody>
                  <a:tcPr/>
                </a:tc>
                <a:tc hMerge="1">
                  <a:txBody>
                    <a:bodyPr/>
                    <a:lstStyle/>
                    <a:p>
                      <a:pPr algn="ctr"/>
                      <a:endParaRPr lang="en-US" dirty="0">
                        <a:latin typeface="Times New Roman" pitchFamily="18" charset="0"/>
                        <a:cs typeface="Times New Roman" pitchFamily="18" charset="0"/>
                      </a:endParaRPr>
                    </a:p>
                  </a:txBody>
                  <a:tcPr/>
                </a:tc>
                <a:extLst>
                  <a:ext uri="{0D108BD9-81ED-4DB2-BD59-A6C34878D82A}">
                    <a16:rowId xmlns="" xmlns:a16="http://schemas.microsoft.com/office/drawing/2014/main" val="10000"/>
                  </a:ext>
                </a:extLst>
              </a:tr>
              <a:tr h="381000">
                <a:tc>
                  <a:txBody>
                    <a:bodyPr/>
                    <a:lstStyle/>
                    <a:p>
                      <a:pPr algn="ctr"/>
                      <a:endParaRPr lang="en-US" sz="1600" dirty="0">
                        <a:latin typeface="Times New Roman" pitchFamily="18" charset="0"/>
                        <a:cs typeface="Times New Roman" pitchFamily="18" charset="0"/>
                      </a:endParaRPr>
                    </a:p>
                  </a:txBody>
                  <a:tcPr/>
                </a:tc>
                <a:tc>
                  <a:txBody>
                    <a:bodyPr/>
                    <a:lstStyle/>
                    <a:p>
                      <a:pPr algn="ctr"/>
                      <a:endParaRPr lang="en-US" sz="1600" dirty="0">
                        <a:latin typeface="Times New Roman" pitchFamily="18" charset="0"/>
                        <a:cs typeface="Times New Roman" pitchFamily="18" charset="0"/>
                      </a:endParaRPr>
                    </a:p>
                  </a:txBody>
                  <a:tcPr/>
                </a:tc>
                <a:tc>
                  <a:txBody>
                    <a:bodyPr/>
                    <a:lstStyle/>
                    <a:p>
                      <a:pPr algn="ctr"/>
                      <a:r>
                        <a:rPr lang="en-US" sz="1600" dirty="0">
                          <a:latin typeface="Times New Roman" panose="02020603050405020304" pitchFamily="18" charset="0"/>
                          <a:cs typeface="Times New Roman" panose="02020603050405020304" pitchFamily="18" charset="0"/>
                        </a:rPr>
                        <a:t>Capital cities</a:t>
                      </a:r>
                    </a:p>
                  </a:txBody>
                  <a:tcPr/>
                </a:tc>
                <a:tc>
                  <a:txBody>
                    <a:bodyPr/>
                    <a:lstStyle/>
                    <a:p>
                      <a:pPr algn="ctr"/>
                      <a:r>
                        <a:rPr lang="en-US" sz="1600" dirty="0">
                          <a:latin typeface="Times New Roman" panose="02020603050405020304" pitchFamily="18" charset="0"/>
                          <a:cs typeface="Times New Roman" panose="02020603050405020304" pitchFamily="18" charset="0"/>
                        </a:rPr>
                        <a:t>Others</a:t>
                      </a:r>
                    </a:p>
                  </a:txBody>
                  <a:tcPr/>
                </a:tc>
                <a:tc>
                  <a:txBody>
                    <a:bodyPr/>
                    <a:lstStyle/>
                    <a:p>
                      <a:pPr algn="ctr"/>
                      <a:r>
                        <a:rPr lang="en-US" sz="1600" dirty="0">
                          <a:latin typeface="Times New Roman" panose="02020603050405020304" pitchFamily="18" charset="0"/>
                          <a:cs typeface="Times New Roman" panose="02020603050405020304" pitchFamily="18" charset="0"/>
                        </a:rPr>
                        <a:t>Capital cities</a:t>
                      </a:r>
                    </a:p>
                  </a:txBody>
                  <a:tcPr/>
                </a:tc>
                <a:tc>
                  <a:txBody>
                    <a:bodyPr/>
                    <a:lstStyle/>
                    <a:p>
                      <a:pPr algn="ctr"/>
                      <a:r>
                        <a:rPr lang="en-US" sz="1600" dirty="0">
                          <a:latin typeface="Times New Roman" panose="02020603050405020304" pitchFamily="18" charset="0"/>
                          <a:cs typeface="Times New Roman" panose="02020603050405020304" pitchFamily="18" charset="0"/>
                        </a:rPr>
                        <a:t>Others</a:t>
                      </a:r>
                    </a:p>
                  </a:txBody>
                  <a:tcPr/>
                </a:tc>
                <a:extLst>
                  <a:ext uri="{0D108BD9-81ED-4DB2-BD59-A6C34878D82A}">
                    <a16:rowId xmlns="" xmlns:a16="http://schemas.microsoft.com/office/drawing/2014/main" val="10001"/>
                  </a:ext>
                </a:extLst>
              </a:tr>
              <a:tr h="370840">
                <a:tc>
                  <a:txBody>
                    <a:bodyPr/>
                    <a:lstStyle/>
                    <a:p>
                      <a:pPr algn="ctr"/>
                      <a:r>
                        <a:rPr lang="en-US" sz="1600" dirty="0">
                          <a:latin typeface="Times New Roman" panose="02020603050405020304" pitchFamily="18" charset="0"/>
                          <a:cs typeface="Times New Roman" panose="02020603050405020304" pitchFamily="18" charset="0"/>
                        </a:rPr>
                        <a:t>1</a:t>
                      </a:r>
                    </a:p>
                  </a:txBody>
                  <a:tcPr/>
                </a:tc>
                <a:tc>
                  <a:txBody>
                    <a:bodyPr/>
                    <a:lstStyle/>
                    <a:p>
                      <a:pPr algn="ctr"/>
                      <a:r>
                        <a:rPr lang="en-US" sz="1600" dirty="0">
                          <a:latin typeface="Times New Roman" pitchFamily="18" charset="0"/>
                          <a:cs typeface="Times New Roman" pitchFamily="18" charset="0"/>
                        </a:rPr>
                        <a:t>Category III</a:t>
                      </a:r>
                    </a:p>
                  </a:txBody>
                  <a:tcPr/>
                </a:tc>
                <a:tc>
                  <a:txBody>
                    <a:bodyPr/>
                    <a:lstStyle/>
                    <a:p>
                      <a:pPr algn="ctr"/>
                      <a:r>
                        <a:rPr lang="en-US" sz="1600" dirty="0">
                          <a:latin typeface="Times New Roman" panose="02020603050405020304" pitchFamily="18" charset="0"/>
                          <a:cs typeface="Times New Roman" panose="02020603050405020304" pitchFamily="18" charset="0"/>
                        </a:rPr>
                        <a:t>1000</a:t>
                      </a:r>
                    </a:p>
                  </a:txBody>
                  <a:tcPr/>
                </a:tc>
                <a:tc>
                  <a:txBody>
                    <a:bodyPr/>
                    <a:lstStyle/>
                    <a:p>
                      <a:pPr algn="ctr"/>
                      <a:r>
                        <a:rPr lang="en-US" sz="1600" dirty="0" smtClean="0">
                          <a:latin typeface="Times New Roman" panose="02020603050405020304" pitchFamily="18" charset="0"/>
                          <a:cs typeface="Times New Roman" panose="02020603050405020304" pitchFamily="18" charset="0"/>
                        </a:rPr>
                        <a:t>700</a:t>
                      </a:r>
                      <a:endParaRPr lang="en-US"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smtClean="0">
                          <a:latin typeface="Times New Roman" panose="02020603050405020304" pitchFamily="18" charset="0"/>
                          <a:cs typeface="Times New Roman" panose="02020603050405020304" pitchFamily="18" charset="0"/>
                        </a:rPr>
                        <a:t>150</a:t>
                      </a:r>
                      <a:endParaRPr lang="en-US"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smtClean="0">
                          <a:latin typeface="Times New Roman" panose="02020603050405020304" pitchFamily="18" charset="0"/>
                          <a:cs typeface="Times New Roman" panose="02020603050405020304" pitchFamily="18" charset="0"/>
                        </a:rPr>
                        <a:t>150</a:t>
                      </a: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2"/>
                  </a:ext>
                </a:extLst>
              </a:tr>
            </a:tbl>
          </a:graphicData>
        </a:graphic>
      </p:graphicFrame>
    </p:spTree>
    <p:extLst>
      <p:ext uri="{BB962C8B-B14F-4D97-AF65-F5344CB8AC3E}">
        <p14:creationId xmlns="" xmlns:p14="http://schemas.microsoft.com/office/powerpoint/2010/main" val="42844123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8B7758-E364-4EE8-B6AE-06D634652FB8}"/>
              </a:ext>
            </a:extLst>
          </p:cNvPr>
          <p:cNvSpPr>
            <a:spLocks noGrp="1"/>
          </p:cNvSpPr>
          <p:nvPr>
            <p:ph type="title"/>
          </p:nvPr>
        </p:nvSpPr>
        <p:spPr>
          <a:xfrm>
            <a:off x="1071628" y="585216"/>
            <a:ext cx="9720072" cy="1499616"/>
          </a:xfrm>
        </p:spPr>
        <p:txBody>
          <a:bodyPr>
            <a:normAutofit/>
          </a:bodyPr>
          <a:lstStyle/>
          <a:p>
            <a:r>
              <a:rPr lang="en-IN" sz="4800" b="1" dirty="0">
                <a:solidFill>
                  <a:schemeClr val="tx1"/>
                </a:solidFill>
                <a:latin typeface="Times New Roman" pitchFamily="18" charset="0"/>
                <a:cs typeface="Times New Roman" pitchFamily="18" charset="0"/>
              </a:rPr>
              <a:t>Travel Claim Format</a:t>
            </a:r>
            <a:endParaRPr lang="en-IN" sz="4800" dirty="0">
              <a:solidFill>
                <a:schemeClr val="tx1"/>
              </a:solidFill>
            </a:endParaRPr>
          </a:p>
        </p:txBody>
      </p:sp>
      <p:graphicFrame>
        <p:nvGraphicFramePr>
          <p:cNvPr id="4" name="Object 5">
            <a:extLst>
              <a:ext uri="{FF2B5EF4-FFF2-40B4-BE49-F238E27FC236}">
                <a16:creationId xmlns="" xmlns:a16="http://schemas.microsoft.com/office/drawing/2014/main" id="{FF266079-3898-420A-B205-445478EDDD39}"/>
              </a:ext>
            </a:extLst>
          </p:cNvPr>
          <p:cNvGraphicFramePr>
            <a:graphicFrameLocks noChangeAspect="1"/>
          </p:cNvGraphicFramePr>
          <p:nvPr>
            <p:extLst>
              <p:ext uri="{D42A27DB-BD31-4B8C-83A1-F6EECF244321}">
                <p14:modId xmlns="" xmlns:p14="http://schemas.microsoft.com/office/powerpoint/2010/main" val="2604780945"/>
              </p:ext>
            </p:extLst>
          </p:nvPr>
        </p:nvGraphicFramePr>
        <p:xfrm>
          <a:off x="984738" y="1662801"/>
          <a:ext cx="10117016" cy="4737999"/>
        </p:xfrm>
        <a:graphic>
          <a:graphicData uri="http://schemas.openxmlformats.org/presentationml/2006/ole">
            <p:oleObj spid="_x0000_s1079" name="Document" r:id="rId3" imgW="10016411" imgH="5645011" progId="Word.Document.12">
              <p:embed/>
            </p:oleObj>
          </a:graphicData>
        </a:graphic>
      </p:graphicFrame>
    </p:spTree>
    <p:extLst>
      <p:ext uri="{BB962C8B-B14F-4D97-AF65-F5344CB8AC3E}">
        <p14:creationId xmlns="" xmlns:p14="http://schemas.microsoft.com/office/powerpoint/2010/main" val="32306718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4A1135-05ED-4763-B8ED-ED4CDC7B26CC}"/>
              </a:ext>
            </a:extLst>
          </p:cNvPr>
          <p:cNvSpPr>
            <a:spLocks noGrp="1"/>
          </p:cNvSpPr>
          <p:nvPr>
            <p:ph type="title"/>
          </p:nvPr>
        </p:nvSpPr>
        <p:spPr/>
        <p:txBody>
          <a:bodyPr>
            <a:noAutofit/>
          </a:bodyPr>
          <a:lstStyle/>
          <a:p>
            <a:r>
              <a:rPr lang="en-US" sz="4400" dirty="0" smtClean="0">
                <a:latin typeface="Times New Roman" pitchFamily="18" charset="0"/>
                <a:cs typeface="Times New Roman" pitchFamily="18" charset="0"/>
              </a:rPr>
              <a:t>KRA’s City </a:t>
            </a:r>
            <a:r>
              <a:rPr lang="en-US" sz="4400" dirty="0">
                <a:latin typeface="Times New Roman" pitchFamily="18" charset="0"/>
                <a:cs typeface="Times New Roman" pitchFamily="18" charset="0"/>
              </a:rPr>
              <a:t>Mission Management Unit (CMMU)</a:t>
            </a:r>
            <a:br>
              <a:rPr lang="en-US" sz="4400" dirty="0">
                <a:latin typeface="Times New Roman" pitchFamily="18" charset="0"/>
                <a:cs typeface="Times New Roman" pitchFamily="18" charset="0"/>
              </a:rPr>
            </a:br>
            <a:endParaRPr lang="en-IN" sz="4000" dirty="0"/>
          </a:p>
        </p:txBody>
      </p:sp>
    </p:spTree>
    <p:extLst>
      <p:ext uri="{BB962C8B-B14F-4D97-AF65-F5344CB8AC3E}">
        <p14:creationId xmlns="" xmlns:p14="http://schemas.microsoft.com/office/powerpoint/2010/main" val="25513998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62130C-FBB5-42DF-8CEE-1E0335FAAC52}"/>
              </a:ext>
            </a:extLst>
          </p:cNvPr>
          <p:cNvSpPr>
            <a:spLocks noGrp="1"/>
          </p:cNvSpPr>
          <p:nvPr>
            <p:ph type="title"/>
          </p:nvPr>
        </p:nvSpPr>
        <p:spPr>
          <a:xfrm>
            <a:off x="1166628" y="328246"/>
            <a:ext cx="9720072" cy="1756586"/>
          </a:xfrm>
        </p:spPr>
        <p:txBody>
          <a:bodyPr>
            <a:noAutofit/>
          </a:bodyPr>
          <a:lstStyle/>
          <a:p>
            <a:r>
              <a:rPr lang="en-US" sz="4800" b="1" dirty="0">
                <a:solidFill>
                  <a:schemeClr val="tx1"/>
                </a:solidFill>
                <a:latin typeface="Times New Roman" pitchFamily="18" charset="0"/>
                <a:cs typeface="Times New Roman" pitchFamily="18" charset="0"/>
              </a:rPr>
              <a:t>Social Mobilisation &amp; Institutional Development(SM&amp;ID)</a:t>
            </a:r>
            <a:endParaRPr lang="en-IN" sz="4400" dirty="0">
              <a:solidFill>
                <a:schemeClr val="tx1"/>
              </a:solidFill>
            </a:endParaRPr>
          </a:p>
        </p:txBody>
      </p:sp>
      <p:sp>
        <p:nvSpPr>
          <p:cNvPr id="3" name="Content Placeholder 2">
            <a:extLst>
              <a:ext uri="{FF2B5EF4-FFF2-40B4-BE49-F238E27FC236}">
                <a16:creationId xmlns="" xmlns:a16="http://schemas.microsoft.com/office/drawing/2014/main" id="{79A5E576-57D9-4A5F-91BC-A79E7260BD18}"/>
              </a:ext>
            </a:extLst>
          </p:cNvPr>
          <p:cNvSpPr>
            <a:spLocks noGrp="1"/>
          </p:cNvSpPr>
          <p:nvPr>
            <p:ph idx="1"/>
          </p:nvPr>
        </p:nvSpPr>
        <p:spPr>
          <a:xfrm>
            <a:off x="1024128" y="2203938"/>
            <a:ext cx="9720073" cy="4105422"/>
          </a:xfrm>
        </p:spPr>
        <p:txBody>
          <a:bodyPr>
            <a:normAutofit fontScale="92500" lnSpcReduction="10000"/>
          </a:bodyPr>
          <a:lstStyle/>
          <a:p>
            <a:pPr algn="just"/>
            <a:endParaRPr lang="en-US" sz="2000" dirty="0">
              <a:solidFill>
                <a:schemeClr val="bg1"/>
              </a:solidFill>
            </a:endParaRPr>
          </a:p>
          <a:p>
            <a:pPr lvl="2" algn="just">
              <a:lnSpc>
                <a:spcPct val="120000"/>
              </a:lnSpc>
            </a:pPr>
            <a:r>
              <a:rPr lang="en-US" sz="1900" dirty="0">
                <a:latin typeface="Times New Roman" pitchFamily="18" charset="0"/>
                <a:cs typeface="Times New Roman" pitchFamily="18" charset="0"/>
              </a:rPr>
              <a:t>Develop work plan for implementation of social </a:t>
            </a:r>
            <a:r>
              <a:rPr lang="en-US" sz="1900" dirty="0" err="1">
                <a:latin typeface="Times New Roman" pitchFamily="18" charset="0"/>
                <a:cs typeface="Times New Roman" pitchFamily="18" charset="0"/>
              </a:rPr>
              <a:t>mobilisation</a:t>
            </a:r>
            <a:r>
              <a:rPr lang="en-US" sz="1900" dirty="0">
                <a:latin typeface="Times New Roman" pitchFamily="18" charset="0"/>
                <a:cs typeface="Times New Roman" pitchFamily="18" charset="0"/>
              </a:rPr>
              <a:t> component for the city</a:t>
            </a:r>
          </a:p>
          <a:p>
            <a:pPr lvl="2" algn="just">
              <a:lnSpc>
                <a:spcPct val="120000"/>
              </a:lnSpc>
            </a:pPr>
            <a:r>
              <a:rPr lang="en-US" sz="1900" dirty="0">
                <a:latin typeface="Times New Roman" pitchFamily="18" charset="0"/>
                <a:cs typeface="Times New Roman" pitchFamily="18" charset="0"/>
              </a:rPr>
              <a:t>Responsible for the SM&amp;ID,SUSV &amp;SUH targets of the city with respect to community </a:t>
            </a:r>
            <a:r>
              <a:rPr lang="en-US" sz="1900" dirty="0" err="1">
                <a:latin typeface="Times New Roman" pitchFamily="18" charset="0"/>
                <a:cs typeface="Times New Roman" pitchFamily="18" charset="0"/>
              </a:rPr>
              <a:t>mobilisation</a:t>
            </a:r>
            <a:r>
              <a:rPr lang="en-US" sz="1900" dirty="0">
                <a:latin typeface="Times New Roman" pitchFamily="18" charset="0"/>
                <a:cs typeface="Times New Roman" pitchFamily="18" charset="0"/>
              </a:rPr>
              <a:t> ,SHGs, Federations, Revolving Fund, CLCs, Vendor development plan, Vendor markets development &amp; Shelters for Urban homeless etc.</a:t>
            </a:r>
          </a:p>
          <a:p>
            <a:pPr lvl="2" algn="just">
              <a:lnSpc>
                <a:spcPct val="120000"/>
              </a:lnSpc>
            </a:pPr>
            <a:r>
              <a:rPr lang="en-US" sz="1900" dirty="0">
                <a:latin typeface="Times New Roman" pitchFamily="18" charset="0"/>
                <a:cs typeface="Times New Roman" pitchFamily="18" charset="0"/>
              </a:rPr>
              <a:t>Ensure the SHGs , ALF and CLF structures are established in the city</a:t>
            </a:r>
          </a:p>
          <a:p>
            <a:pPr lvl="2" algn="just">
              <a:lnSpc>
                <a:spcPct val="120000"/>
              </a:lnSpc>
            </a:pPr>
            <a:r>
              <a:rPr lang="en-US" sz="1900" dirty="0">
                <a:latin typeface="Times New Roman" pitchFamily="18" charset="0"/>
                <a:cs typeface="Times New Roman" pitchFamily="18" charset="0"/>
              </a:rPr>
              <a:t>Responsible for providing need based Technical Assistance to Community </a:t>
            </a:r>
            <a:r>
              <a:rPr lang="en-US" sz="1900" dirty="0" err="1">
                <a:latin typeface="Times New Roman" pitchFamily="18" charset="0"/>
                <a:cs typeface="Times New Roman" pitchFamily="18" charset="0"/>
              </a:rPr>
              <a:t>Organisers</a:t>
            </a:r>
            <a:r>
              <a:rPr lang="en-US" sz="1900" dirty="0">
                <a:latin typeface="Times New Roman" pitchFamily="18" charset="0"/>
                <a:cs typeface="Times New Roman" pitchFamily="18" charset="0"/>
              </a:rPr>
              <a:t>(COs).</a:t>
            </a:r>
          </a:p>
          <a:p>
            <a:pPr lvl="2" algn="just">
              <a:lnSpc>
                <a:spcPct val="120000"/>
              </a:lnSpc>
            </a:pPr>
            <a:r>
              <a:rPr lang="en-US" sz="1900" dirty="0">
                <a:latin typeface="Times New Roman" pitchFamily="18" charset="0"/>
                <a:cs typeface="Times New Roman" pitchFamily="18" charset="0"/>
              </a:rPr>
              <a:t>Arranging for appropriate linkage with relevant agencies/departments and integrate Social </a:t>
            </a:r>
            <a:r>
              <a:rPr lang="en-US" sz="1900" dirty="0" err="1">
                <a:latin typeface="Times New Roman" pitchFamily="18" charset="0"/>
                <a:cs typeface="Times New Roman" pitchFamily="18" charset="0"/>
              </a:rPr>
              <a:t>mobilisation</a:t>
            </a:r>
            <a:r>
              <a:rPr lang="en-US" sz="1900" dirty="0">
                <a:latin typeface="Times New Roman" pitchFamily="18" charset="0"/>
                <a:cs typeface="Times New Roman" pitchFamily="18" charset="0"/>
              </a:rPr>
              <a:t>.</a:t>
            </a:r>
          </a:p>
          <a:p>
            <a:pPr lvl="2" algn="just">
              <a:lnSpc>
                <a:spcPct val="120000"/>
              </a:lnSpc>
            </a:pPr>
            <a:r>
              <a:rPr lang="en-US" sz="1900" dirty="0">
                <a:latin typeface="Times New Roman" pitchFamily="18" charset="0"/>
                <a:cs typeface="Times New Roman" pitchFamily="18" charset="0"/>
              </a:rPr>
              <a:t>Ensure reporting of the Social </a:t>
            </a:r>
            <a:r>
              <a:rPr lang="en-US" sz="1900" dirty="0" err="1">
                <a:latin typeface="Times New Roman" pitchFamily="18" charset="0"/>
                <a:cs typeface="Times New Roman" pitchFamily="18" charset="0"/>
              </a:rPr>
              <a:t>mobilisation</a:t>
            </a:r>
            <a:r>
              <a:rPr lang="en-US" sz="1900" dirty="0">
                <a:latin typeface="Times New Roman" pitchFamily="18" charset="0"/>
                <a:cs typeface="Times New Roman" pitchFamily="18" charset="0"/>
              </a:rPr>
              <a:t> &amp; institution Development component</a:t>
            </a:r>
          </a:p>
          <a:p>
            <a:pPr lvl="2" algn="just">
              <a:lnSpc>
                <a:spcPct val="120000"/>
              </a:lnSpc>
            </a:pPr>
            <a:r>
              <a:rPr lang="en-US" sz="1900" dirty="0">
                <a:latin typeface="Times New Roman" pitchFamily="18" charset="0"/>
                <a:cs typeface="Times New Roman" pitchFamily="18" charset="0"/>
              </a:rPr>
              <a:t>Work closely with other managers at the city level.</a:t>
            </a:r>
          </a:p>
          <a:p>
            <a:endParaRPr lang="en-IN" dirty="0"/>
          </a:p>
        </p:txBody>
      </p:sp>
    </p:spTree>
    <p:extLst>
      <p:ext uri="{BB962C8B-B14F-4D97-AF65-F5344CB8AC3E}">
        <p14:creationId xmlns="" xmlns:p14="http://schemas.microsoft.com/office/powerpoint/2010/main" val="4266055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B81BB6-263B-40C6-AC58-FEF2270F391D}"/>
              </a:ext>
            </a:extLst>
          </p:cNvPr>
          <p:cNvSpPr>
            <a:spLocks noGrp="1"/>
          </p:cNvSpPr>
          <p:nvPr>
            <p:ph type="title"/>
          </p:nvPr>
        </p:nvSpPr>
        <p:spPr>
          <a:xfrm>
            <a:off x="1166628" y="726830"/>
            <a:ext cx="9720072" cy="1358001"/>
          </a:xfrm>
        </p:spPr>
        <p:txBody>
          <a:bodyPr>
            <a:normAutofit/>
          </a:bodyPr>
          <a:lstStyle/>
          <a:p>
            <a:r>
              <a:rPr lang="en-US" sz="4800" b="1" dirty="0">
                <a:solidFill>
                  <a:schemeClr val="tx1"/>
                </a:solidFill>
                <a:latin typeface="Times New Roman" pitchFamily="18" charset="0"/>
                <a:cs typeface="Times New Roman" pitchFamily="18" charset="0"/>
              </a:rPr>
              <a:t>Skills &amp; Livelihoods (S&amp;L)</a:t>
            </a:r>
            <a:endParaRPr lang="en-IN" sz="4800" dirty="0">
              <a:solidFill>
                <a:schemeClr val="tx1"/>
              </a:solidFill>
            </a:endParaRPr>
          </a:p>
        </p:txBody>
      </p:sp>
      <p:sp>
        <p:nvSpPr>
          <p:cNvPr id="3" name="Content Placeholder 2">
            <a:extLst>
              <a:ext uri="{FF2B5EF4-FFF2-40B4-BE49-F238E27FC236}">
                <a16:creationId xmlns="" xmlns:a16="http://schemas.microsoft.com/office/drawing/2014/main" id="{2D5F9646-32B5-43CC-BE42-3F5BC5A96B0E}"/>
              </a:ext>
            </a:extLst>
          </p:cNvPr>
          <p:cNvSpPr>
            <a:spLocks noGrp="1"/>
          </p:cNvSpPr>
          <p:nvPr>
            <p:ph idx="1"/>
          </p:nvPr>
        </p:nvSpPr>
        <p:spPr/>
        <p:txBody>
          <a:bodyPr>
            <a:normAutofit fontScale="85000" lnSpcReduction="10000"/>
          </a:bodyPr>
          <a:lstStyle/>
          <a:p>
            <a:pPr lvl="2" algn="just">
              <a:lnSpc>
                <a:spcPct val="120000"/>
              </a:lnSpc>
            </a:pPr>
            <a:r>
              <a:rPr lang="en-US" sz="2600" dirty="0">
                <a:latin typeface="Times New Roman" pitchFamily="18" charset="0"/>
                <a:cs typeface="Times New Roman" pitchFamily="18" charset="0"/>
              </a:rPr>
              <a:t>Prepare work plan for EST &amp; P for the city.</a:t>
            </a:r>
          </a:p>
          <a:p>
            <a:pPr lvl="2" algn="just">
              <a:lnSpc>
                <a:spcPct val="120000"/>
              </a:lnSpc>
            </a:pPr>
            <a:r>
              <a:rPr lang="en-US" sz="2600" dirty="0">
                <a:latin typeface="Times New Roman" pitchFamily="18" charset="0"/>
                <a:cs typeface="Times New Roman" pitchFamily="18" charset="0"/>
              </a:rPr>
              <a:t>Responsible for EST&amp;P targets for the city.</a:t>
            </a:r>
          </a:p>
          <a:p>
            <a:pPr lvl="2" algn="just">
              <a:lnSpc>
                <a:spcPct val="120000"/>
              </a:lnSpc>
            </a:pPr>
            <a:r>
              <a:rPr lang="en-US" sz="2600" dirty="0">
                <a:latin typeface="Times New Roman" pitchFamily="18" charset="0"/>
                <a:cs typeface="Times New Roman" pitchFamily="18" charset="0"/>
              </a:rPr>
              <a:t>Ensure Identification of Skill Training Providers(STPs) at the city level &amp; monitoring the performance equality of the STPs &amp; other agencies involved.</a:t>
            </a:r>
          </a:p>
          <a:p>
            <a:pPr lvl="2" algn="just">
              <a:lnSpc>
                <a:spcPct val="120000"/>
              </a:lnSpc>
            </a:pPr>
            <a:r>
              <a:rPr lang="en-US" sz="2600" dirty="0">
                <a:latin typeface="Times New Roman" pitchFamily="18" charset="0"/>
                <a:cs typeface="Times New Roman" pitchFamily="18" charset="0"/>
              </a:rPr>
              <a:t>Responsible for providing need based Technical Assistance to Cos.</a:t>
            </a:r>
          </a:p>
          <a:p>
            <a:pPr lvl="2" algn="just">
              <a:lnSpc>
                <a:spcPct val="120000"/>
              </a:lnSpc>
            </a:pPr>
            <a:r>
              <a:rPr lang="en-US" sz="2600" dirty="0">
                <a:latin typeface="Times New Roman" pitchFamily="18" charset="0"/>
                <a:cs typeface="Times New Roman" pitchFamily="18" charset="0"/>
              </a:rPr>
              <a:t>Ensure linkages with industry associations, Skill development mission ,sector skill councils, line departments, resource institutes &amp; other relevant agencies.</a:t>
            </a:r>
          </a:p>
          <a:p>
            <a:pPr lvl="2" algn="just">
              <a:lnSpc>
                <a:spcPct val="120000"/>
              </a:lnSpc>
            </a:pPr>
            <a:r>
              <a:rPr lang="en-US" sz="2600" dirty="0">
                <a:latin typeface="Times New Roman" pitchFamily="18" charset="0"/>
                <a:cs typeface="Times New Roman" pitchFamily="18" charset="0"/>
              </a:rPr>
              <a:t>Ensure reporting against KRAs.</a:t>
            </a:r>
          </a:p>
          <a:p>
            <a:pPr lvl="2" algn="just">
              <a:lnSpc>
                <a:spcPct val="120000"/>
              </a:lnSpc>
            </a:pPr>
            <a:r>
              <a:rPr lang="en-US" sz="2600" dirty="0">
                <a:latin typeface="Times New Roman" pitchFamily="18" charset="0"/>
                <a:cs typeface="Times New Roman" pitchFamily="18" charset="0"/>
              </a:rPr>
              <a:t>Work closely with other managers at the city level.</a:t>
            </a:r>
          </a:p>
          <a:p>
            <a:endParaRPr lang="en-IN" dirty="0"/>
          </a:p>
        </p:txBody>
      </p:sp>
    </p:spTree>
    <p:extLst>
      <p:ext uri="{BB962C8B-B14F-4D97-AF65-F5344CB8AC3E}">
        <p14:creationId xmlns="" xmlns:p14="http://schemas.microsoft.com/office/powerpoint/2010/main" val="41520480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8728FD-C7D8-4DF8-9AEE-62BDF589EBEE}"/>
              </a:ext>
            </a:extLst>
          </p:cNvPr>
          <p:cNvSpPr>
            <a:spLocks noGrp="1"/>
          </p:cNvSpPr>
          <p:nvPr>
            <p:ph type="title"/>
          </p:nvPr>
        </p:nvSpPr>
        <p:spPr>
          <a:xfrm>
            <a:off x="1190378" y="585216"/>
            <a:ext cx="9720072" cy="1499616"/>
          </a:xfrm>
        </p:spPr>
        <p:txBody>
          <a:bodyPr>
            <a:noAutofit/>
          </a:bodyPr>
          <a:lstStyle/>
          <a:p>
            <a:r>
              <a:rPr lang="en-US" sz="4800" b="1" dirty="0">
                <a:solidFill>
                  <a:schemeClr val="tx1"/>
                </a:solidFill>
                <a:latin typeface="Times New Roman" pitchFamily="18" charset="0"/>
                <a:cs typeface="Times New Roman" pitchFamily="18" charset="0"/>
              </a:rPr>
              <a:t>Financial Inclusion &amp; Micro Enterprises (FI&amp;ME)</a:t>
            </a:r>
            <a:endParaRPr lang="en-IN" sz="4400" dirty="0">
              <a:solidFill>
                <a:schemeClr val="tx1"/>
              </a:solidFill>
            </a:endParaRPr>
          </a:p>
        </p:txBody>
      </p:sp>
      <p:sp>
        <p:nvSpPr>
          <p:cNvPr id="3" name="Content Placeholder 2">
            <a:extLst>
              <a:ext uri="{FF2B5EF4-FFF2-40B4-BE49-F238E27FC236}">
                <a16:creationId xmlns="" xmlns:a16="http://schemas.microsoft.com/office/drawing/2014/main" id="{9834F333-3E89-45F8-95D7-00A0A361D747}"/>
              </a:ext>
            </a:extLst>
          </p:cNvPr>
          <p:cNvSpPr>
            <a:spLocks noGrp="1"/>
          </p:cNvSpPr>
          <p:nvPr>
            <p:ph idx="1"/>
          </p:nvPr>
        </p:nvSpPr>
        <p:spPr/>
        <p:txBody>
          <a:bodyPr>
            <a:normAutofit fontScale="92500" lnSpcReduction="10000"/>
          </a:bodyPr>
          <a:lstStyle/>
          <a:p>
            <a:pPr lvl="2" algn="just">
              <a:lnSpc>
                <a:spcPct val="120000"/>
              </a:lnSpc>
            </a:pPr>
            <a:r>
              <a:rPr lang="en-US" sz="2300" dirty="0">
                <a:latin typeface="Times New Roman" pitchFamily="18" charset="0"/>
                <a:cs typeface="Times New Roman" pitchFamily="18" charset="0"/>
              </a:rPr>
              <a:t>Prepare work plan for Universal Financial Inclusion(UFI) and self employment </a:t>
            </a:r>
            <a:r>
              <a:rPr lang="en-US" sz="2300" dirty="0" err="1">
                <a:latin typeface="Times New Roman" pitchFamily="18" charset="0"/>
                <a:cs typeface="Times New Roman" pitchFamily="18" charset="0"/>
              </a:rPr>
              <a:t>programme</a:t>
            </a:r>
            <a:r>
              <a:rPr lang="en-US" sz="2300" dirty="0">
                <a:latin typeface="Times New Roman" pitchFamily="18" charset="0"/>
                <a:cs typeface="Times New Roman" pitchFamily="18" charset="0"/>
              </a:rPr>
              <a:t> for the city.</a:t>
            </a:r>
          </a:p>
          <a:p>
            <a:pPr lvl="2" algn="just">
              <a:lnSpc>
                <a:spcPct val="120000"/>
              </a:lnSpc>
            </a:pPr>
            <a:r>
              <a:rPr lang="en-US" sz="2300" dirty="0">
                <a:latin typeface="Times New Roman" pitchFamily="18" charset="0"/>
                <a:cs typeface="Times New Roman" pitchFamily="18" charset="0"/>
              </a:rPr>
              <a:t>Responsible for UFI &amp; SEP targets of the city.</a:t>
            </a:r>
          </a:p>
          <a:p>
            <a:pPr lvl="2" algn="just">
              <a:lnSpc>
                <a:spcPct val="120000"/>
              </a:lnSpc>
            </a:pPr>
            <a:r>
              <a:rPr lang="en-US" sz="2300" dirty="0">
                <a:latin typeface="Times New Roman" pitchFamily="18" charset="0"/>
                <a:cs typeface="Times New Roman" pitchFamily="18" charset="0"/>
              </a:rPr>
              <a:t>Ensure bank linkage for SHGs &amp; its members at the city level.</a:t>
            </a:r>
          </a:p>
          <a:p>
            <a:pPr lvl="2" algn="just">
              <a:lnSpc>
                <a:spcPct val="120000"/>
              </a:lnSpc>
            </a:pPr>
            <a:r>
              <a:rPr lang="en-US" sz="2300" dirty="0">
                <a:latin typeface="Times New Roman" pitchFamily="18" charset="0"/>
                <a:cs typeface="Times New Roman" pitchFamily="18" charset="0"/>
              </a:rPr>
              <a:t>Facilitate access to credit for micro enterprises set up by urban poor at the city level.</a:t>
            </a:r>
          </a:p>
          <a:p>
            <a:pPr lvl="2" algn="just">
              <a:lnSpc>
                <a:spcPct val="120000"/>
              </a:lnSpc>
            </a:pPr>
            <a:r>
              <a:rPr lang="en-US" sz="2300" dirty="0">
                <a:latin typeface="Times New Roman" pitchFamily="18" charset="0"/>
                <a:cs typeface="Times New Roman" pitchFamily="18" charset="0"/>
              </a:rPr>
              <a:t>Responsible for providing need based Technical Assistance to Cos.</a:t>
            </a:r>
          </a:p>
          <a:p>
            <a:pPr lvl="2" algn="just">
              <a:lnSpc>
                <a:spcPct val="120000"/>
              </a:lnSpc>
            </a:pPr>
            <a:r>
              <a:rPr lang="en-US" sz="2300" dirty="0">
                <a:latin typeface="Times New Roman" pitchFamily="18" charset="0"/>
                <a:cs typeface="Times New Roman" pitchFamily="18" charset="0"/>
              </a:rPr>
              <a:t>Arranging for appropriate linkages with relevant agencies/departments &amp; integrate Universal Financial Inclusion &amp; Self employment </a:t>
            </a:r>
            <a:r>
              <a:rPr lang="en-US" sz="2300" dirty="0" err="1">
                <a:latin typeface="Times New Roman" pitchFamily="18" charset="0"/>
                <a:cs typeface="Times New Roman" pitchFamily="18" charset="0"/>
              </a:rPr>
              <a:t>programme</a:t>
            </a:r>
            <a:r>
              <a:rPr lang="en-US" sz="2300" dirty="0">
                <a:latin typeface="Times New Roman" pitchFamily="18" charset="0"/>
                <a:cs typeface="Times New Roman" pitchFamily="18" charset="0"/>
              </a:rPr>
              <a:t>.</a:t>
            </a:r>
          </a:p>
          <a:p>
            <a:pPr lvl="2" algn="just">
              <a:lnSpc>
                <a:spcPct val="120000"/>
              </a:lnSpc>
            </a:pPr>
            <a:r>
              <a:rPr lang="en-US" sz="2300" dirty="0">
                <a:latin typeface="Times New Roman" pitchFamily="18" charset="0"/>
                <a:cs typeface="Times New Roman" pitchFamily="18" charset="0"/>
              </a:rPr>
              <a:t>Ensure reporting against KRAs.</a:t>
            </a:r>
          </a:p>
          <a:p>
            <a:endParaRPr lang="en-IN" dirty="0"/>
          </a:p>
        </p:txBody>
      </p:sp>
    </p:spTree>
    <p:extLst>
      <p:ext uri="{BB962C8B-B14F-4D97-AF65-F5344CB8AC3E}">
        <p14:creationId xmlns="" xmlns:p14="http://schemas.microsoft.com/office/powerpoint/2010/main" val="3716326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999D93-8316-488B-A7BC-1A2AD9D51892}"/>
              </a:ext>
            </a:extLst>
          </p:cNvPr>
          <p:cNvSpPr>
            <a:spLocks noGrp="1"/>
          </p:cNvSpPr>
          <p:nvPr>
            <p:ph type="title"/>
          </p:nvPr>
        </p:nvSpPr>
        <p:spPr>
          <a:xfrm>
            <a:off x="1154753" y="585216"/>
            <a:ext cx="9720072" cy="1499616"/>
          </a:xfrm>
        </p:spPr>
        <p:txBody>
          <a:bodyPr>
            <a:normAutofit/>
          </a:bodyPr>
          <a:lstStyle/>
          <a:p>
            <a:r>
              <a:rPr lang="en-US" sz="4800" b="1" dirty="0">
                <a:solidFill>
                  <a:schemeClr val="tx1"/>
                </a:solidFill>
                <a:latin typeface="Times New Roman" pitchFamily="18" charset="0"/>
                <a:cs typeface="Times New Roman" pitchFamily="18" charset="0"/>
              </a:rPr>
              <a:t>MIS &amp; ME</a:t>
            </a:r>
            <a:endParaRPr lang="en-IN" sz="4800" dirty="0">
              <a:solidFill>
                <a:schemeClr val="tx1"/>
              </a:solidFill>
            </a:endParaRPr>
          </a:p>
        </p:txBody>
      </p:sp>
      <p:sp>
        <p:nvSpPr>
          <p:cNvPr id="3" name="Content Placeholder 2">
            <a:extLst>
              <a:ext uri="{FF2B5EF4-FFF2-40B4-BE49-F238E27FC236}">
                <a16:creationId xmlns="" xmlns:a16="http://schemas.microsoft.com/office/drawing/2014/main" id="{055ABDFF-72FC-4BDD-B5A1-E83C6CE9AFBC}"/>
              </a:ext>
            </a:extLst>
          </p:cNvPr>
          <p:cNvSpPr>
            <a:spLocks noGrp="1"/>
          </p:cNvSpPr>
          <p:nvPr>
            <p:ph idx="1"/>
          </p:nvPr>
        </p:nvSpPr>
        <p:spPr/>
        <p:txBody>
          <a:bodyPr>
            <a:normAutofit fontScale="85000" lnSpcReduction="10000"/>
          </a:bodyPr>
          <a:lstStyle/>
          <a:p>
            <a:endParaRPr lang="en-US" sz="2000" dirty="0">
              <a:solidFill>
                <a:schemeClr val="bg1"/>
              </a:solidFill>
            </a:endParaRPr>
          </a:p>
          <a:p>
            <a:pPr lvl="2" algn="just">
              <a:lnSpc>
                <a:spcPct val="120000"/>
              </a:lnSpc>
            </a:pPr>
            <a:r>
              <a:rPr lang="en-US" sz="2600" dirty="0">
                <a:latin typeface="Times New Roman" pitchFamily="18" charset="0"/>
                <a:cs typeface="Times New Roman" pitchFamily="18" charset="0"/>
              </a:rPr>
              <a:t>Prepare work plan for monitoring of the DAY- NULM.</a:t>
            </a:r>
          </a:p>
          <a:p>
            <a:pPr lvl="2" algn="just">
              <a:lnSpc>
                <a:spcPct val="120000"/>
              </a:lnSpc>
            </a:pPr>
            <a:r>
              <a:rPr lang="en-US" sz="2600" dirty="0">
                <a:latin typeface="Times New Roman" pitchFamily="18" charset="0"/>
                <a:cs typeface="Times New Roman" pitchFamily="18" charset="0"/>
              </a:rPr>
              <a:t>Responsible for ensuring proper implementation of MIS at the city level, compilation of information at the city level &amp; submission of the same to State.</a:t>
            </a:r>
          </a:p>
          <a:p>
            <a:pPr lvl="2" algn="just">
              <a:lnSpc>
                <a:spcPct val="120000"/>
              </a:lnSpc>
            </a:pPr>
            <a:r>
              <a:rPr lang="en-US" sz="2600" dirty="0">
                <a:latin typeface="Times New Roman" pitchFamily="18" charset="0"/>
                <a:cs typeface="Times New Roman" pitchFamily="18" charset="0"/>
              </a:rPr>
              <a:t>Under take real time monitoring of the scheme at the city level.</a:t>
            </a:r>
          </a:p>
          <a:p>
            <a:pPr lvl="2" algn="just">
              <a:lnSpc>
                <a:spcPct val="120000"/>
              </a:lnSpc>
            </a:pPr>
            <a:r>
              <a:rPr lang="en-US" sz="2600" dirty="0">
                <a:latin typeface="Times New Roman" pitchFamily="18" charset="0"/>
                <a:cs typeface="Times New Roman" pitchFamily="18" charset="0"/>
              </a:rPr>
              <a:t>Responsible for timely submission of information to State.</a:t>
            </a:r>
          </a:p>
          <a:p>
            <a:pPr lvl="2" algn="just">
              <a:lnSpc>
                <a:spcPct val="120000"/>
              </a:lnSpc>
            </a:pPr>
            <a:r>
              <a:rPr lang="en-US" sz="2600" dirty="0">
                <a:latin typeface="Times New Roman" pitchFamily="18" charset="0"/>
                <a:cs typeface="Times New Roman" pitchFamily="18" charset="0"/>
              </a:rPr>
              <a:t>Responsible for providing need based Technical Assistance to Cos.</a:t>
            </a:r>
          </a:p>
          <a:p>
            <a:pPr lvl="2" algn="just">
              <a:lnSpc>
                <a:spcPct val="120000"/>
              </a:lnSpc>
            </a:pPr>
            <a:r>
              <a:rPr lang="en-US" sz="2600" dirty="0">
                <a:latin typeface="Times New Roman" pitchFamily="18" charset="0"/>
                <a:cs typeface="Times New Roman" pitchFamily="18" charset="0"/>
              </a:rPr>
              <a:t>Adhere to all monitoring &amp; reporting systems like base line study , MPRs, process documentation etc. at city level.</a:t>
            </a:r>
          </a:p>
          <a:p>
            <a:endParaRPr lang="en-IN" dirty="0"/>
          </a:p>
        </p:txBody>
      </p:sp>
    </p:spTree>
    <p:extLst>
      <p:ext uri="{BB962C8B-B14F-4D97-AF65-F5344CB8AC3E}">
        <p14:creationId xmlns="" xmlns:p14="http://schemas.microsoft.com/office/powerpoint/2010/main" val="31497604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1487E8-287B-4A1C-AB8B-5616A997DEC4}"/>
              </a:ext>
            </a:extLst>
          </p:cNvPr>
          <p:cNvSpPr>
            <a:spLocks noGrp="1"/>
          </p:cNvSpPr>
          <p:nvPr>
            <p:ph type="title"/>
          </p:nvPr>
        </p:nvSpPr>
        <p:spPr>
          <a:xfrm>
            <a:off x="1202253" y="585216"/>
            <a:ext cx="9720072" cy="1499616"/>
          </a:xfrm>
        </p:spPr>
        <p:txBody>
          <a:bodyPr>
            <a:normAutofit/>
          </a:bodyPr>
          <a:lstStyle/>
          <a:p>
            <a:r>
              <a:rPr lang="en-US" sz="4800" b="1" dirty="0">
                <a:solidFill>
                  <a:schemeClr val="tx1"/>
                </a:solidFill>
                <a:latin typeface="Times New Roman" pitchFamily="18" charset="0"/>
                <a:cs typeface="Times New Roman" pitchFamily="18" charset="0"/>
              </a:rPr>
              <a:t>Community Organisers(COs)</a:t>
            </a:r>
            <a:endParaRPr lang="en-IN" sz="4800" dirty="0">
              <a:solidFill>
                <a:schemeClr val="tx1"/>
              </a:solidFill>
            </a:endParaRPr>
          </a:p>
        </p:txBody>
      </p:sp>
      <p:sp>
        <p:nvSpPr>
          <p:cNvPr id="3" name="Content Placeholder 2">
            <a:extLst>
              <a:ext uri="{FF2B5EF4-FFF2-40B4-BE49-F238E27FC236}">
                <a16:creationId xmlns="" xmlns:a16="http://schemas.microsoft.com/office/drawing/2014/main" id="{5615142B-7052-486A-9F10-FD9ED3EE446B}"/>
              </a:ext>
            </a:extLst>
          </p:cNvPr>
          <p:cNvSpPr>
            <a:spLocks noGrp="1"/>
          </p:cNvSpPr>
          <p:nvPr>
            <p:ph idx="1"/>
          </p:nvPr>
        </p:nvSpPr>
        <p:spPr/>
        <p:txBody>
          <a:bodyPr>
            <a:normAutofit fontScale="55000" lnSpcReduction="20000"/>
          </a:bodyPr>
          <a:lstStyle/>
          <a:p>
            <a:pPr lvl="2" algn="just">
              <a:lnSpc>
                <a:spcPct val="120000"/>
              </a:lnSpc>
            </a:pPr>
            <a:r>
              <a:rPr lang="en-US" sz="2600" dirty="0">
                <a:latin typeface="Times New Roman" pitchFamily="18" charset="0"/>
                <a:cs typeface="Times New Roman" pitchFamily="18" charset="0"/>
              </a:rPr>
              <a:t>Ensure that the social </a:t>
            </a:r>
            <a:r>
              <a:rPr lang="en-US" sz="2600" dirty="0" err="1">
                <a:latin typeface="Times New Roman" pitchFamily="18" charset="0"/>
                <a:cs typeface="Times New Roman" pitchFamily="18" charset="0"/>
              </a:rPr>
              <a:t>mobilisation</a:t>
            </a:r>
            <a:r>
              <a:rPr lang="en-US" sz="2600" dirty="0">
                <a:latin typeface="Times New Roman" pitchFamily="18" charset="0"/>
                <a:cs typeface="Times New Roman" pitchFamily="18" charset="0"/>
              </a:rPr>
              <a:t> of urban poor in his or her operational area–directly through Resource Organizations(ROs).</a:t>
            </a:r>
          </a:p>
          <a:p>
            <a:pPr lvl="2" algn="just">
              <a:lnSpc>
                <a:spcPct val="120000"/>
              </a:lnSpc>
            </a:pPr>
            <a:r>
              <a:rPr lang="en-US" sz="2600" dirty="0">
                <a:latin typeface="Times New Roman" pitchFamily="18" charset="0"/>
                <a:cs typeface="Times New Roman" pitchFamily="18" charset="0"/>
              </a:rPr>
              <a:t>Facilitate community in forming in to groups / federations.</a:t>
            </a:r>
          </a:p>
          <a:p>
            <a:pPr lvl="2" algn="just">
              <a:lnSpc>
                <a:spcPct val="120000"/>
              </a:lnSpc>
            </a:pPr>
            <a:r>
              <a:rPr lang="en-US" sz="2600" dirty="0">
                <a:latin typeface="Times New Roman" pitchFamily="18" charset="0"/>
                <a:cs typeface="Times New Roman" pitchFamily="18" charset="0"/>
              </a:rPr>
              <a:t>Facilitate implementation of various </a:t>
            </a:r>
            <a:r>
              <a:rPr lang="en-US" sz="2600" dirty="0" err="1">
                <a:latin typeface="Times New Roman" pitchFamily="18" charset="0"/>
                <a:cs typeface="Times New Roman" pitchFamily="18" charset="0"/>
              </a:rPr>
              <a:t>programmes</a:t>
            </a:r>
            <a:r>
              <a:rPr lang="en-US" sz="2600" dirty="0">
                <a:latin typeface="Times New Roman" pitchFamily="18" charset="0"/>
                <a:cs typeface="Times New Roman" pitchFamily="18" charset="0"/>
              </a:rPr>
              <a:t> / aspects related to DAY- NULM in their operational area.</a:t>
            </a:r>
          </a:p>
          <a:p>
            <a:pPr lvl="2" algn="just">
              <a:lnSpc>
                <a:spcPct val="120000"/>
              </a:lnSpc>
            </a:pPr>
            <a:r>
              <a:rPr lang="en-US" sz="2600" dirty="0">
                <a:latin typeface="Times New Roman" pitchFamily="18" charset="0"/>
                <a:cs typeface="Times New Roman" pitchFamily="18" charset="0"/>
              </a:rPr>
              <a:t>Develop community level comprehensive data base on infrastructure , assets and social aspects , update the database periodically.</a:t>
            </a:r>
          </a:p>
          <a:p>
            <a:pPr lvl="2" algn="just">
              <a:lnSpc>
                <a:spcPct val="120000"/>
              </a:lnSpc>
            </a:pPr>
            <a:r>
              <a:rPr lang="en-US" sz="2600" dirty="0">
                <a:latin typeface="Times New Roman" pitchFamily="18" charset="0"/>
                <a:cs typeface="Times New Roman" pitchFamily="18" charset="0"/>
              </a:rPr>
              <a:t>Support &amp; strengthen SHGs &amp; their federations including the SHGs of disabled persons in accessing convergent services</a:t>
            </a:r>
          </a:p>
          <a:p>
            <a:pPr lvl="2" algn="just">
              <a:lnSpc>
                <a:spcPct val="120000"/>
              </a:lnSpc>
            </a:pPr>
            <a:r>
              <a:rPr lang="en-US" sz="2600" dirty="0">
                <a:latin typeface="Times New Roman" pitchFamily="18" charset="0"/>
                <a:cs typeface="Times New Roman" pitchFamily="18" charset="0"/>
              </a:rPr>
              <a:t>Promote SHG bank linkage</a:t>
            </a:r>
          </a:p>
          <a:p>
            <a:pPr lvl="2" algn="just">
              <a:lnSpc>
                <a:spcPct val="120000"/>
              </a:lnSpc>
            </a:pPr>
            <a:r>
              <a:rPr lang="en-US" sz="2600" dirty="0">
                <a:latin typeface="Times New Roman" pitchFamily="18" charset="0"/>
                <a:cs typeface="Times New Roman" pitchFamily="18" charset="0"/>
              </a:rPr>
              <a:t>Establish liaison with government department for convergence</a:t>
            </a:r>
          </a:p>
          <a:p>
            <a:pPr lvl="2" algn="just">
              <a:lnSpc>
                <a:spcPct val="120000"/>
              </a:lnSpc>
            </a:pPr>
            <a:r>
              <a:rPr lang="en-US" sz="2600" dirty="0">
                <a:latin typeface="Times New Roman" pitchFamily="18" charset="0"/>
                <a:cs typeface="Times New Roman" pitchFamily="18" charset="0"/>
              </a:rPr>
              <a:t>Assist in survey related to DAY- NULM</a:t>
            </a:r>
          </a:p>
          <a:p>
            <a:pPr lvl="2" algn="just">
              <a:lnSpc>
                <a:spcPct val="120000"/>
              </a:lnSpc>
            </a:pPr>
            <a:r>
              <a:rPr lang="en-US" sz="2600" dirty="0">
                <a:latin typeface="Times New Roman" pitchFamily="18" charset="0"/>
                <a:cs typeface="Times New Roman" pitchFamily="18" charset="0"/>
              </a:rPr>
              <a:t>Support implementation of development works like community contracts , O &amp; M of community assets etc.</a:t>
            </a:r>
          </a:p>
          <a:p>
            <a:pPr lvl="2" algn="just">
              <a:lnSpc>
                <a:spcPct val="120000"/>
              </a:lnSpc>
            </a:pPr>
            <a:r>
              <a:rPr lang="en-US" sz="2600" dirty="0">
                <a:latin typeface="Times New Roman" pitchFamily="18" charset="0"/>
                <a:cs typeface="Times New Roman" pitchFamily="18" charset="0"/>
              </a:rPr>
              <a:t>Document the working of good practices.</a:t>
            </a:r>
          </a:p>
          <a:p>
            <a:pPr lvl="2" algn="just">
              <a:lnSpc>
                <a:spcPct val="120000"/>
              </a:lnSpc>
            </a:pPr>
            <a:r>
              <a:rPr lang="en-US" sz="2600" dirty="0">
                <a:latin typeface="Times New Roman" pitchFamily="18" charset="0"/>
                <a:cs typeface="Times New Roman" pitchFamily="18" charset="0"/>
              </a:rPr>
              <a:t>Organize &amp; attend community level meetings , trainings as per the need.</a:t>
            </a:r>
          </a:p>
          <a:p>
            <a:pPr lvl="2" algn="just">
              <a:lnSpc>
                <a:spcPct val="120000"/>
              </a:lnSpc>
            </a:pPr>
            <a:r>
              <a:rPr lang="en-US" sz="2600" dirty="0">
                <a:latin typeface="Times New Roman" pitchFamily="18" charset="0"/>
                <a:cs typeface="Times New Roman" pitchFamily="18" charset="0"/>
              </a:rPr>
              <a:t>Submit periodic reports as necessary.</a:t>
            </a:r>
          </a:p>
          <a:p>
            <a:endParaRPr lang="en-IN" dirty="0"/>
          </a:p>
        </p:txBody>
      </p:sp>
    </p:spTree>
    <p:extLst>
      <p:ext uri="{BB962C8B-B14F-4D97-AF65-F5344CB8AC3E}">
        <p14:creationId xmlns="" xmlns:p14="http://schemas.microsoft.com/office/powerpoint/2010/main" val="18912638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Image result for Thank You clipart">
            <a:extLst>
              <a:ext uri="{FF2B5EF4-FFF2-40B4-BE49-F238E27FC236}">
                <a16:creationId xmlns="" xmlns:a16="http://schemas.microsoft.com/office/drawing/2014/main" id="{6C225487-8B35-4B25-9A5C-E4D3D517A84F}"/>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815772" y="1951831"/>
            <a:ext cx="6331284" cy="3657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91674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7D19E1-F0A5-4104-8AA0-0205C69C7EA4}"/>
              </a:ext>
            </a:extLst>
          </p:cNvPr>
          <p:cNvSpPr>
            <a:spLocks noGrp="1"/>
          </p:cNvSpPr>
          <p:nvPr>
            <p:ph type="title"/>
          </p:nvPr>
        </p:nvSpPr>
        <p:spPr>
          <a:xfrm>
            <a:off x="1083503" y="585216"/>
            <a:ext cx="9720072" cy="1499616"/>
          </a:xfrm>
        </p:spPr>
        <p:txBody>
          <a:bodyPr>
            <a:normAutofit/>
          </a:bodyPr>
          <a:lstStyle/>
          <a:p>
            <a:r>
              <a:rPr lang="en-US" sz="4800" b="1" dirty="0">
                <a:latin typeface="Times New Roman" pitchFamily="18" charset="0"/>
                <a:cs typeface="Times New Roman" pitchFamily="18" charset="0"/>
              </a:rPr>
              <a:t>Values of the Mission</a:t>
            </a:r>
            <a:endParaRPr lang="en-IN" sz="4800" dirty="0"/>
          </a:p>
        </p:txBody>
      </p:sp>
      <p:sp>
        <p:nvSpPr>
          <p:cNvPr id="4" name="Oval 10">
            <a:extLst>
              <a:ext uri="{FF2B5EF4-FFF2-40B4-BE49-F238E27FC236}">
                <a16:creationId xmlns="" xmlns:a16="http://schemas.microsoft.com/office/drawing/2014/main" id="{49F61DE9-2D14-464F-ACAF-BB4653933B07}"/>
              </a:ext>
            </a:extLst>
          </p:cNvPr>
          <p:cNvSpPr/>
          <p:nvPr/>
        </p:nvSpPr>
        <p:spPr>
          <a:xfrm>
            <a:off x="682402" y="1752596"/>
            <a:ext cx="536798" cy="53274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Oval 13">
            <a:extLst>
              <a:ext uri="{FF2B5EF4-FFF2-40B4-BE49-F238E27FC236}">
                <a16:creationId xmlns="" xmlns:a16="http://schemas.microsoft.com/office/drawing/2014/main" id="{A91DC2AE-0FEF-4F09-85DF-EEAF6B4CC3FE}"/>
              </a:ext>
            </a:extLst>
          </p:cNvPr>
          <p:cNvSpPr/>
          <p:nvPr/>
        </p:nvSpPr>
        <p:spPr>
          <a:xfrm>
            <a:off x="682402" y="2634052"/>
            <a:ext cx="536798" cy="5327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Oval 16">
            <a:extLst>
              <a:ext uri="{FF2B5EF4-FFF2-40B4-BE49-F238E27FC236}">
                <a16:creationId xmlns="" xmlns:a16="http://schemas.microsoft.com/office/drawing/2014/main" id="{071E7FF1-1986-474F-821A-37EDF6565586}"/>
              </a:ext>
            </a:extLst>
          </p:cNvPr>
          <p:cNvSpPr/>
          <p:nvPr/>
        </p:nvSpPr>
        <p:spPr>
          <a:xfrm>
            <a:off x="682402" y="3515508"/>
            <a:ext cx="536798" cy="5327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Oval 19">
            <a:extLst>
              <a:ext uri="{FF2B5EF4-FFF2-40B4-BE49-F238E27FC236}">
                <a16:creationId xmlns="" xmlns:a16="http://schemas.microsoft.com/office/drawing/2014/main" id="{0BEC8074-A3D7-4343-8416-161B9AC6D8A7}"/>
              </a:ext>
            </a:extLst>
          </p:cNvPr>
          <p:cNvSpPr/>
          <p:nvPr/>
        </p:nvSpPr>
        <p:spPr>
          <a:xfrm>
            <a:off x="682402" y="4396963"/>
            <a:ext cx="536798" cy="5327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TextBox 7">
            <a:extLst>
              <a:ext uri="{FF2B5EF4-FFF2-40B4-BE49-F238E27FC236}">
                <a16:creationId xmlns="" xmlns:a16="http://schemas.microsoft.com/office/drawing/2014/main" id="{AB107E30-A9BE-4470-A9B1-E9C6360F6D0B}"/>
              </a:ext>
            </a:extLst>
          </p:cNvPr>
          <p:cNvSpPr txBox="1"/>
          <p:nvPr/>
        </p:nvSpPr>
        <p:spPr>
          <a:xfrm>
            <a:off x="705818" y="1818913"/>
            <a:ext cx="473882" cy="400110"/>
          </a:xfrm>
          <a:prstGeom prst="rect">
            <a:avLst/>
          </a:prstGeom>
          <a:noFill/>
        </p:spPr>
        <p:txBody>
          <a:bodyPr wrap="square" rtlCol="0">
            <a:spAutoFit/>
          </a:bodyPr>
          <a:lstStyle/>
          <a:p>
            <a:pPr algn="ctr"/>
            <a:r>
              <a:rPr lang="en-US" altLang="ko-KR" sz="2000" b="1" dirty="0">
                <a:ln w="12700">
                  <a:solidFill>
                    <a:schemeClr val="bg1"/>
                  </a:solidFill>
                </a:ln>
                <a:solidFill>
                  <a:schemeClr val="bg1"/>
                </a:solidFill>
                <a:cs typeface="Arial" pitchFamily="34" charset="0"/>
              </a:rPr>
              <a:t>01</a:t>
            </a:r>
            <a:endParaRPr lang="ko-KR" altLang="en-US" sz="2000" b="1" dirty="0">
              <a:ln w="12700">
                <a:solidFill>
                  <a:schemeClr val="bg1"/>
                </a:solidFill>
              </a:ln>
              <a:solidFill>
                <a:schemeClr val="bg1"/>
              </a:solidFill>
              <a:cs typeface="Arial" pitchFamily="34" charset="0"/>
            </a:endParaRPr>
          </a:p>
        </p:txBody>
      </p:sp>
      <p:sp>
        <p:nvSpPr>
          <p:cNvPr id="9" name="TextBox 8">
            <a:extLst>
              <a:ext uri="{FF2B5EF4-FFF2-40B4-BE49-F238E27FC236}">
                <a16:creationId xmlns="" xmlns:a16="http://schemas.microsoft.com/office/drawing/2014/main" id="{2CF887BC-EF67-4C41-9D1A-6E7C477AB005}"/>
              </a:ext>
            </a:extLst>
          </p:cNvPr>
          <p:cNvSpPr txBox="1"/>
          <p:nvPr/>
        </p:nvSpPr>
        <p:spPr>
          <a:xfrm>
            <a:off x="1297970" y="1768589"/>
            <a:ext cx="3731229" cy="523220"/>
          </a:xfrm>
          <a:prstGeom prst="rect">
            <a:avLst/>
          </a:prstGeom>
          <a:noFill/>
        </p:spPr>
        <p:txBody>
          <a:bodyPr wrap="square" rtlCol="0">
            <a:spAutoFit/>
          </a:bodyPr>
          <a:lstStyle/>
          <a:p>
            <a:pPr marL="342900" indent="-342900" algn="just"/>
            <a:r>
              <a:rPr lang="en-US" sz="1400" dirty="0">
                <a:solidFill>
                  <a:srgbClr val="7030A0"/>
                </a:solidFill>
                <a:latin typeface="Times New Roman" pitchFamily="18" charset="0"/>
                <a:cs typeface="Times New Roman" pitchFamily="18" charset="0"/>
              </a:rPr>
              <a:t>Ownership and productive involvement of the </a:t>
            </a:r>
          </a:p>
          <a:p>
            <a:pPr marL="342900" indent="-342900" algn="just"/>
            <a:r>
              <a:rPr lang="en-US" sz="1400" dirty="0">
                <a:solidFill>
                  <a:srgbClr val="7030A0"/>
                </a:solidFill>
                <a:latin typeface="Times New Roman" pitchFamily="18" charset="0"/>
                <a:cs typeface="Times New Roman" pitchFamily="18" charset="0"/>
              </a:rPr>
              <a:t>urban poor and their institutions in all processes.</a:t>
            </a:r>
          </a:p>
        </p:txBody>
      </p:sp>
      <p:sp>
        <p:nvSpPr>
          <p:cNvPr id="10" name="TextBox 9">
            <a:extLst>
              <a:ext uri="{FF2B5EF4-FFF2-40B4-BE49-F238E27FC236}">
                <a16:creationId xmlns="" xmlns:a16="http://schemas.microsoft.com/office/drawing/2014/main" id="{6A97900B-092C-42B4-8CE0-9FFFDBDE2A6E}"/>
              </a:ext>
            </a:extLst>
          </p:cNvPr>
          <p:cNvSpPr txBox="1"/>
          <p:nvPr/>
        </p:nvSpPr>
        <p:spPr>
          <a:xfrm>
            <a:off x="1297973" y="4492819"/>
            <a:ext cx="3707810" cy="307777"/>
          </a:xfrm>
          <a:prstGeom prst="rect">
            <a:avLst/>
          </a:prstGeom>
          <a:noFill/>
        </p:spPr>
        <p:txBody>
          <a:bodyPr wrap="square" rtlCol="0">
            <a:spAutoFit/>
          </a:bodyPr>
          <a:lstStyle/>
          <a:p>
            <a:r>
              <a:rPr lang="en-US" sz="1400" dirty="0">
                <a:solidFill>
                  <a:srgbClr val="7030A0"/>
                </a:solidFill>
                <a:latin typeface="Times New Roman" pitchFamily="18" charset="0"/>
                <a:cs typeface="Times New Roman" pitchFamily="18" charset="0"/>
              </a:rPr>
              <a:t>Partnerships with industry and other stakeholders</a:t>
            </a:r>
            <a:endParaRPr lang="ko-KR" altLang="en-US" sz="1400" dirty="0">
              <a:solidFill>
                <a:srgbClr val="7030A0"/>
              </a:solidFill>
              <a:cs typeface="Arial" pitchFamily="34" charset="0"/>
            </a:endParaRPr>
          </a:p>
        </p:txBody>
      </p:sp>
      <p:sp>
        <p:nvSpPr>
          <p:cNvPr id="11" name="TextBox 10">
            <a:extLst>
              <a:ext uri="{FF2B5EF4-FFF2-40B4-BE49-F238E27FC236}">
                <a16:creationId xmlns="" xmlns:a16="http://schemas.microsoft.com/office/drawing/2014/main" id="{B6C1E0FA-58A5-4ABD-B9C6-C586C063E1EE}"/>
              </a:ext>
            </a:extLst>
          </p:cNvPr>
          <p:cNvSpPr txBox="1"/>
          <p:nvPr/>
        </p:nvSpPr>
        <p:spPr>
          <a:xfrm>
            <a:off x="1297972" y="2590796"/>
            <a:ext cx="4569428" cy="523220"/>
          </a:xfrm>
          <a:prstGeom prst="rect">
            <a:avLst/>
          </a:prstGeom>
          <a:noFill/>
        </p:spPr>
        <p:txBody>
          <a:bodyPr wrap="square" rtlCol="0">
            <a:spAutoFit/>
          </a:bodyPr>
          <a:lstStyle/>
          <a:p>
            <a:r>
              <a:rPr lang="en-US" sz="1400" dirty="0">
                <a:solidFill>
                  <a:srgbClr val="7030A0"/>
                </a:solidFill>
                <a:latin typeface="Times New Roman" pitchFamily="18" charset="0"/>
                <a:cs typeface="Times New Roman" pitchFamily="18" charset="0"/>
              </a:rPr>
              <a:t>Transparency in </a:t>
            </a:r>
            <a:r>
              <a:rPr lang="en-US" sz="1400" dirty="0" err="1">
                <a:solidFill>
                  <a:srgbClr val="7030A0"/>
                </a:solidFill>
                <a:latin typeface="Times New Roman" pitchFamily="18" charset="0"/>
                <a:cs typeface="Times New Roman" pitchFamily="18" charset="0"/>
              </a:rPr>
              <a:t>programme</a:t>
            </a:r>
            <a:r>
              <a:rPr lang="en-US" sz="1400" dirty="0">
                <a:solidFill>
                  <a:srgbClr val="7030A0"/>
                </a:solidFill>
                <a:latin typeface="Times New Roman" pitchFamily="18" charset="0"/>
                <a:cs typeface="Times New Roman" pitchFamily="18" charset="0"/>
              </a:rPr>
              <a:t> design and implementation, including institution- building and capacity strengthening</a:t>
            </a:r>
            <a:endParaRPr lang="ko-KR" altLang="en-US" sz="1400" dirty="0">
              <a:solidFill>
                <a:srgbClr val="7030A0"/>
              </a:solidFill>
              <a:cs typeface="Arial" pitchFamily="34" charset="0"/>
            </a:endParaRPr>
          </a:p>
        </p:txBody>
      </p:sp>
      <p:sp>
        <p:nvSpPr>
          <p:cNvPr id="12" name="TextBox 11">
            <a:extLst>
              <a:ext uri="{FF2B5EF4-FFF2-40B4-BE49-F238E27FC236}">
                <a16:creationId xmlns="" xmlns:a16="http://schemas.microsoft.com/office/drawing/2014/main" id="{72956225-004C-412B-A12D-3E2811115F31}"/>
              </a:ext>
            </a:extLst>
          </p:cNvPr>
          <p:cNvSpPr txBox="1"/>
          <p:nvPr/>
        </p:nvSpPr>
        <p:spPr>
          <a:xfrm>
            <a:off x="1297972" y="3515376"/>
            <a:ext cx="3959827" cy="523220"/>
          </a:xfrm>
          <a:prstGeom prst="rect">
            <a:avLst/>
          </a:prstGeom>
          <a:noFill/>
        </p:spPr>
        <p:txBody>
          <a:bodyPr wrap="square" rtlCol="0">
            <a:spAutoFit/>
          </a:bodyPr>
          <a:lstStyle/>
          <a:p>
            <a:r>
              <a:rPr lang="en-US" sz="1400" dirty="0">
                <a:solidFill>
                  <a:srgbClr val="7030A0"/>
                </a:solidFill>
                <a:latin typeface="Times New Roman" pitchFamily="18" charset="0"/>
                <a:cs typeface="Times New Roman" pitchFamily="18" charset="0"/>
              </a:rPr>
              <a:t>Accountability of government functionaries and the community</a:t>
            </a:r>
            <a:endParaRPr lang="ko-KR" altLang="en-US" sz="1400" dirty="0">
              <a:solidFill>
                <a:srgbClr val="7030A0"/>
              </a:solidFill>
              <a:cs typeface="Arial" pitchFamily="34" charset="0"/>
            </a:endParaRPr>
          </a:p>
        </p:txBody>
      </p:sp>
      <p:sp>
        <p:nvSpPr>
          <p:cNvPr id="13" name="TextBox 12">
            <a:extLst>
              <a:ext uri="{FF2B5EF4-FFF2-40B4-BE49-F238E27FC236}">
                <a16:creationId xmlns="" xmlns:a16="http://schemas.microsoft.com/office/drawing/2014/main" id="{D115E383-0CE5-4526-A53C-6E6660866C82}"/>
              </a:ext>
            </a:extLst>
          </p:cNvPr>
          <p:cNvSpPr txBox="1"/>
          <p:nvPr/>
        </p:nvSpPr>
        <p:spPr>
          <a:xfrm>
            <a:off x="705818" y="2700369"/>
            <a:ext cx="473882" cy="400110"/>
          </a:xfrm>
          <a:prstGeom prst="rect">
            <a:avLst/>
          </a:prstGeom>
          <a:noFill/>
        </p:spPr>
        <p:txBody>
          <a:bodyPr wrap="square" rtlCol="0">
            <a:spAutoFit/>
          </a:bodyPr>
          <a:lstStyle/>
          <a:p>
            <a:pPr algn="ctr"/>
            <a:r>
              <a:rPr lang="en-US" altLang="ko-KR" sz="2000" b="1" dirty="0">
                <a:ln w="12700">
                  <a:solidFill>
                    <a:schemeClr val="bg1"/>
                  </a:solidFill>
                </a:ln>
                <a:solidFill>
                  <a:schemeClr val="bg1"/>
                </a:solidFill>
                <a:cs typeface="Arial" pitchFamily="34" charset="0"/>
              </a:rPr>
              <a:t>02</a:t>
            </a:r>
            <a:endParaRPr lang="ko-KR" altLang="en-US" sz="2000" b="1" dirty="0">
              <a:ln w="12700">
                <a:solidFill>
                  <a:schemeClr val="bg1"/>
                </a:solidFill>
              </a:ln>
              <a:solidFill>
                <a:schemeClr val="bg1"/>
              </a:solidFill>
              <a:cs typeface="Arial" pitchFamily="34" charset="0"/>
            </a:endParaRPr>
          </a:p>
        </p:txBody>
      </p:sp>
      <p:sp>
        <p:nvSpPr>
          <p:cNvPr id="14" name="TextBox 13">
            <a:extLst>
              <a:ext uri="{FF2B5EF4-FFF2-40B4-BE49-F238E27FC236}">
                <a16:creationId xmlns="" xmlns:a16="http://schemas.microsoft.com/office/drawing/2014/main" id="{305DF00B-F013-46CE-9646-2A5EBA2B4704}"/>
              </a:ext>
            </a:extLst>
          </p:cNvPr>
          <p:cNvSpPr txBox="1"/>
          <p:nvPr/>
        </p:nvSpPr>
        <p:spPr>
          <a:xfrm>
            <a:off x="705818" y="3581825"/>
            <a:ext cx="473882" cy="400110"/>
          </a:xfrm>
          <a:prstGeom prst="rect">
            <a:avLst/>
          </a:prstGeom>
          <a:noFill/>
        </p:spPr>
        <p:txBody>
          <a:bodyPr wrap="square" rtlCol="0">
            <a:spAutoFit/>
          </a:bodyPr>
          <a:lstStyle/>
          <a:p>
            <a:pPr algn="ctr"/>
            <a:r>
              <a:rPr lang="en-US" altLang="ko-KR" sz="2000" b="1" dirty="0">
                <a:ln w="12700">
                  <a:solidFill>
                    <a:schemeClr val="bg1"/>
                  </a:solidFill>
                </a:ln>
                <a:solidFill>
                  <a:schemeClr val="bg1"/>
                </a:solidFill>
                <a:cs typeface="Arial" pitchFamily="34" charset="0"/>
              </a:rPr>
              <a:t>03</a:t>
            </a:r>
            <a:endParaRPr lang="ko-KR" altLang="en-US" sz="2000" b="1" dirty="0">
              <a:ln w="12700">
                <a:solidFill>
                  <a:schemeClr val="bg1"/>
                </a:solidFill>
              </a:ln>
              <a:solidFill>
                <a:schemeClr val="bg1"/>
              </a:solidFill>
              <a:cs typeface="Arial" pitchFamily="34" charset="0"/>
            </a:endParaRPr>
          </a:p>
        </p:txBody>
      </p:sp>
      <p:sp>
        <p:nvSpPr>
          <p:cNvPr id="15" name="TextBox 14">
            <a:extLst>
              <a:ext uri="{FF2B5EF4-FFF2-40B4-BE49-F238E27FC236}">
                <a16:creationId xmlns="" xmlns:a16="http://schemas.microsoft.com/office/drawing/2014/main" id="{0A8960D4-EFE0-4D58-B088-B0B5D97E0B8C}"/>
              </a:ext>
            </a:extLst>
          </p:cNvPr>
          <p:cNvSpPr txBox="1"/>
          <p:nvPr/>
        </p:nvSpPr>
        <p:spPr>
          <a:xfrm>
            <a:off x="705818" y="4463281"/>
            <a:ext cx="473882" cy="400110"/>
          </a:xfrm>
          <a:prstGeom prst="rect">
            <a:avLst/>
          </a:prstGeom>
          <a:noFill/>
        </p:spPr>
        <p:txBody>
          <a:bodyPr wrap="square" rtlCol="0">
            <a:spAutoFit/>
          </a:bodyPr>
          <a:lstStyle/>
          <a:p>
            <a:pPr algn="ctr"/>
            <a:r>
              <a:rPr lang="en-US" altLang="ko-KR" sz="2000" b="1" dirty="0">
                <a:ln w="12700">
                  <a:solidFill>
                    <a:schemeClr val="bg1"/>
                  </a:solidFill>
                </a:ln>
                <a:solidFill>
                  <a:schemeClr val="bg1"/>
                </a:solidFill>
                <a:cs typeface="Arial" pitchFamily="34" charset="0"/>
              </a:rPr>
              <a:t>04</a:t>
            </a:r>
            <a:endParaRPr lang="ko-KR" altLang="en-US" sz="2000" b="1" dirty="0">
              <a:ln w="12700">
                <a:solidFill>
                  <a:schemeClr val="bg1"/>
                </a:solidFill>
              </a:ln>
              <a:solidFill>
                <a:schemeClr val="bg1"/>
              </a:solidFill>
              <a:cs typeface="Arial" pitchFamily="34" charset="0"/>
            </a:endParaRPr>
          </a:p>
        </p:txBody>
      </p:sp>
      <p:sp>
        <p:nvSpPr>
          <p:cNvPr id="16" name="자유형: 도형 24">
            <a:extLst>
              <a:ext uri="{FF2B5EF4-FFF2-40B4-BE49-F238E27FC236}">
                <a16:creationId xmlns="" xmlns:a16="http://schemas.microsoft.com/office/drawing/2014/main" id="{1FAD3A73-F638-42DB-9569-33F5C64078F4}"/>
              </a:ext>
            </a:extLst>
          </p:cNvPr>
          <p:cNvSpPr/>
          <p:nvPr/>
        </p:nvSpPr>
        <p:spPr>
          <a:xfrm>
            <a:off x="1" y="2177139"/>
            <a:ext cx="9163595" cy="4397829"/>
          </a:xfrm>
          <a:custGeom>
            <a:avLst/>
            <a:gdLst>
              <a:gd name="connsiteX0" fmla="*/ 0 w 12209417"/>
              <a:gd name="connsiteY0" fmla="*/ 4284617 h 4284617"/>
              <a:gd name="connsiteX1" fmla="*/ 7977051 w 12209417"/>
              <a:gd name="connsiteY1" fmla="*/ 4284617 h 4284617"/>
              <a:gd name="connsiteX2" fmla="*/ 8342811 w 12209417"/>
              <a:gd name="connsiteY2" fmla="*/ 3579223 h 4284617"/>
              <a:gd name="connsiteX3" fmla="*/ 9448800 w 12209417"/>
              <a:gd name="connsiteY3" fmla="*/ 2725783 h 4284617"/>
              <a:gd name="connsiteX4" fmla="*/ 9657806 w 12209417"/>
              <a:gd name="connsiteY4" fmla="*/ 2063932 h 4284617"/>
              <a:gd name="connsiteX5" fmla="*/ 10755086 w 12209417"/>
              <a:gd name="connsiteY5" fmla="*/ 905692 h 4284617"/>
              <a:gd name="connsiteX6" fmla="*/ 11695611 w 12209417"/>
              <a:gd name="connsiteY6" fmla="*/ 644434 h 4284617"/>
              <a:gd name="connsiteX7" fmla="*/ 12209417 w 12209417"/>
              <a:gd name="connsiteY7" fmla="*/ 0 h 4284617"/>
              <a:gd name="connsiteX0" fmla="*/ 0 w 12583885"/>
              <a:gd name="connsiteY0" fmla="*/ 4354286 h 4354286"/>
              <a:gd name="connsiteX1" fmla="*/ 7977051 w 12583885"/>
              <a:gd name="connsiteY1" fmla="*/ 4354286 h 4354286"/>
              <a:gd name="connsiteX2" fmla="*/ 8342811 w 12583885"/>
              <a:gd name="connsiteY2" fmla="*/ 3648892 h 4354286"/>
              <a:gd name="connsiteX3" fmla="*/ 9448800 w 12583885"/>
              <a:gd name="connsiteY3" fmla="*/ 2795452 h 4354286"/>
              <a:gd name="connsiteX4" fmla="*/ 9657806 w 12583885"/>
              <a:gd name="connsiteY4" fmla="*/ 2133601 h 4354286"/>
              <a:gd name="connsiteX5" fmla="*/ 10755086 w 12583885"/>
              <a:gd name="connsiteY5" fmla="*/ 975361 h 4354286"/>
              <a:gd name="connsiteX6" fmla="*/ 11695611 w 12583885"/>
              <a:gd name="connsiteY6" fmla="*/ 714103 h 4354286"/>
              <a:gd name="connsiteX7" fmla="*/ 12583885 w 12583885"/>
              <a:gd name="connsiteY7" fmla="*/ 0 h 4354286"/>
              <a:gd name="connsiteX0" fmla="*/ 0 w 12653554"/>
              <a:gd name="connsiteY0" fmla="*/ 4371703 h 4371703"/>
              <a:gd name="connsiteX1" fmla="*/ 7977051 w 12653554"/>
              <a:gd name="connsiteY1" fmla="*/ 4371703 h 4371703"/>
              <a:gd name="connsiteX2" fmla="*/ 8342811 w 12653554"/>
              <a:gd name="connsiteY2" fmla="*/ 3666309 h 4371703"/>
              <a:gd name="connsiteX3" fmla="*/ 9448800 w 12653554"/>
              <a:gd name="connsiteY3" fmla="*/ 2812869 h 4371703"/>
              <a:gd name="connsiteX4" fmla="*/ 9657806 w 12653554"/>
              <a:gd name="connsiteY4" fmla="*/ 2151018 h 4371703"/>
              <a:gd name="connsiteX5" fmla="*/ 10755086 w 12653554"/>
              <a:gd name="connsiteY5" fmla="*/ 992778 h 4371703"/>
              <a:gd name="connsiteX6" fmla="*/ 11695611 w 12653554"/>
              <a:gd name="connsiteY6" fmla="*/ 731520 h 4371703"/>
              <a:gd name="connsiteX7" fmla="*/ 12653554 w 12653554"/>
              <a:gd name="connsiteY7" fmla="*/ 0 h 4371703"/>
              <a:gd name="connsiteX0" fmla="*/ 0 w 12218126"/>
              <a:gd name="connsiteY0" fmla="*/ 4397829 h 4397829"/>
              <a:gd name="connsiteX1" fmla="*/ 7541623 w 12218126"/>
              <a:gd name="connsiteY1" fmla="*/ 4371703 h 4397829"/>
              <a:gd name="connsiteX2" fmla="*/ 7907383 w 12218126"/>
              <a:gd name="connsiteY2" fmla="*/ 3666309 h 4397829"/>
              <a:gd name="connsiteX3" fmla="*/ 9013372 w 12218126"/>
              <a:gd name="connsiteY3" fmla="*/ 2812869 h 4397829"/>
              <a:gd name="connsiteX4" fmla="*/ 9222378 w 12218126"/>
              <a:gd name="connsiteY4" fmla="*/ 2151018 h 4397829"/>
              <a:gd name="connsiteX5" fmla="*/ 10319658 w 12218126"/>
              <a:gd name="connsiteY5" fmla="*/ 992778 h 4397829"/>
              <a:gd name="connsiteX6" fmla="*/ 11260183 w 12218126"/>
              <a:gd name="connsiteY6" fmla="*/ 731520 h 4397829"/>
              <a:gd name="connsiteX7" fmla="*/ 12218126 w 12218126"/>
              <a:gd name="connsiteY7" fmla="*/ 0 h 43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18126" h="4397829">
                <a:moveTo>
                  <a:pt x="0" y="4397829"/>
                </a:moveTo>
                <a:lnTo>
                  <a:pt x="7541623" y="4371703"/>
                </a:lnTo>
                <a:lnTo>
                  <a:pt x="7907383" y="3666309"/>
                </a:lnTo>
                <a:lnTo>
                  <a:pt x="9013372" y="2812869"/>
                </a:lnTo>
                <a:lnTo>
                  <a:pt x="9222378" y="2151018"/>
                </a:lnTo>
                <a:lnTo>
                  <a:pt x="10319658" y="992778"/>
                </a:lnTo>
                <a:lnTo>
                  <a:pt x="11260183" y="731520"/>
                </a:lnTo>
                <a:lnTo>
                  <a:pt x="12218126" y="0"/>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7" name="그룹 41">
            <a:extLst>
              <a:ext uri="{FF2B5EF4-FFF2-40B4-BE49-F238E27FC236}">
                <a16:creationId xmlns="" xmlns:a16="http://schemas.microsoft.com/office/drawing/2014/main" id="{63B4557C-F4C3-4A65-BFF9-71016B3ED706}"/>
              </a:ext>
            </a:extLst>
          </p:cNvPr>
          <p:cNvGrpSpPr/>
          <p:nvPr/>
        </p:nvGrpSpPr>
        <p:grpSpPr>
          <a:xfrm>
            <a:off x="5030610" y="4402181"/>
            <a:ext cx="968143" cy="2174487"/>
            <a:chOff x="6707479" y="4133010"/>
            <a:chExt cx="1290857" cy="2174487"/>
          </a:xfrm>
        </p:grpSpPr>
        <p:sp>
          <p:nvSpPr>
            <p:cNvPr id="18" name="자유형: 도형 39">
              <a:extLst>
                <a:ext uri="{FF2B5EF4-FFF2-40B4-BE49-F238E27FC236}">
                  <a16:creationId xmlns="" xmlns:a16="http://schemas.microsoft.com/office/drawing/2014/main" id="{CDEDE8F9-E03D-4F29-B40C-C8969DE89B5D}"/>
                </a:ext>
              </a:extLst>
            </p:cNvPr>
            <p:cNvSpPr/>
            <p:nvPr/>
          </p:nvSpPr>
          <p:spPr>
            <a:xfrm rot="826668" flipH="1">
              <a:off x="6707479" y="4133010"/>
              <a:ext cx="913301" cy="2174487"/>
            </a:xfrm>
            <a:custGeom>
              <a:avLst/>
              <a:gdLst>
                <a:gd name="connsiteX0" fmla="*/ 598044 w 913301"/>
                <a:gd name="connsiteY0" fmla="*/ 438167 h 2174487"/>
                <a:gd name="connsiteX1" fmla="*/ 425445 w 913301"/>
                <a:gd name="connsiteY1" fmla="*/ 481991 h 2174487"/>
                <a:gd name="connsiteX2" fmla="*/ 417947 w 913301"/>
                <a:gd name="connsiteY2" fmla="*/ 494619 h 2174487"/>
                <a:gd name="connsiteX3" fmla="*/ 474774 w 913301"/>
                <a:gd name="connsiteY3" fmla="*/ 474487 h 2174487"/>
                <a:gd name="connsiteX4" fmla="*/ 657885 w 913301"/>
                <a:gd name="connsiteY4" fmla="*/ 561804 h 2174487"/>
                <a:gd name="connsiteX5" fmla="*/ 570565 w 913301"/>
                <a:gd name="connsiteY5" fmla="*/ 744915 h 2174487"/>
                <a:gd name="connsiteX6" fmla="*/ 284541 w 913301"/>
                <a:gd name="connsiteY6" fmla="*/ 846235 h 2174487"/>
                <a:gd name="connsiteX7" fmla="*/ 207052 w 913301"/>
                <a:gd name="connsiteY7" fmla="*/ 1067613 h 2174487"/>
                <a:gd name="connsiteX8" fmla="*/ 201389 w 913301"/>
                <a:gd name="connsiteY8" fmla="*/ 1097609 h 2174487"/>
                <a:gd name="connsiteX9" fmla="*/ 199968 w 913301"/>
                <a:gd name="connsiteY9" fmla="*/ 1099058 h 2174487"/>
                <a:gd name="connsiteX10" fmla="*/ 15086 w 913301"/>
                <a:gd name="connsiteY10" fmla="*/ 1383405 h 2174487"/>
                <a:gd name="connsiteX11" fmla="*/ 272 w 913301"/>
                <a:gd name="connsiteY11" fmla="*/ 1420786 h 2174487"/>
                <a:gd name="connsiteX12" fmla="*/ 854 w 913301"/>
                <a:gd name="connsiteY12" fmla="*/ 1455662 h 2174487"/>
                <a:gd name="connsiteX13" fmla="*/ 1 w 913301"/>
                <a:gd name="connsiteY13" fmla="*/ 1459892 h 2174487"/>
                <a:gd name="connsiteX14" fmla="*/ 1 w 913301"/>
                <a:gd name="connsiteY14" fmla="*/ 1929005 h 2174487"/>
                <a:gd name="connsiteX15" fmla="*/ 101254 w 913301"/>
                <a:gd name="connsiteY15" fmla="*/ 2030258 h 2174487"/>
                <a:gd name="connsiteX16" fmla="*/ 202507 w 913301"/>
                <a:gd name="connsiteY16" fmla="*/ 1929005 h 2174487"/>
                <a:gd name="connsiteX17" fmla="*/ 202507 w 913301"/>
                <a:gd name="connsiteY17" fmla="*/ 1466652 h 2174487"/>
                <a:gd name="connsiteX18" fmla="*/ 298815 w 913301"/>
                <a:gd name="connsiteY18" fmla="*/ 1318528 h 2174487"/>
                <a:gd name="connsiteX19" fmla="*/ 337331 w 913301"/>
                <a:gd name="connsiteY19" fmla="*/ 1549805 h 2174487"/>
                <a:gd name="connsiteX20" fmla="*/ 356460 w 913301"/>
                <a:gd name="connsiteY20" fmla="*/ 1580473 h 2174487"/>
                <a:gd name="connsiteX21" fmla="*/ 355627 w 913301"/>
                <a:gd name="connsiteY21" fmla="*/ 1585783 h 2174487"/>
                <a:gd name="connsiteX22" fmla="*/ 364676 w 913301"/>
                <a:gd name="connsiteY22" fmla="*/ 1622996 h 2174487"/>
                <a:gd name="connsiteX23" fmla="*/ 596773 w 913301"/>
                <a:gd name="connsiteY23" fmla="*/ 2118901 h 2174487"/>
                <a:gd name="connsiteX24" fmla="*/ 725008 w 913301"/>
                <a:gd name="connsiteY24" fmla="*/ 2165371 h 2174487"/>
                <a:gd name="connsiteX25" fmla="*/ 733716 w 913301"/>
                <a:gd name="connsiteY25" fmla="*/ 2161296 h 2174487"/>
                <a:gd name="connsiteX26" fmla="*/ 780185 w 913301"/>
                <a:gd name="connsiteY26" fmla="*/ 2033061 h 2174487"/>
                <a:gd name="connsiteX27" fmla="*/ 548089 w 913301"/>
                <a:gd name="connsiteY27" fmla="*/ 1537156 h 2174487"/>
                <a:gd name="connsiteX28" fmla="*/ 536735 w 913301"/>
                <a:gd name="connsiteY28" fmla="*/ 1526783 h 2174487"/>
                <a:gd name="connsiteX29" fmla="*/ 537086 w 913301"/>
                <a:gd name="connsiteY29" fmla="*/ 1516540 h 2174487"/>
                <a:gd name="connsiteX30" fmla="*/ 491160 w 913301"/>
                <a:gd name="connsiteY30" fmla="*/ 1240771 h 2174487"/>
                <a:gd name="connsiteX31" fmla="*/ 481099 w 913301"/>
                <a:gd name="connsiteY31" fmla="*/ 1224638 h 2174487"/>
                <a:gd name="connsiteX32" fmla="*/ 511141 w 913301"/>
                <a:gd name="connsiteY32" fmla="*/ 1174053 h 2174487"/>
                <a:gd name="connsiteX33" fmla="*/ 696871 w 913301"/>
                <a:gd name="connsiteY33" fmla="*/ 643431 h 2174487"/>
                <a:gd name="connsiteX34" fmla="*/ 598044 w 913301"/>
                <a:gd name="connsiteY34" fmla="*/ 438167 h 2174487"/>
                <a:gd name="connsiteX35" fmla="*/ 747565 w 913301"/>
                <a:gd name="connsiteY35" fmla="*/ 6308 h 2174487"/>
                <a:gd name="connsiteX36" fmla="*/ 484549 w 913301"/>
                <a:gd name="connsiteY36" fmla="*/ 165736 h 2174487"/>
                <a:gd name="connsiteX37" fmla="*/ 643978 w 913301"/>
                <a:gd name="connsiteY37" fmla="*/ 428754 h 2174487"/>
                <a:gd name="connsiteX38" fmla="*/ 906993 w 913301"/>
                <a:gd name="connsiteY38" fmla="*/ 269326 h 2174487"/>
                <a:gd name="connsiteX39" fmla="*/ 747565 w 913301"/>
                <a:gd name="connsiteY39" fmla="*/ 6308 h 217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13301" h="2174487">
                  <a:moveTo>
                    <a:pt x="598044" y="438167"/>
                  </a:moveTo>
                  <a:cubicBezTo>
                    <a:pt x="535065" y="416124"/>
                    <a:pt x="467628" y="435501"/>
                    <a:pt x="425445" y="481991"/>
                  </a:cubicBezTo>
                  <a:lnTo>
                    <a:pt x="417947" y="494619"/>
                  </a:lnTo>
                  <a:lnTo>
                    <a:pt x="474774" y="474487"/>
                  </a:lnTo>
                  <a:cubicBezTo>
                    <a:pt x="549448" y="448035"/>
                    <a:pt x="631431" y="487126"/>
                    <a:pt x="657885" y="561804"/>
                  </a:cubicBezTo>
                  <a:cubicBezTo>
                    <a:pt x="684334" y="636480"/>
                    <a:pt x="645243" y="718462"/>
                    <a:pt x="570565" y="744915"/>
                  </a:cubicBezTo>
                  <a:lnTo>
                    <a:pt x="284541" y="846235"/>
                  </a:lnTo>
                  <a:lnTo>
                    <a:pt x="207052" y="1067613"/>
                  </a:lnTo>
                  <a:lnTo>
                    <a:pt x="201389" y="1097609"/>
                  </a:lnTo>
                  <a:lnTo>
                    <a:pt x="199968" y="1099058"/>
                  </a:lnTo>
                  <a:lnTo>
                    <a:pt x="15086" y="1383405"/>
                  </a:lnTo>
                  <a:cubicBezTo>
                    <a:pt x="7465" y="1395126"/>
                    <a:pt x="2579" y="1407835"/>
                    <a:pt x="272" y="1420786"/>
                  </a:cubicBezTo>
                  <a:cubicBezTo>
                    <a:pt x="466" y="1432411"/>
                    <a:pt x="661" y="1444036"/>
                    <a:pt x="854" y="1455662"/>
                  </a:cubicBezTo>
                  <a:cubicBezTo>
                    <a:pt x="569" y="1457072"/>
                    <a:pt x="286" y="1458482"/>
                    <a:pt x="1" y="1459892"/>
                  </a:cubicBezTo>
                  <a:lnTo>
                    <a:pt x="1" y="1929005"/>
                  </a:lnTo>
                  <a:cubicBezTo>
                    <a:pt x="0" y="1984924"/>
                    <a:pt x="45334" y="2030258"/>
                    <a:pt x="101254" y="2030258"/>
                  </a:cubicBezTo>
                  <a:cubicBezTo>
                    <a:pt x="157173" y="2030258"/>
                    <a:pt x="202507" y="1984925"/>
                    <a:pt x="202507" y="1929005"/>
                  </a:cubicBezTo>
                  <a:lnTo>
                    <a:pt x="202507" y="1466652"/>
                  </a:lnTo>
                  <a:lnTo>
                    <a:pt x="298815" y="1318528"/>
                  </a:lnTo>
                  <a:lnTo>
                    <a:pt x="337331" y="1549805"/>
                  </a:lnTo>
                  <a:lnTo>
                    <a:pt x="356460" y="1580473"/>
                  </a:lnTo>
                  <a:lnTo>
                    <a:pt x="355627" y="1585783"/>
                  </a:lnTo>
                  <a:cubicBezTo>
                    <a:pt x="356100" y="1598301"/>
                    <a:pt x="359033" y="1610935"/>
                    <a:pt x="364676" y="1622996"/>
                  </a:cubicBezTo>
                  <a:lnTo>
                    <a:pt x="596773" y="2118901"/>
                  </a:lnTo>
                  <a:cubicBezTo>
                    <a:pt x="619352" y="2167144"/>
                    <a:pt x="676765" y="2187950"/>
                    <a:pt x="725008" y="2165371"/>
                  </a:cubicBezTo>
                  <a:lnTo>
                    <a:pt x="733716" y="2161296"/>
                  </a:lnTo>
                  <a:cubicBezTo>
                    <a:pt x="781959" y="2138716"/>
                    <a:pt x="802762" y="2081302"/>
                    <a:pt x="780185" y="2033061"/>
                  </a:cubicBezTo>
                  <a:lnTo>
                    <a:pt x="548089" y="1537156"/>
                  </a:lnTo>
                  <a:lnTo>
                    <a:pt x="536735" y="1526783"/>
                  </a:lnTo>
                  <a:cubicBezTo>
                    <a:pt x="536852" y="1523368"/>
                    <a:pt x="536970" y="1519954"/>
                    <a:pt x="537086" y="1516540"/>
                  </a:cubicBezTo>
                  <a:lnTo>
                    <a:pt x="491160" y="1240771"/>
                  </a:lnTo>
                  <a:lnTo>
                    <a:pt x="481099" y="1224638"/>
                  </a:lnTo>
                  <a:lnTo>
                    <a:pt x="511141" y="1174053"/>
                  </a:lnTo>
                  <a:lnTo>
                    <a:pt x="696871" y="643431"/>
                  </a:lnTo>
                  <a:cubicBezTo>
                    <a:pt x="726262" y="559458"/>
                    <a:pt x="682016" y="467558"/>
                    <a:pt x="598044" y="438167"/>
                  </a:cubicBezTo>
                  <a:close/>
                  <a:moveTo>
                    <a:pt x="747565" y="6308"/>
                  </a:moveTo>
                  <a:cubicBezTo>
                    <a:pt x="630910" y="-22296"/>
                    <a:pt x="513153" y="49082"/>
                    <a:pt x="484549" y="165736"/>
                  </a:cubicBezTo>
                  <a:cubicBezTo>
                    <a:pt x="455943" y="282391"/>
                    <a:pt x="527323" y="400148"/>
                    <a:pt x="643978" y="428754"/>
                  </a:cubicBezTo>
                  <a:cubicBezTo>
                    <a:pt x="760630" y="457358"/>
                    <a:pt x="878388" y="385980"/>
                    <a:pt x="906993" y="269326"/>
                  </a:cubicBezTo>
                  <a:cubicBezTo>
                    <a:pt x="935599" y="152671"/>
                    <a:pt x="864219" y="34914"/>
                    <a:pt x="747565" y="630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dirty="0"/>
            </a:p>
          </p:txBody>
        </p:sp>
        <p:sp>
          <p:nvSpPr>
            <p:cNvPr id="19" name="사각형: 둥근 모서리 38">
              <a:extLst>
                <a:ext uri="{FF2B5EF4-FFF2-40B4-BE49-F238E27FC236}">
                  <a16:creationId xmlns="" xmlns:a16="http://schemas.microsoft.com/office/drawing/2014/main" id="{5A2C5BFE-389D-42B4-A013-D18F0FE9B6BA}"/>
                </a:ext>
              </a:extLst>
            </p:cNvPr>
            <p:cNvSpPr/>
            <p:nvPr/>
          </p:nvSpPr>
          <p:spPr>
            <a:xfrm rot="18162989">
              <a:off x="7251630" y="4555333"/>
              <a:ext cx="211547" cy="558767"/>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사각형: 둥근 모서리 40">
              <a:extLst>
                <a:ext uri="{FF2B5EF4-FFF2-40B4-BE49-F238E27FC236}">
                  <a16:creationId xmlns="" xmlns:a16="http://schemas.microsoft.com/office/drawing/2014/main" id="{C4F8DC03-80A8-430B-83AE-19F5B505E352}"/>
                </a:ext>
              </a:extLst>
            </p:cNvPr>
            <p:cNvSpPr/>
            <p:nvPr/>
          </p:nvSpPr>
          <p:spPr>
            <a:xfrm rot="15304124">
              <a:off x="7633046" y="4614399"/>
              <a:ext cx="171813" cy="558767"/>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1" name="이등변 삼각형 117">
            <a:extLst>
              <a:ext uri="{FF2B5EF4-FFF2-40B4-BE49-F238E27FC236}">
                <a16:creationId xmlns="" xmlns:a16="http://schemas.microsoft.com/office/drawing/2014/main" id="{6DAADD68-7205-4F8E-81A8-64D2AF1D991E}"/>
              </a:ext>
            </a:extLst>
          </p:cNvPr>
          <p:cNvSpPr/>
          <p:nvPr/>
        </p:nvSpPr>
        <p:spPr>
          <a:xfrm rot="2958608">
            <a:off x="6429906" y="4935302"/>
            <a:ext cx="129306" cy="20257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이등변 삼각형 118">
            <a:extLst>
              <a:ext uri="{FF2B5EF4-FFF2-40B4-BE49-F238E27FC236}">
                <a16:creationId xmlns="" xmlns:a16="http://schemas.microsoft.com/office/drawing/2014/main" id="{04AE650C-FB0F-443F-AD53-D1E678F3F5CB}"/>
              </a:ext>
            </a:extLst>
          </p:cNvPr>
          <p:cNvSpPr/>
          <p:nvPr/>
        </p:nvSpPr>
        <p:spPr>
          <a:xfrm rot="5400000">
            <a:off x="6392644" y="4704965"/>
            <a:ext cx="129306" cy="20257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이등변 삼각형 119">
            <a:extLst>
              <a:ext uri="{FF2B5EF4-FFF2-40B4-BE49-F238E27FC236}">
                <a16:creationId xmlns="" xmlns:a16="http://schemas.microsoft.com/office/drawing/2014/main" id="{AD728582-F2EF-4A2F-BA0E-B0C019FECE2E}"/>
              </a:ext>
            </a:extLst>
          </p:cNvPr>
          <p:cNvSpPr/>
          <p:nvPr/>
        </p:nvSpPr>
        <p:spPr>
          <a:xfrm rot="9900000">
            <a:off x="6623884" y="4055941"/>
            <a:ext cx="96980" cy="27010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이등변 삼각형 120">
            <a:extLst>
              <a:ext uri="{FF2B5EF4-FFF2-40B4-BE49-F238E27FC236}">
                <a16:creationId xmlns="" xmlns:a16="http://schemas.microsoft.com/office/drawing/2014/main" id="{3DDFAFB1-B6A8-4F09-B149-D86E173E74B6}"/>
              </a:ext>
            </a:extLst>
          </p:cNvPr>
          <p:cNvSpPr/>
          <p:nvPr/>
        </p:nvSpPr>
        <p:spPr>
          <a:xfrm rot="12063492">
            <a:off x="6812314" y="4064713"/>
            <a:ext cx="96980" cy="27010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Oval 19">
            <a:extLst>
              <a:ext uri="{FF2B5EF4-FFF2-40B4-BE49-F238E27FC236}">
                <a16:creationId xmlns="" xmlns:a16="http://schemas.microsoft.com/office/drawing/2014/main" id="{102B1F07-145C-4DB3-9071-33DB46AE727D}"/>
              </a:ext>
            </a:extLst>
          </p:cNvPr>
          <p:cNvSpPr/>
          <p:nvPr/>
        </p:nvSpPr>
        <p:spPr>
          <a:xfrm>
            <a:off x="685800" y="5182250"/>
            <a:ext cx="536798" cy="5327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TextBox 25">
            <a:extLst>
              <a:ext uri="{FF2B5EF4-FFF2-40B4-BE49-F238E27FC236}">
                <a16:creationId xmlns="" xmlns:a16="http://schemas.microsoft.com/office/drawing/2014/main" id="{5F85B8C0-1969-4B7C-B944-FB32E31E342D}"/>
              </a:ext>
            </a:extLst>
          </p:cNvPr>
          <p:cNvSpPr txBox="1"/>
          <p:nvPr/>
        </p:nvSpPr>
        <p:spPr>
          <a:xfrm>
            <a:off x="714071" y="5257796"/>
            <a:ext cx="505129" cy="707886"/>
          </a:xfrm>
          <a:prstGeom prst="rect">
            <a:avLst/>
          </a:prstGeom>
          <a:noFill/>
        </p:spPr>
        <p:txBody>
          <a:bodyPr wrap="square" rtlCol="0">
            <a:spAutoFit/>
          </a:bodyPr>
          <a:lstStyle/>
          <a:p>
            <a:pPr algn="ctr"/>
            <a:r>
              <a:rPr lang="en-US" altLang="ko-KR" sz="2000" b="1" dirty="0" smtClean="0">
                <a:ln w="12700">
                  <a:solidFill>
                    <a:schemeClr val="bg1"/>
                  </a:solidFill>
                </a:ln>
                <a:solidFill>
                  <a:schemeClr val="bg1"/>
                </a:solidFill>
                <a:cs typeface="Arial" pitchFamily="34" charset="0"/>
              </a:rPr>
              <a:t>05 </a:t>
            </a:r>
            <a:r>
              <a:rPr lang="en-US" altLang="ko-KR" sz="2000" b="1" dirty="0">
                <a:ln w="12700">
                  <a:solidFill>
                    <a:schemeClr val="bg1"/>
                  </a:solidFill>
                </a:ln>
                <a:solidFill>
                  <a:schemeClr val="bg1"/>
                </a:solidFill>
                <a:cs typeface="Arial" pitchFamily="34" charset="0"/>
              </a:rPr>
              <a:t>5</a:t>
            </a:r>
            <a:endParaRPr lang="ko-KR" altLang="en-US" sz="2000" b="1" dirty="0">
              <a:ln w="12700">
                <a:solidFill>
                  <a:schemeClr val="bg1"/>
                </a:solidFill>
              </a:ln>
              <a:solidFill>
                <a:schemeClr val="bg1"/>
              </a:solidFill>
              <a:cs typeface="Arial" pitchFamily="34" charset="0"/>
            </a:endParaRPr>
          </a:p>
        </p:txBody>
      </p:sp>
      <p:sp>
        <p:nvSpPr>
          <p:cNvPr id="27" name="TextBox 26">
            <a:extLst>
              <a:ext uri="{FF2B5EF4-FFF2-40B4-BE49-F238E27FC236}">
                <a16:creationId xmlns="" xmlns:a16="http://schemas.microsoft.com/office/drawing/2014/main" id="{AD6B49AA-F10C-4F14-A525-B4D3D83FA4A3}"/>
              </a:ext>
            </a:extLst>
          </p:cNvPr>
          <p:cNvSpPr txBox="1"/>
          <p:nvPr/>
        </p:nvSpPr>
        <p:spPr>
          <a:xfrm>
            <a:off x="1321390" y="5191776"/>
            <a:ext cx="3326810" cy="523220"/>
          </a:xfrm>
          <a:prstGeom prst="rect">
            <a:avLst/>
          </a:prstGeom>
          <a:noFill/>
        </p:spPr>
        <p:txBody>
          <a:bodyPr wrap="square" rtlCol="0">
            <a:spAutoFit/>
          </a:bodyPr>
          <a:lstStyle/>
          <a:p>
            <a:pPr marL="342900" indent="-342900" algn="just"/>
            <a:r>
              <a:rPr lang="en-US" sz="1400" dirty="0">
                <a:solidFill>
                  <a:srgbClr val="7030A0"/>
                </a:solidFill>
                <a:latin typeface="Times New Roman" pitchFamily="18" charset="0"/>
                <a:cs typeface="Times New Roman" pitchFamily="18" charset="0"/>
              </a:rPr>
              <a:t>Community self-reliance, self-dependence,</a:t>
            </a:r>
          </a:p>
          <a:p>
            <a:pPr marL="342900" indent="-342900" algn="just"/>
            <a:r>
              <a:rPr lang="en-US" sz="1400" dirty="0">
                <a:solidFill>
                  <a:srgbClr val="7030A0"/>
                </a:solidFill>
                <a:latin typeface="Times New Roman" pitchFamily="18" charset="0"/>
                <a:cs typeface="Times New Roman" pitchFamily="18" charset="0"/>
              </a:rPr>
              <a:t> self-help and mutual-help</a:t>
            </a:r>
          </a:p>
        </p:txBody>
      </p:sp>
      <p:pic>
        <p:nvPicPr>
          <p:cNvPr id="28" name="Picture 27" descr="download.jpg">
            <a:extLst>
              <a:ext uri="{FF2B5EF4-FFF2-40B4-BE49-F238E27FC236}">
                <a16:creationId xmlns="" xmlns:a16="http://schemas.microsoft.com/office/drawing/2014/main" id="{A7E3D2B9-D454-4807-B741-37484EE04863}"/>
              </a:ext>
            </a:extLst>
          </p:cNvPr>
          <p:cNvPicPr>
            <a:picLocks noChangeAspect="1"/>
          </p:cNvPicPr>
          <p:nvPr/>
        </p:nvPicPr>
        <p:blipFill>
          <a:blip r:embed="rId2"/>
          <a:stretch>
            <a:fillRect/>
          </a:stretch>
        </p:blipFill>
        <p:spPr>
          <a:xfrm>
            <a:off x="6858000" y="5027836"/>
            <a:ext cx="2454965" cy="1525360"/>
          </a:xfrm>
          <a:prstGeom prst="rect">
            <a:avLst/>
          </a:prstGeom>
        </p:spPr>
      </p:pic>
    </p:spTree>
    <p:extLst>
      <p:ext uri="{BB962C8B-B14F-4D97-AF65-F5344CB8AC3E}">
        <p14:creationId xmlns="" xmlns:p14="http://schemas.microsoft.com/office/powerpoint/2010/main" val="39875789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7FCD49-5FAC-4BA2-B847-4AB61601D9A5}"/>
              </a:ext>
            </a:extLst>
          </p:cNvPr>
          <p:cNvSpPr>
            <a:spLocks noGrp="1"/>
          </p:cNvSpPr>
          <p:nvPr>
            <p:ph type="title"/>
          </p:nvPr>
        </p:nvSpPr>
        <p:spPr>
          <a:xfrm>
            <a:off x="1095378" y="344384"/>
            <a:ext cx="9720072" cy="1740448"/>
          </a:xfrm>
        </p:spPr>
        <p:txBody>
          <a:bodyPr>
            <a:normAutofit/>
          </a:bodyPr>
          <a:lstStyle/>
          <a:p>
            <a:r>
              <a:rPr lang="en-IN" sz="4800" b="1" dirty="0">
                <a:latin typeface="Times New Roman" pitchFamily="18" charset="0"/>
                <a:cs typeface="Times New Roman" pitchFamily="18" charset="0"/>
              </a:rPr>
              <a:t>DAY-</a:t>
            </a:r>
            <a:r>
              <a:rPr lang="en-IN" sz="4800" b="1" dirty="0">
                <a:solidFill>
                  <a:schemeClr val="bg1"/>
                </a:solidFill>
                <a:latin typeface="Times New Roman" pitchFamily="18" charset="0"/>
                <a:cs typeface="Times New Roman" pitchFamily="18" charset="0"/>
              </a:rPr>
              <a:t> </a:t>
            </a:r>
            <a:r>
              <a:rPr lang="en-IN" sz="4800" b="1" dirty="0">
                <a:latin typeface="Times New Roman" pitchFamily="18" charset="0"/>
                <a:cs typeface="Times New Roman" pitchFamily="18" charset="0"/>
              </a:rPr>
              <a:t>NULM Administrative Structure State Level</a:t>
            </a:r>
            <a:endParaRPr lang="en-IN" sz="4800" dirty="0"/>
          </a:p>
        </p:txBody>
      </p:sp>
      <p:graphicFrame>
        <p:nvGraphicFramePr>
          <p:cNvPr id="4" name="Content Placeholder 3">
            <a:extLst>
              <a:ext uri="{FF2B5EF4-FFF2-40B4-BE49-F238E27FC236}">
                <a16:creationId xmlns="" xmlns:a16="http://schemas.microsoft.com/office/drawing/2014/main" id="{C6B19BB0-02F4-4D37-8ABD-71C618008439}"/>
              </a:ext>
            </a:extLst>
          </p:cNvPr>
          <p:cNvGraphicFramePr>
            <a:graphicFrameLocks noGrp="1"/>
          </p:cNvGraphicFramePr>
          <p:nvPr>
            <p:ph idx="1"/>
            <p:extLst>
              <p:ext uri="{D42A27DB-BD31-4B8C-83A1-F6EECF244321}">
                <p14:modId xmlns="" xmlns:p14="http://schemas.microsoft.com/office/powerpoint/2010/main" val="1444513943"/>
              </p:ext>
            </p:extLst>
          </p:nvPr>
        </p:nvGraphicFramePr>
        <p:xfrm>
          <a:off x="1023938" y="1565564"/>
          <a:ext cx="9574789" cy="38010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Rounded Corners 4">
            <a:extLst>
              <a:ext uri="{FF2B5EF4-FFF2-40B4-BE49-F238E27FC236}">
                <a16:creationId xmlns="" xmlns:a16="http://schemas.microsoft.com/office/drawing/2014/main" id="{724FA6C8-5B18-4350-BB2E-6ECF50C6CD65}"/>
              </a:ext>
            </a:extLst>
          </p:cNvPr>
          <p:cNvSpPr/>
          <p:nvPr/>
        </p:nvSpPr>
        <p:spPr>
          <a:xfrm>
            <a:off x="4560643" y="5234315"/>
            <a:ext cx="2667475" cy="72558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6" name="Group 5">
            <a:extLst>
              <a:ext uri="{FF2B5EF4-FFF2-40B4-BE49-F238E27FC236}">
                <a16:creationId xmlns="" xmlns:a16="http://schemas.microsoft.com/office/drawing/2014/main" id="{9E1D2B0B-7538-4FF2-964D-13E2AEDF7FFC}"/>
              </a:ext>
            </a:extLst>
          </p:cNvPr>
          <p:cNvGrpSpPr/>
          <p:nvPr/>
        </p:nvGrpSpPr>
        <p:grpSpPr>
          <a:xfrm>
            <a:off x="4675430" y="5293534"/>
            <a:ext cx="2667475" cy="725584"/>
            <a:chOff x="3717570" y="3261198"/>
            <a:chExt cx="1142652" cy="725584"/>
          </a:xfrm>
        </p:grpSpPr>
        <p:sp>
          <p:nvSpPr>
            <p:cNvPr id="7" name="Rectangle: Rounded Corners 6">
              <a:extLst>
                <a:ext uri="{FF2B5EF4-FFF2-40B4-BE49-F238E27FC236}">
                  <a16:creationId xmlns="" xmlns:a16="http://schemas.microsoft.com/office/drawing/2014/main" id="{A2E03C32-8E77-4734-A221-A6BD3165F1E8}"/>
                </a:ext>
              </a:extLst>
            </p:cNvPr>
            <p:cNvSpPr/>
            <p:nvPr/>
          </p:nvSpPr>
          <p:spPr>
            <a:xfrm>
              <a:off x="3717570" y="3261198"/>
              <a:ext cx="1142652" cy="725584"/>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Rectangle: Rounded Corners 5">
              <a:extLst>
                <a:ext uri="{FF2B5EF4-FFF2-40B4-BE49-F238E27FC236}">
                  <a16:creationId xmlns="" xmlns:a16="http://schemas.microsoft.com/office/drawing/2014/main" id="{E3B2DAA7-987C-467D-A66C-164DAAB6A23F}"/>
                </a:ext>
              </a:extLst>
            </p:cNvPr>
            <p:cNvSpPr txBox="1"/>
            <p:nvPr/>
          </p:nvSpPr>
          <p:spPr>
            <a:xfrm>
              <a:off x="3738822" y="3282450"/>
              <a:ext cx="1100148" cy="6830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700" b="1" kern="1200" dirty="0"/>
                <a:t>City Mission Manager</a:t>
              </a:r>
              <a:endParaRPr lang="en-IN" sz="1700" b="1" kern="1200" dirty="0">
                <a:solidFill>
                  <a:schemeClr val="tx1"/>
                </a:solidFill>
              </a:endParaRPr>
            </a:p>
          </p:txBody>
        </p:sp>
      </p:grpSp>
      <p:sp>
        <p:nvSpPr>
          <p:cNvPr id="9" name="Rectangle: Rounded Corners 8">
            <a:extLst>
              <a:ext uri="{FF2B5EF4-FFF2-40B4-BE49-F238E27FC236}">
                <a16:creationId xmlns="" xmlns:a16="http://schemas.microsoft.com/office/drawing/2014/main" id="{F1D1AA5D-208C-44DC-9475-6FA10710FD73}"/>
              </a:ext>
            </a:extLst>
          </p:cNvPr>
          <p:cNvSpPr/>
          <p:nvPr/>
        </p:nvSpPr>
        <p:spPr>
          <a:xfrm>
            <a:off x="4657623" y="6093302"/>
            <a:ext cx="2667475" cy="72558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0" name="Group 9">
            <a:extLst>
              <a:ext uri="{FF2B5EF4-FFF2-40B4-BE49-F238E27FC236}">
                <a16:creationId xmlns="" xmlns:a16="http://schemas.microsoft.com/office/drawing/2014/main" id="{75A0F179-7852-4DFB-878C-15EF969C5CCB}"/>
              </a:ext>
            </a:extLst>
          </p:cNvPr>
          <p:cNvGrpSpPr/>
          <p:nvPr/>
        </p:nvGrpSpPr>
        <p:grpSpPr>
          <a:xfrm>
            <a:off x="4772410" y="6152521"/>
            <a:ext cx="2667475" cy="725584"/>
            <a:chOff x="3717570" y="3261198"/>
            <a:chExt cx="1142652" cy="725584"/>
          </a:xfrm>
        </p:grpSpPr>
        <p:sp>
          <p:nvSpPr>
            <p:cNvPr id="11" name="Rectangle: Rounded Corners 10">
              <a:extLst>
                <a:ext uri="{FF2B5EF4-FFF2-40B4-BE49-F238E27FC236}">
                  <a16:creationId xmlns="" xmlns:a16="http://schemas.microsoft.com/office/drawing/2014/main" id="{14C0393B-F20C-499B-B466-1158E75AE05E}"/>
                </a:ext>
              </a:extLst>
            </p:cNvPr>
            <p:cNvSpPr/>
            <p:nvPr/>
          </p:nvSpPr>
          <p:spPr>
            <a:xfrm>
              <a:off x="3717570" y="3261198"/>
              <a:ext cx="1142652" cy="725584"/>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Rectangle: Rounded Corners 5">
              <a:extLst>
                <a:ext uri="{FF2B5EF4-FFF2-40B4-BE49-F238E27FC236}">
                  <a16:creationId xmlns="" xmlns:a16="http://schemas.microsoft.com/office/drawing/2014/main" id="{7E3978FC-DD39-4E5C-AE06-1A6D58BE3886}"/>
                </a:ext>
              </a:extLst>
            </p:cNvPr>
            <p:cNvSpPr txBox="1"/>
            <p:nvPr/>
          </p:nvSpPr>
          <p:spPr>
            <a:xfrm>
              <a:off x="3738822" y="3282450"/>
              <a:ext cx="1100148" cy="6830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700" b="1" kern="1200" dirty="0"/>
                <a:t>COs</a:t>
              </a:r>
              <a:endParaRPr lang="en-IN" sz="1700" b="1" kern="1200" dirty="0">
                <a:solidFill>
                  <a:schemeClr val="tx1"/>
                </a:solidFill>
              </a:endParaRPr>
            </a:p>
          </p:txBody>
        </p:sp>
      </p:grpSp>
    </p:spTree>
    <p:extLst>
      <p:ext uri="{BB962C8B-B14F-4D97-AF65-F5344CB8AC3E}">
        <p14:creationId xmlns="" xmlns:p14="http://schemas.microsoft.com/office/powerpoint/2010/main" val="2744017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39E6CB-2C56-415A-9F68-4725C5DF2AB5}"/>
              </a:ext>
            </a:extLst>
          </p:cNvPr>
          <p:cNvSpPr>
            <a:spLocks noGrp="1"/>
          </p:cNvSpPr>
          <p:nvPr>
            <p:ph type="title"/>
          </p:nvPr>
        </p:nvSpPr>
        <p:spPr>
          <a:xfrm>
            <a:off x="1083503" y="344384"/>
            <a:ext cx="9720072" cy="1377538"/>
          </a:xfrm>
        </p:spPr>
        <p:txBody>
          <a:bodyPr/>
          <a:lstStyle/>
          <a:p>
            <a:r>
              <a:rPr lang="en-IN" sz="4800" b="1" dirty="0">
                <a:latin typeface="Times New Roman" pitchFamily="18" charset="0"/>
                <a:cs typeface="Times New Roman" pitchFamily="18" charset="0"/>
              </a:rPr>
              <a:t>Major components of the plan</a:t>
            </a:r>
          </a:p>
        </p:txBody>
      </p:sp>
      <p:grpSp>
        <p:nvGrpSpPr>
          <p:cNvPr id="4" name="Group 3">
            <a:extLst>
              <a:ext uri="{FF2B5EF4-FFF2-40B4-BE49-F238E27FC236}">
                <a16:creationId xmlns="" xmlns:a16="http://schemas.microsoft.com/office/drawing/2014/main" id="{3D4E6A01-B959-458B-B749-F8AA45E4DA81}"/>
              </a:ext>
            </a:extLst>
          </p:cNvPr>
          <p:cNvGrpSpPr/>
          <p:nvPr/>
        </p:nvGrpSpPr>
        <p:grpSpPr>
          <a:xfrm>
            <a:off x="2209404" y="1288480"/>
            <a:ext cx="8063060" cy="5460652"/>
            <a:chOff x="762000" y="74548"/>
            <a:chExt cx="7679817" cy="6783451"/>
          </a:xfrm>
        </p:grpSpPr>
        <p:sp>
          <p:nvSpPr>
            <p:cNvPr id="5" name="object 2">
              <a:extLst>
                <a:ext uri="{FF2B5EF4-FFF2-40B4-BE49-F238E27FC236}">
                  <a16:creationId xmlns="" xmlns:a16="http://schemas.microsoft.com/office/drawing/2014/main" id="{D88089B9-12FB-4755-8353-C4F28C0DF007}"/>
                </a:ext>
              </a:extLst>
            </p:cNvPr>
            <p:cNvSpPr/>
            <p:nvPr/>
          </p:nvSpPr>
          <p:spPr>
            <a:xfrm>
              <a:off x="6781800" y="3886200"/>
              <a:ext cx="1575307" cy="1143000"/>
            </a:xfrm>
            <a:prstGeom prst="rect">
              <a:avLst/>
            </a:prstGeom>
            <a:blipFill>
              <a:blip r:embed="rId2" cstate="print"/>
              <a:stretch>
                <a:fillRect/>
              </a:stretch>
            </a:blipFill>
          </p:spPr>
          <p:txBody>
            <a:bodyPr wrap="square" lIns="0" tIns="0" rIns="0" bIns="0" rtlCol="0"/>
            <a:lstStyle/>
            <a:p>
              <a:endParaRPr dirty="0"/>
            </a:p>
          </p:txBody>
        </p:sp>
        <p:sp>
          <p:nvSpPr>
            <p:cNvPr id="6" name="object 3">
              <a:extLst>
                <a:ext uri="{FF2B5EF4-FFF2-40B4-BE49-F238E27FC236}">
                  <a16:creationId xmlns="" xmlns:a16="http://schemas.microsoft.com/office/drawing/2014/main" id="{5ACDAAA9-8B72-4EC0-B851-EBBB2C1E7535}"/>
                </a:ext>
              </a:extLst>
            </p:cNvPr>
            <p:cNvSpPr/>
            <p:nvPr/>
          </p:nvSpPr>
          <p:spPr>
            <a:xfrm>
              <a:off x="762000" y="3886200"/>
              <a:ext cx="1647317" cy="1098169"/>
            </a:xfrm>
            <a:prstGeom prst="rect">
              <a:avLst/>
            </a:prstGeom>
            <a:blipFill>
              <a:blip r:embed="rId3" cstate="print"/>
              <a:stretch>
                <a:fillRect/>
              </a:stretch>
            </a:blipFill>
          </p:spPr>
          <p:txBody>
            <a:bodyPr wrap="square" lIns="0" tIns="0" rIns="0" bIns="0" rtlCol="0"/>
            <a:lstStyle/>
            <a:p>
              <a:endParaRPr dirty="0"/>
            </a:p>
          </p:txBody>
        </p:sp>
        <p:sp>
          <p:nvSpPr>
            <p:cNvPr id="7" name="object 4">
              <a:extLst>
                <a:ext uri="{FF2B5EF4-FFF2-40B4-BE49-F238E27FC236}">
                  <a16:creationId xmlns="" xmlns:a16="http://schemas.microsoft.com/office/drawing/2014/main" id="{D37BCF95-8626-4F9C-9E6A-02D01ACCBAF2}"/>
                </a:ext>
              </a:extLst>
            </p:cNvPr>
            <p:cNvSpPr/>
            <p:nvPr/>
          </p:nvSpPr>
          <p:spPr>
            <a:xfrm>
              <a:off x="3872738" y="5688685"/>
              <a:ext cx="1613662" cy="1169314"/>
            </a:xfrm>
            <a:prstGeom prst="rect">
              <a:avLst/>
            </a:prstGeom>
            <a:blipFill>
              <a:blip r:embed="rId4" cstate="print"/>
              <a:stretch>
                <a:fillRect/>
              </a:stretch>
            </a:blipFill>
          </p:spPr>
          <p:txBody>
            <a:bodyPr wrap="square" lIns="0" tIns="0" rIns="0" bIns="0" rtlCol="0"/>
            <a:lstStyle/>
            <a:p>
              <a:endParaRPr dirty="0"/>
            </a:p>
          </p:txBody>
        </p:sp>
        <p:sp>
          <p:nvSpPr>
            <p:cNvPr id="8" name="object 5">
              <a:extLst>
                <a:ext uri="{FF2B5EF4-FFF2-40B4-BE49-F238E27FC236}">
                  <a16:creationId xmlns="" xmlns:a16="http://schemas.microsoft.com/office/drawing/2014/main" id="{9FC3A620-E55C-4847-8631-250BB063F7DC}"/>
                </a:ext>
              </a:extLst>
            </p:cNvPr>
            <p:cNvSpPr/>
            <p:nvPr/>
          </p:nvSpPr>
          <p:spPr>
            <a:xfrm>
              <a:off x="3863847" y="74548"/>
              <a:ext cx="1546352" cy="1220851"/>
            </a:xfrm>
            <a:prstGeom prst="rect">
              <a:avLst/>
            </a:prstGeom>
            <a:blipFill>
              <a:blip r:embed="rId5" cstate="print"/>
              <a:stretch>
                <a:fillRect/>
              </a:stretch>
            </a:blipFill>
          </p:spPr>
          <p:txBody>
            <a:bodyPr wrap="square" lIns="0" tIns="0" rIns="0" bIns="0" rtlCol="0"/>
            <a:lstStyle/>
            <a:p>
              <a:endParaRPr dirty="0"/>
            </a:p>
          </p:txBody>
        </p:sp>
        <p:sp>
          <p:nvSpPr>
            <p:cNvPr id="9" name="object 6">
              <a:extLst>
                <a:ext uri="{FF2B5EF4-FFF2-40B4-BE49-F238E27FC236}">
                  <a16:creationId xmlns="" xmlns:a16="http://schemas.microsoft.com/office/drawing/2014/main" id="{9260CC03-3513-4C59-BA5A-CCF70B7450A7}"/>
                </a:ext>
              </a:extLst>
            </p:cNvPr>
            <p:cNvSpPr/>
            <p:nvPr/>
          </p:nvSpPr>
          <p:spPr>
            <a:xfrm>
              <a:off x="6781800" y="1981200"/>
              <a:ext cx="1660017" cy="1143000"/>
            </a:xfrm>
            <a:prstGeom prst="rect">
              <a:avLst/>
            </a:prstGeom>
            <a:blipFill>
              <a:blip r:embed="rId6" cstate="print"/>
              <a:stretch>
                <a:fillRect/>
              </a:stretch>
            </a:blipFill>
          </p:spPr>
          <p:txBody>
            <a:bodyPr wrap="square" lIns="0" tIns="0" rIns="0" bIns="0" rtlCol="0"/>
            <a:lstStyle/>
            <a:p>
              <a:endParaRPr dirty="0"/>
            </a:p>
          </p:txBody>
        </p:sp>
        <p:sp>
          <p:nvSpPr>
            <p:cNvPr id="10" name="object 7">
              <a:extLst>
                <a:ext uri="{FF2B5EF4-FFF2-40B4-BE49-F238E27FC236}">
                  <a16:creationId xmlns="" xmlns:a16="http://schemas.microsoft.com/office/drawing/2014/main" id="{3797E602-B6CC-48EC-9198-2CAE8519AA49}"/>
                </a:ext>
              </a:extLst>
            </p:cNvPr>
            <p:cNvSpPr/>
            <p:nvPr/>
          </p:nvSpPr>
          <p:spPr>
            <a:xfrm>
              <a:off x="838200" y="1905000"/>
              <a:ext cx="1525905" cy="1143000"/>
            </a:xfrm>
            <a:prstGeom prst="rect">
              <a:avLst/>
            </a:prstGeom>
            <a:blipFill>
              <a:blip r:embed="rId7" cstate="print"/>
              <a:stretch>
                <a:fillRect/>
              </a:stretch>
            </a:blipFill>
          </p:spPr>
          <p:txBody>
            <a:bodyPr wrap="square" lIns="0" tIns="0" rIns="0" bIns="0" rtlCol="0"/>
            <a:lstStyle/>
            <a:p>
              <a:endParaRPr dirty="0"/>
            </a:p>
          </p:txBody>
        </p:sp>
        <p:sp>
          <p:nvSpPr>
            <p:cNvPr id="11" name="object 8">
              <a:extLst>
                <a:ext uri="{FF2B5EF4-FFF2-40B4-BE49-F238E27FC236}">
                  <a16:creationId xmlns="" xmlns:a16="http://schemas.microsoft.com/office/drawing/2014/main" id="{E116E39E-2D3C-4472-A80A-6950EC08904F}"/>
                </a:ext>
              </a:extLst>
            </p:cNvPr>
            <p:cNvSpPr/>
            <p:nvPr/>
          </p:nvSpPr>
          <p:spPr>
            <a:xfrm>
              <a:off x="3913632" y="2680716"/>
              <a:ext cx="1469136" cy="1467612"/>
            </a:xfrm>
            <a:prstGeom prst="rect">
              <a:avLst/>
            </a:prstGeom>
            <a:blipFill>
              <a:blip r:embed="rId8" cstate="print"/>
              <a:stretch>
                <a:fillRect/>
              </a:stretch>
            </a:blipFill>
          </p:spPr>
          <p:txBody>
            <a:bodyPr wrap="square" lIns="0" tIns="0" rIns="0" bIns="0" rtlCol="0"/>
            <a:lstStyle/>
            <a:p>
              <a:endParaRPr dirty="0"/>
            </a:p>
          </p:txBody>
        </p:sp>
        <p:sp>
          <p:nvSpPr>
            <p:cNvPr id="12" name="object 9">
              <a:extLst>
                <a:ext uri="{FF2B5EF4-FFF2-40B4-BE49-F238E27FC236}">
                  <a16:creationId xmlns="" xmlns:a16="http://schemas.microsoft.com/office/drawing/2014/main" id="{B37A1B4A-F4BB-4FA5-8595-EC42C6B10D7B}"/>
                </a:ext>
              </a:extLst>
            </p:cNvPr>
            <p:cNvSpPr/>
            <p:nvPr/>
          </p:nvSpPr>
          <p:spPr>
            <a:xfrm>
              <a:off x="4059935" y="2938272"/>
              <a:ext cx="1213103" cy="981455"/>
            </a:xfrm>
            <a:prstGeom prst="rect">
              <a:avLst/>
            </a:prstGeom>
            <a:blipFill>
              <a:blip r:embed="rId9" cstate="print"/>
              <a:stretch>
                <a:fillRect/>
              </a:stretch>
            </a:blipFill>
          </p:spPr>
          <p:txBody>
            <a:bodyPr wrap="square" lIns="0" tIns="0" rIns="0" bIns="0" rtlCol="0"/>
            <a:lstStyle/>
            <a:p>
              <a:endParaRPr dirty="0"/>
            </a:p>
          </p:txBody>
        </p:sp>
        <p:sp>
          <p:nvSpPr>
            <p:cNvPr id="13" name="object 10">
              <a:extLst>
                <a:ext uri="{FF2B5EF4-FFF2-40B4-BE49-F238E27FC236}">
                  <a16:creationId xmlns="" xmlns:a16="http://schemas.microsoft.com/office/drawing/2014/main" id="{03CBB5E2-518B-41C6-AA01-BA3F5D212508}"/>
                </a:ext>
              </a:extLst>
            </p:cNvPr>
            <p:cNvSpPr/>
            <p:nvPr/>
          </p:nvSpPr>
          <p:spPr>
            <a:xfrm>
              <a:off x="3957065" y="2699766"/>
              <a:ext cx="1382395" cy="1382395"/>
            </a:xfrm>
            <a:custGeom>
              <a:avLst/>
              <a:gdLst/>
              <a:ahLst/>
              <a:cxnLst/>
              <a:rect l="l" t="t" r="r" b="b"/>
              <a:pathLst>
                <a:path w="1382395" h="1382395">
                  <a:moveTo>
                    <a:pt x="691134" y="0"/>
                  </a:moveTo>
                  <a:lnTo>
                    <a:pt x="643807" y="1594"/>
                  </a:lnTo>
                  <a:lnTo>
                    <a:pt x="597338" y="6308"/>
                  </a:lnTo>
                  <a:lnTo>
                    <a:pt x="551829" y="14038"/>
                  </a:lnTo>
                  <a:lnTo>
                    <a:pt x="507382" y="24683"/>
                  </a:lnTo>
                  <a:lnTo>
                    <a:pt x="464101" y="38139"/>
                  </a:lnTo>
                  <a:lnTo>
                    <a:pt x="422088" y="54304"/>
                  </a:lnTo>
                  <a:lnTo>
                    <a:pt x="381446" y="73074"/>
                  </a:lnTo>
                  <a:lnTo>
                    <a:pt x="342279" y="94346"/>
                  </a:lnTo>
                  <a:lnTo>
                    <a:pt x="304688" y="118019"/>
                  </a:lnTo>
                  <a:lnTo>
                    <a:pt x="268777" y="143988"/>
                  </a:lnTo>
                  <a:lnTo>
                    <a:pt x="234649" y="172151"/>
                  </a:lnTo>
                  <a:lnTo>
                    <a:pt x="202406" y="202406"/>
                  </a:lnTo>
                  <a:lnTo>
                    <a:pt x="172151" y="234649"/>
                  </a:lnTo>
                  <a:lnTo>
                    <a:pt x="143988" y="268777"/>
                  </a:lnTo>
                  <a:lnTo>
                    <a:pt x="118019" y="304688"/>
                  </a:lnTo>
                  <a:lnTo>
                    <a:pt x="94346" y="342279"/>
                  </a:lnTo>
                  <a:lnTo>
                    <a:pt x="73074" y="381446"/>
                  </a:lnTo>
                  <a:lnTo>
                    <a:pt x="54304" y="422088"/>
                  </a:lnTo>
                  <a:lnTo>
                    <a:pt x="38139" y="464101"/>
                  </a:lnTo>
                  <a:lnTo>
                    <a:pt x="24683" y="507382"/>
                  </a:lnTo>
                  <a:lnTo>
                    <a:pt x="14038" y="551829"/>
                  </a:lnTo>
                  <a:lnTo>
                    <a:pt x="6308" y="597338"/>
                  </a:lnTo>
                  <a:lnTo>
                    <a:pt x="1594" y="643807"/>
                  </a:lnTo>
                  <a:lnTo>
                    <a:pt x="0" y="691134"/>
                  </a:lnTo>
                  <a:lnTo>
                    <a:pt x="1594" y="738460"/>
                  </a:lnTo>
                  <a:lnTo>
                    <a:pt x="6308" y="784929"/>
                  </a:lnTo>
                  <a:lnTo>
                    <a:pt x="14038" y="830438"/>
                  </a:lnTo>
                  <a:lnTo>
                    <a:pt x="24683" y="874885"/>
                  </a:lnTo>
                  <a:lnTo>
                    <a:pt x="38139" y="918166"/>
                  </a:lnTo>
                  <a:lnTo>
                    <a:pt x="54304" y="960179"/>
                  </a:lnTo>
                  <a:lnTo>
                    <a:pt x="73074" y="1000821"/>
                  </a:lnTo>
                  <a:lnTo>
                    <a:pt x="94346" y="1039988"/>
                  </a:lnTo>
                  <a:lnTo>
                    <a:pt x="118019" y="1077579"/>
                  </a:lnTo>
                  <a:lnTo>
                    <a:pt x="143988" y="1113490"/>
                  </a:lnTo>
                  <a:lnTo>
                    <a:pt x="172151" y="1147618"/>
                  </a:lnTo>
                  <a:lnTo>
                    <a:pt x="202406" y="1179861"/>
                  </a:lnTo>
                  <a:lnTo>
                    <a:pt x="234649" y="1210116"/>
                  </a:lnTo>
                  <a:lnTo>
                    <a:pt x="268777" y="1238279"/>
                  </a:lnTo>
                  <a:lnTo>
                    <a:pt x="304688" y="1264248"/>
                  </a:lnTo>
                  <a:lnTo>
                    <a:pt x="342279" y="1287921"/>
                  </a:lnTo>
                  <a:lnTo>
                    <a:pt x="381446" y="1309193"/>
                  </a:lnTo>
                  <a:lnTo>
                    <a:pt x="422088" y="1327963"/>
                  </a:lnTo>
                  <a:lnTo>
                    <a:pt x="464101" y="1344128"/>
                  </a:lnTo>
                  <a:lnTo>
                    <a:pt x="507382" y="1357584"/>
                  </a:lnTo>
                  <a:lnTo>
                    <a:pt x="551829" y="1368229"/>
                  </a:lnTo>
                  <a:lnTo>
                    <a:pt x="597338" y="1375959"/>
                  </a:lnTo>
                  <a:lnTo>
                    <a:pt x="643807" y="1380673"/>
                  </a:lnTo>
                  <a:lnTo>
                    <a:pt x="691134" y="1382268"/>
                  </a:lnTo>
                  <a:lnTo>
                    <a:pt x="738460" y="1380673"/>
                  </a:lnTo>
                  <a:lnTo>
                    <a:pt x="784929" y="1375959"/>
                  </a:lnTo>
                  <a:lnTo>
                    <a:pt x="830438" y="1368229"/>
                  </a:lnTo>
                  <a:lnTo>
                    <a:pt x="874885" y="1357584"/>
                  </a:lnTo>
                  <a:lnTo>
                    <a:pt x="918166" y="1344128"/>
                  </a:lnTo>
                  <a:lnTo>
                    <a:pt x="960179" y="1327963"/>
                  </a:lnTo>
                  <a:lnTo>
                    <a:pt x="1000821" y="1309193"/>
                  </a:lnTo>
                  <a:lnTo>
                    <a:pt x="1039988" y="1287921"/>
                  </a:lnTo>
                  <a:lnTo>
                    <a:pt x="1077579" y="1264248"/>
                  </a:lnTo>
                  <a:lnTo>
                    <a:pt x="1113490" y="1238279"/>
                  </a:lnTo>
                  <a:lnTo>
                    <a:pt x="1147618" y="1210116"/>
                  </a:lnTo>
                  <a:lnTo>
                    <a:pt x="1179861" y="1179861"/>
                  </a:lnTo>
                  <a:lnTo>
                    <a:pt x="1210116" y="1147618"/>
                  </a:lnTo>
                  <a:lnTo>
                    <a:pt x="1238279" y="1113490"/>
                  </a:lnTo>
                  <a:lnTo>
                    <a:pt x="1264248" y="1077579"/>
                  </a:lnTo>
                  <a:lnTo>
                    <a:pt x="1287921" y="1039988"/>
                  </a:lnTo>
                  <a:lnTo>
                    <a:pt x="1309193" y="1000821"/>
                  </a:lnTo>
                  <a:lnTo>
                    <a:pt x="1327963" y="960179"/>
                  </a:lnTo>
                  <a:lnTo>
                    <a:pt x="1344128" y="918166"/>
                  </a:lnTo>
                  <a:lnTo>
                    <a:pt x="1357584" y="874885"/>
                  </a:lnTo>
                  <a:lnTo>
                    <a:pt x="1368229" y="830438"/>
                  </a:lnTo>
                  <a:lnTo>
                    <a:pt x="1375959" y="784929"/>
                  </a:lnTo>
                  <a:lnTo>
                    <a:pt x="1380673" y="738460"/>
                  </a:lnTo>
                  <a:lnTo>
                    <a:pt x="1382268" y="691134"/>
                  </a:lnTo>
                  <a:lnTo>
                    <a:pt x="1380673" y="643807"/>
                  </a:lnTo>
                  <a:lnTo>
                    <a:pt x="1375959" y="597338"/>
                  </a:lnTo>
                  <a:lnTo>
                    <a:pt x="1368229" y="551829"/>
                  </a:lnTo>
                  <a:lnTo>
                    <a:pt x="1357584" y="507382"/>
                  </a:lnTo>
                  <a:lnTo>
                    <a:pt x="1344128" y="464101"/>
                  </a:lnTo>
                  <a:lnTo>
                    <a:pt x="1327963" y="422088"/>
                  </a:lnTo>
                  <a:lnTo>
                    <a:pt x="1309193" y="381446"/>
                  </a:lnTo>
                  <a:lnTo>
                    <a:pt x="1287921" y="342279"/>
                  </a:lnTo>
                  <a:lnTo>
                    <a:pt x="1264248" y="304688"/>
                  </a:lnTo>
                  <a:lnTo>
                    <a:pt x="1238279" y="268777"/>
                  </a:lnTo>
                  <a:lnTo>
                    <a:pt x="1210116" y="234649"/>
                  </a:lnTo>
                  <a:lnTo>
                    <a:pt x="1179861" y="202406"/>
                  </a:lnTo>
                  <a:lnTo>
                    <a:pt x="1147618" y="172151"/>
                  </a:lnTo>
                  <a:lnTo>
                    <a:pt x="1113490" y="143988"/>
                  </a:lnTo>
                  <a:lnTo>
                    <a:pt x="1077579" y="118019"/>
                  </a:lnTo>
                  <a:lnTo>
                    <a:pt x="1039988" y="94346"/>
                  </a:lnTo>
                  <a:lnTo>
                    <a:pt x="1000821" y="73074"/>
                  </a:lnTo>
                  <a:lnTo>
                    <a:pt x="960179" y="54304"/>
                  </a:lnTo>
                  <a:lnTo>
                    <a:pt x="918166" y="38139"/>
                  </a:lnTo>
                  <a:lnTo>
                    <a:pt x="874885" y="24683"/>
                  </a:lnTo>
                  <a:lnTo>
                    <a:pt x="830438" y="14038"/>
                  </a:lnTo>
                  <a:lnTo>
                    <a:pt x="784929" y="6308"/>
                  </a:lnTo>
                  <a:lnTo>
                    <a:pt x="738460" y="1594"/>
                  </a:lnTo>
                  <a:lnTo>
                    <a:pt x="691134" y="0"/>
                  </a:lnTo>
                  <a:close/>
                </a:path>
              </a:pathLst>
            </a:custGeom>
            <a:solidFill>
              <a:srgbClr val="F9C090"/>
            </a:solidFill>
          </p:spPr>
          <p:txBody>
            <a:bodyPr wrap="square" lIns="0" tIns="0" rIns="0" bIns="0" rtlCol="0"/>
            <a:lstStyle/>
            <a:p>
              <a:endParaRPr dirty="0"/>
            </a:p>
          </p:txBody>
        </p:sp>
        <p:sp>
          <p:nvSpPr>
            <p:cNvPr id="14" name="object 11">
              <a:extLst>
                <a:ext uri="{FF2B5EF4-FFF2-40B4-BE49-F238E27FC236}">
                  <a16:creationId xmlns="" xmlns:a16="http://schemas.microsoft.com/office/drawing/2014/main" id="{9ECC3B5C-3A9E-4415-A05F-176EBDF95235}"/>
                </a:ext>
              </a:extLst>
            </p:cNvPr>
            <p:cNvSpPr txBox="1"/>
            <p:nvPr/>
          </p:nvSpPr>
          <p:spPr>
            <a:xfrm>
              <a:off x="4127500" y="2962531"/>
              <a:ext cx="1054522" cy="903261"/>
            </a:xfrm>
            <a:prstGeom prst="rect">
              <a:avLst/>
            </a:prstGeom>
          </p:spPr>
          <p:txBody>
            <a:bodyPr vert="horz" wrap="square" lIns="0" tIns="0" rIns="0" bIns="0" rtlCol="0">
              <a:spAutoFit/>
            </a:bodyPr>
            <a:lstStyle/>
            <a:p>
              <a:pPr marL="12700" marR="5080" algn="ctr">
                <a:lnSpc>
                  <a:spcPts val="1430"/>
                </a:lnSpc>
              </a:pPr>
              <a:r>
                <a:rPr lang="hi-IN" sz="1400" b="1" spc="-10" dirty="0">
                  <a:solidFill>
                    <a:schemeClr val="accent6">
                      <a:lumMod val="75000"/>
                    </a:schemeClr>
                  </a:solidFill>
                  <a:latin typeface="Futrua"/>
                  <a:cs typeface="Calibri"/>
                </a:rPr>
                <a:t>आजीविका और वित्तीय समावेशन के लिए रणनीतियां</a:t>
              </a:r>
              <a:endParaRPr sz="1400" b="1" dirty="0">
                <a:solidFill>
                  <a:schemeClr val="accent6">
                    <a:lumMod val="75000"/>
                  </a:schemeClr>
                </a:solidFill>
                <a:latin typeface="Futrua"/>
                <a:cs typeface="Calibri"/>
              </a:endParaRPr>
            </a:p>
          </p:txBody>
        </p:sp>
        <p:sp>
          <p:nvSpPr>
            <p:cNvPr id="15" name="object 12">
              <a:extLst>
                <a:ext uri="{FF2B5EF4-FFF2-40B4-BE49-F238E27FC236}">
                  <a16:creationId xmlns="" xmlns:a16="http://schemas.microsoft.com/office/drawing/2014/main" id="{17BFD620-3A83-4EDF-8207-3089485DB332}"/>
                </a:ext>
              </a:extLst>
            </p:cNvPr>
            <p:cNvSpPr/>
            <p:nvPr/>
          </p:nvSpPr>
          <p:spPr>
            <a:xfrm>
              <a:off x="4370832" y="2266188"/>
              <a:ext cx="554736" cy="377951"/>
            </a:xfrm>
            <a:prstGeom prst="rect">
              <a:avLst/>
            </a:prstGeom>
            <a:blipFill>
              <a:blip r:embed="rId10" cstate="print"/>
              <a:stretch>
                <a:fillRect/>
              </a:stretch>
            </a:blipFill>
          </p:spPr>
          <p:txBody>
            <a:bodyPr wrap="square" lIns="0" tIns="0" rIns="0" bIns="0" rtlCol="0"/>
            <a:lstStyle/>
            <a:p>
              <a:endParaRPr dirty="0"/>
            </a:p>
          </p:txBody>
        </p:sp>
        <p:sp>
          <p:nvSpPr>
            <p:cNvPr id="16" name="object 13">
              <a:extLst>
                <a:ext uri="{FF2B5EF4-FFF2-40B4-BE49-F238E27FC236}">
                  <a16:creationId xmlns="" xmlns:a16="http://schemas.microsoft.com/office/drawing/2014/main" id="{33B4261D-0CA0-4235-8B28-D3BAFE331CCA}"/>
                </a:ext>
              </a:extLst>
            </p:cNvPr>
            <p:cNvSpPr/>
            <p:nvPr/>
          </p:nvSpPr>
          <p:spPr>
            <a:xfrm>
              <a:off x="4413250" y="2285364"/>
              <a:ext cx="469900" cy="292862"/>
            </a:xfrm>
            <a:prstGeom prst="rect">
              <a:avLst/>
            </a:prstGeom>
            <a:blipFill>
              <a:blip r:embed="rId11" cstate="print"/>
              <a:stretch>
                <a:fillRect/>
              </a:stretch>
            </a:blipFill>
          </p:spPr>
          <p:txBody>
            <a:bodyPr wrap="square" lIns="0" tIns="0" rIns="0" bIns="0" rtlCol="0"/>
            <a:lstStyle/>
            <a:p>
              <a:endParaRPr dirty="0"/>
            </a:p>
          </p:txBody>
        </p:sp>
        <p:sp>
          <p:nvSpPr>
            <p:cNvPr id="17" name="object 14">
              <a:extLst>
                <a:ext uri="{FF2B5EF4-FFF2-40B4-BE49-F238E27FC236}">
                  <a16:creationId xmlns="" xmlns:a16="http://schemas.microsoft.com/office/drawing/2014/main" id="{477EED2D-F8DF-4F16-89A5-18B1CF467599}"/>
                </a:ext>
              </a:extLst>
            </p:cNvPr>
            <p:cNvSpPr/>
            <p:nvPr/>
          </p:nvSpPr>
          <p:spPr>
            <a:xfrm>
              <a:off x="3913632" y="745236"/>
              <a:ext cx="1469136" cy="1467612"/>
            </a:xfrm>
            <a:prstGeom prst="rect">
              <a:avLst/>
            </a:prstGeom>
            <a:blipFill>
              <a:blip r:embed="rId12" cstate="print"/>
              <a:stretch>
                <a:fillRect/>
              </a:stretch>
            </a:blipFill>
          </p:spPr>
          <p:txBody>
            <a:bodyPr wrap="square" lIns="0" tIns="0" rIns="0" bIns="0" rtlCol="0"/>
            <a:lstStyle/>
            <a:p>
              <a:endParaRPr dirty="0"/>
            </a:p>
          </p:txBody>
        </p:sp>
        <p:sp>
          <p:nvSpPr>
            <p:cNvPr id="18" name="object 15">
              <a:extLst>
                <a:ext uri="{FF2B5EF4-FFF2-40B4-BE49-F238E27FC236}">
                  <a16:creationId xmlns="" xmlns:a16="http://schemas.microsoft.com/office/drawing/2014/main" id="{74C5F9E9-7EFA-4438-9EDA-E0DF86569FAC}"/>
                </a:ext>
              </a:extLst>
            </p:cNvPr>
            <p:cNvSpPr/>
            <p:nvPr/>
          </p:nvSpPr>
          <p:spPr>
            <a:xfrm>
              <a:off x="4055364" y="954024"/>
              <a:ext cx="1213103" cy="1080515"/>
            </a:xfrm>
            <a:prstGeom prst="rect">
              <a:avLst/>
            </a:prstGeom>
            <a:blipFill>
              <a:blip r:embed="rId13" cstate="print"/>
              <a:stretch>
                <a:fillRect/>
              </a:stretch>
            </a:blipFill>
          </p:spPr>
          <p:txBody>
            <a:bodyPr wrap="square" lIns="0" tIns="0" rIns="0" bIns="0" rtlCol="0"/>
            <a:lstStyle/>
            <a:p>
              <a:endParaRPr dirty="0"/>
            </a:p>
          </p:txBody>
        </p:sp>
        <p:sp>
          <p:nvSpPr>
            <p:cNvPr id="19" name="object 16">
              <a:extLst>
                <a:ext uri="{FF2B5EF4-FFF2-40B4-BE49-F238E27FC236}">
                  <a16:creationId xmlns="" xmlns:a16="http://schemas.microsoft.com/office/drawing/2014/main" id="{F1246C53-BB79-4AA3-A47A-65EC867AC14E}"/>
                </a:ext>
              </a:extLst>
            </p:cNvPr>
            <p:cNvSpPr/>
            <p:nvPr/>
          </p:nvSpPr>
          <p:spPr>
            <a:xfrm>
              <a:off x="3957065" y="764920"/>
              <a:ext cx="1382268" cy="1382267"/>
            </a:xfrm>
            <a:prstGeom prst="rect">
              <a:avLst/>
            </a:prstGeom>
            <a:blipFill>
              <a:blip r:embed="rId14" cstate="print"/>
              <a:stretch>
                <a:fillRect/>
              </a:stretch>
            </a:blipFill>
          </p:spPr>
          <p:txBody>
            <a:bodyPr wrap="square" lIns="0" tIns="0" rIns="0" bIns="0" rtlCol="0"/>
            <a:lstStyle/>
            <a:p>
              <a:endParaRPr dirty="0"/>
            </a:p>
          </p:txBody>
        </p:sp>
        <p:sp>
          <p:nvSpPr>
            <p:cNvPr id="20" name="object 17">
              <a:extLst>
                <a:ext uri="{FF2B5EF4-FFF2-40B4-BE49-F238E27FC236}">
                  <a16:creationId xmlns="" xmlns:a16="http://schemas.microsoft.com/office/drawing/2014/main" id="{7A16B193-F643-4267-B0DF-CC9EE25D61E1}"/>
                </a:ext>
              </a:extLst>
            </p:cNvPr>
            <p:cNvSpPr txBox="1"/>
            <p:nvPr/>
          </p:nvSpPr>
          <p:spPr>
            <a:xfrm>
              <a:off x="3957065" y="1014861"/>
              <a:ext cx="1309877" cy="843841"/>
            </a:xfrm>
            <a:prstGeom prst="rect">
              <a:avLst/>
            </a:prstGeom>
          </p:spPr>
          <p:txBody>
            <a:bodyPr vert="horz" wrap="square" lIns="0" tIns="0" rIns="0" bIns="0" rtlCol="0">
              <a:spAutoFit/>
            </a:bodyPr>
            <a:lstStyle>
              <a:defPPr>
                <a:defRPr lang="en-US"/>
              </a:defPPr>
              <a:lvl1pPr marL="12700" marR="5080" indent="-1270" algn="ctr">
                <a:lnSpc>
                  <a:spcPts val="1320"/>
                </a:lnSpc>
                <a:defRPr sz="1400" spc="-5">
                  <a:latin typeface="Futrua"/>
                  <a:cs typeface="Calibri"/>
                </a:defRPr>
              </a:lvl1pPr>
            </a:lstStyle>
            <a:p>
              <a:r>
                <a:rPr lang="hi-IN" sz="1600" b="1" dirty="0"/>
                <a:t>सामजिक जागरूकता एवं संस्थागत विकास</a:t>
              </a:r>
            </a:p>
            <a:p>
              <a:r>
                <a:rPr lang="hi-IN" sz="1600" b="1" dirty="0">
                  <a:solidFill>
                    <a:schemeClr val="accent6">
                      <a:lumMod val="75000"/>
                    </a:schemeClr>
                  </a:solidFill>
                </a:rPr>
                <a:t>(SM&amp;ID)</a:t>
              </a:r>
              <a:endParaRPr dirty="0">
                <a:solidFill>
                  <a:schemeClr val="accent6">
                    <a:lumMod val="75000"/>
                  </a:schemeClr>
                </a:solidFill>
              </a:endParaRPr>
            </a:p>
          </p:txBody>
        </p:sp>
        <p:sp>
          <p:nvSpPr>
            <p:cNvPr id="21" name="object 18">
              <a:extLst>
                <a:ext uri="{FF2B5EF4-FFF2-40B4-BE49-F238E27FC236}">
                  <a16:creationId xmlns="" xmlns:a16="http://schemas.microsoft.com/office/drawing/2014/main" id="{2C644938-FD57-49D1-B3ED-FA26DE723D0B}"/>
                </a:ext>
              </a:extLst>
            </p:cNvPr>
            <p:cNvSpPr/>
            <p:nvPr/>
          </p:nvSpPr>
          <p:spPr>
            <a:xfrm>
              <a:off x="5239511" y="2688335"/>
              <a:ext cx="408432" cy="492251"/>
            </a:xfrm>
            <a:prstGeom prst="rect">
              <a:avLst/>
            </a:prstGeom>
            <a:blipFill>
              <a:blip r:embed="rId15" cstate="print"/>
              <a:stretch>
                <a:fillRect/>
              </a:stretch>
            </a:blipFill>
          </p:spPr>
          <p:txBody>
            <a:bodyPr wrap="square" lIns="0" tIns="0" rIns="0" bIns="0" rtlCol="0"/>
            <a:lstStyle/>
            <a:p>
              <a:endParaRPr dirty="0"/>
            </a:p>
          </p:txBody>
        </p:sp>
        <p:sp>
          <p:nvSpPr>
            <p:cNvPr id="22" name="object 19">
              <a:extLst>
                <a:ext uri="{FF2B5EF4-FFF2-40B4-BE49-F238E27FC236}">
                  <a16:creationId xmlns="" xmlns:a16="http://schemas.microsoft.com/office/drawing/2014/main" id="{EEF19DE4-A8DE-4328-AE48-4F3061134B4D}"/>
                </a:ext>
              </a:extLst>
            </p:cNvPr>
            <p:cNvSpPr/>
            <p:nvPr/>
          </p:nvSpPr>
          <p:spPr>
            <a:xfrm>
              <a:off x="5281548" y="2707767"/>
              <a:ext cx="324103" cy="407035"/>
            </a:xfrm>
            <a:prstGeom prst="rect">
              <a:avLst/>
            </a:prstGeom>
            <a:blipFill>
              <a:blip r:embed="rId16" cstate="print"/>
              <a:stretch>
                <a:fillRect/>
              </a:stretch>
            </a:blipFill>
          </p:spPr>
          <p:txBody>
            <a:bodyPr wrap="square" lIns="0" tIns="0" rIns="0" bIns="0" rtlCol="0"/>
            <a:lstStyle/>
            <a:p>
              <a:endParaRPr dirty="0"/>
            </a:p>
          </p:txBody>
        </p:sp>
        <p:sp>
          <p:nvSpPr>
            <p:cNvPr id="23" name="object 20">
              <a:extLst>
                <a:ext uri="{FF2B5EF4-FFF2-40B4-BE49-F238E27FC236}">
                  <a16:creationId xmlns="" xmlns:a16="http://schemas.microsoft.com/office/drawing/2014/main" id="{B2EDB2BA-0669-4631-8D39-913D61EEA1F6}"/>
                </a:ext>
              </a:extLst>
            </p:cNvPr>
            <p:cNvSpPr/>
            <p:nvPr/>
          </p:nvSpPr>
          <p:spPr>
            <a:xfrm>
              <a:off x="5590032" y="1712976"/>
              <a:ext cx="1467612" cy="1467612"/>
            </a:xfrm>
            <a:prstGeom prst="rect">
              <a:avLst/>
            </a:prstGeom>
            <a:blipFill>
              <a:blip r:embed="rId17" cstate="print"/>
              <a:stretch>
                <a:fillRect/>
              </a:stretch>
            </a:blipFill>
          </p:spPr>
          <p:txBody>
            <a:bodyPr wrap="square" lIns="0" tIns="0" rIns="0" bIns="0" rtlCol="0"/>
            <a:lstStyle/>
            <a:p>
              <a:endParaRPr dirty="0"/>
            </a:p>
          </p:txBody>
        </p:sp>
        <p:sp>
          <p:nvSpPr>
            <p:cNvPr id="24" name="object 21">
              <a:extLst>
                <a:ext uri="{FF2B5EF4-FFF2-40B4-BE49-F238E27FC236}">
                  <a16:creationId xmlns="" xmlns:a16="http://schemas.microsoft.com/office/drawing/2014/main" id="{BB90EF2A-AC04-416F-B46A-E772686910EF}"/>
                </a:ext>
              </a:extLst>
            </p:cNvPr>
            <p:cNvSpPr/>
            <p:nvPr/>
          </p:nvSpPr>
          <p:spPr>
            <a:xfrm>
              <a:off x="5803391" y="2005583"/>
              <a:ext cx="1072895" cy="912876"/>
            </a:xfrm>
            <a:prstGeom prst="rect">
              <a:avLst/>
            </a:prstGeom>
            <a:blipFill>
              <a:blip r:embed="rId18" cstate="print"/>
              <a:stretch>
                <a:fillRect/>
              </a:stretch>
            </a:blipFill>
          </p:spPr>
          <p:txBody>
            <a:bodyPr wrap="square" lIns="0" tIns="0" rIns="0" bIns="0" rtlCol="0"/>
            <a:lstStyle/>
            <a:p>
              <a:endParaRPr dirty="0"/>
            </a:p>
          </p:txBody>
        </p:sp>
        <p:sp>
          <p:nvSpPr>
            <p:cNvPr id="25" name="object 22">
              <a:extLst>
                <a:ext uri="{FF2B5EF4-FFF2-40B4-BE49-F238E27FC236}">
                  <a16:creationId xmlns="" xmlns:a16="http://schemas.microsoft.com/office/drawing/2014/main" id="{E5B1921F-1431-40B9-9BF8-162086B67D89}"/>
                </a:ext>
              </a:extLst>
            </p:cNvPr>
            <p:cNvSpPr/>
            <p:nvPr/>
          </p:nvSpPr>
          <p:spPr>
            <a:xfrm>
              <a:off x="5632703" y="1732279"/>
              <a:ext cx="1382268" cy="1382395"/>
            </a:xfrm>
            <a:prstGeom prst="rect">
              <a:avLst/>
            </a:prstGeom>
            <a:blipFill>
              <a:blip r:embed="rId19" cstate="print"/>
              <a:stretch>
                <a:fillRect/>
              </a:stretch>
            </a:blipFill>
          </p:spPr>
          <p:txBody>
            <a:bodyPr wrap="square" lIns="0" tIns="0" rIns="0" bIns="0" rtlCol="0"/>
            <a:lstStyle/>
            <a:p>
              <a:endParaRPr dirty="0"/>
            </a:p>
          </p:txBody>
        </p:sp>
        <p:sp>
          <p:nvSpPr>
            <p:cNvPr id="26" name="object 23">
              <a:extLst>
                <a:ext uri="{FF2B5EF4-FFF2-40B4-BE49-F238E27FC236}">
                  <a16:creationId xmlns="" xmlns:a16="http://schemas.microsoft.com/office/drawing/2014/main" id="{79343FA7-6D1F-42B1-96F0-AFD9C9ED07AA}"/>
                </a:ext>
              </a:extLst>
            </p:cNvPr>
            <p:cNvSpPr txBox="1"/>
            <p:nvPr/>
          </p:nvSpPr>
          <p:spPr>
            <a:xfrm>
              <a:off x="5760718" y="2014525"/>
              <a:ext cx="1154527" cy="1050938"/>
            </a:xfrm>
            <a:prstGeom prst="rect">
              <a:avLst/>
            </a:prstGeom>
          </p:spPr>
          <p:txBody>
            <a:bodyPr vert="horz" wrap="square" lIns="0" tIns="0" rIns="0" bIns="0" rtlCol="0">
              <a:spAutoFit/>
            </a:bodyPr>
            <a:lstStyle>
              <a:defPPr>
                <a:defRPr lang="en-US"/>
              </a:defPPr>
              <a:lvl1pPr marL="12700" marR="5080" indent="-1270" algn="ctr">
                <a:lnSpc>
                  <a:spcPts val="1320"/>
                </a:lnSpc>
                <a:defRPr sz="1400" spc="-5">
                  <a:latin typeface="Futrua"/>
                  <a:cs typeface="Calibri"/>
                </a:defRPr>
              </a:lvl1pPr>
            </a:lstStyle>
            <a:p>
              <a:r>
                <a:rPr lang="hi-IN" sz="1600" b="1" dirty="0"/>
                <a:t>क्षमता  </a:t>
              </a:r>
            </a:p>
            <a:p>
              <a:r>
                <a:rPr lang="hi-IN" sz="1600" b="1" dirty="0"/>
                <a:t>संवर्धन </a:t>
              </a:r>
            </a:p>
            <a:p>
              <a:r>
                <a:rPr lang="hi-IN" sz="1600" b="1" dirty="0"/>
                <a:t>एवं </a:t>
              </a:r>
            </a:p>
            <a:p>
              <a:r>
                <a:rPr lang="hi-IN" sz="1600" b="1" dirty="0"/>
                <a:t>प्रशिक्षण</a:t>
              </a:r>
            </a:p>
            <a:p>
              <a:r>
                <a:rPr sz="1600" b="1">
                  <a:solidFill>
                    <a:schemeClr val="accent6">
                      <a:lumMod val="75000"/>
                    </a:schemeClr>
                  </a:solidFill>
                </a:rPr>
                <a:t>(CB&amp;T</a:t>
              </a:r>
              <a:r>
                <a:rPr sz="1600" dirty="0"/>
                <a:t>)</a:t>
              </a:r>
              <a:endParaRPr dirty="0"/>
            </a:p>
          </p:txBody>
        </p:sp>
        <p:sp>
          <p:nvSpPr>
            <p:cNvPr id="27" name="object 24">
              <a:extLst>
                <a:ext uri="{FF2B5EF4-FFF2-40B4-BE49-F238E27FC236}">
                  <a16:creationId xmlns="" xmlns:a16="http://schemas.microsoft.com/office/drawing/2014/main" id="{FBCEE878-1372-44E3-9B62-F019E0E04C27}"/>
                </a:ext>
              </a:extLst>
            </p:cNvPr>
            <p:cNvSpPr/>
            <p:nvPr/>
          </p:nvSpPr>
          <p:spPr>
            <a:xfrm>
              <a:off x="5239511" y="3646932"/>
              <a:ext cx="408432" cy="492251"/>
            </a:xfrm>
            <a:prstGeom prst="rect">
              <a:avLst/>
            </a:prstGeom>
            <a:blipFill>
              <a:blip r:embed="rId20" cstate="print"/>
              <a:stretch>
                <a:fillRect/>
              </a:stretch>
            </a:blipFill>
          </p:spPr>
          <p:txBody>
            <a:bodyPr wrap="square" lIns="0" tIns="0" rIns="0" bIns="0" rtlCol="0"/>
            <a:lstStyle/>
            <a:p>
              <a:endParaRPr dirty="0"/>
            </a:p>
          </p:txBody>
        </p:sp>
        <p:sp>
          <p:nvSpPr>
            <p:cNvPr id="28" name="object 25">
              <a:extLst>
                <a:ext uri="{FF2B5EF4-FFF2-40B4-BE49-F238E27FC236}">
                  <a16:creationId xmlns="" xmlns:a16="http://schemas.microsoft.com/office/drawing/2014/main" id="{465FF1E2-8A90-468B-9005-B7840368A39D}"/>
                </a:ext>
              </a:extLst>
            </p:cNvPr>
            <p:cNvSpPr/>
            <p:nvPr/>
          </p:nvSpPr>
          <p:spPr>
            <a:xfrm>
              <a:off x="5281548" y="3666997"/>
              <a:ext cx="324103" cy="407034"/>
            </a:xfrm>
            <a:prstGeom prst="rect">
              <a:avLst/>
            </a:prstGeom>
            <a:blipFill>
              <a:blip r:embed="rId21" cstate="print"/>
              <a:stretch>
                <a:fillRect/>
              </a:stretch>
            </a:blipFill>
          </p:spPr>
          <p:txBody>
            <a:bodyPr wrap="square" lIns="0" tIns="0" rIns="0" bIns="0" rtlCol="0"/>
            <a:lstStyle/>
            <a:p>
              <a:endParaRPr dirty="0"/>
            </a:p>
          </p:txBody>
        </p:sp>
        <p:sp>
          <p:nvSpPr>
            <p:cNvPr id="29" name="object 26">
              <a:extLst>
                <a:ext uri="{FF2B5EF4-FFF2-40B4-BE49-F238E27FC236}">
                  <a16:creationId xmlns="" xmlns:a16="http://schemas.microsoft.com/office/drawing/2014/main" id="{4EDACC82-D905-4496-AAB0-DF60CBAE25C6}"/>
                </a:ext>
              </a:extLst>
            </p:cNvPr>
            <p:cNvSpPr/>
            <p:nvPr/>
          </p:nvSpPr>
          <p:spPr>
            <a:xfrm>
              <a:off x="5590032" y="3646932"/>
              <a:ext cx="1467612" cy="1467612"/>
            </a:xfrm>
            <a:prstGeom prst="rect">
              <a:avLst/>
            </a:prstGeom>
            <a:blipFill>
              <a:blip r:embed="rId22" cstate="print"/>
              <a:stretch>
                <a:fillRect/>
              </a:stretch>
            </a:blipFill>
          </p:spPr>
          <p:txBody>
            <a:bodyPr wrap="square" lIns="0" tIns="0" rIns="0" bIns="0" rtlCol="0"/>
            <a:lstStyle/>
            <a:p>
              <a:endParaRPr dirty="0"/>
            </a:p>
          </p:txBody>
        </p:sp>
        <p:sp>
          <p:nvSpPr>
            <p:cNvPr id="30" name="object 27">
              <a:extLst>
                <a:ext uri="{FF2B5EF4-FFF2-40B4-BE49-F238E27FC236}">
                  <a16:creationId xmlns="" xmlns:a16="http://schemas.microsoft.com/office/drawing/2014/main" id="{0C1403C2-A755-4D9B-AAE6-DB348D5B11E8}"/>
                </a:ext>
              </a:extLst>
            </p:cNvPr>
            <p:cNvSpPr/>
            <p:nvPr/>
          </p:nvSpPr>
          <p:spPr>
            <a:xfrm>
              <a:off x="5771388" y="3855720"/>
              <a:ext cx="1138428" cy="1080515"/>
            </a:xfrm>
            <a:prstGeom prst="rect">
              <a:avLst/>
            </a:prstGeom>
            <a:blipFill>
              <a:blip r:embed="rId23" cstate="print"/>
              <a:stretch>
                <a:fillRect/>
              </a:stretch>
            </a:blipFill>
          </p:spPr>
          <p:txBody>
            <a:bodyPr wrap="square" lIns="0" tIns="0" rIns="0" bIns="0" rtlCol="0"/>
            <a:lstStyle/>
            <a:p>
              <a:endParaRPr dirty="0"/>
            </a:p>
          </p:txBody>
        </p:sp>
        <p:sp>
          <p:nvSpPr>
            <p:cNvPr id="31" name="object 28">
              <a:extLst>
                <a:ext uri="{FF2B5EF4-FFF2-40B4-BE49-F238E27FC236}">
                  <a16:creationId xmlns="" xmlns:a16="http://schemas.microsoft.com/office/drawing/2014/main" id="{205B01DE-FA90-4A24-B522-C02EA3C0B72F}"/>
                </a:ext>
              </a:extLst>
            </p:cNvPr>
            <p:cNvSpPr/>
            <p:nvPr/>
          </p:nvSpPr>
          <p:spPr>
            <a:xfrm>
              <a:off x="5632703" y="3667125"/>
              <a:ext cx="1382268" cy="1382395"/>
            </a:xfrm>
            <a:prstGeom prst="rect">
              <a:avLst/>
            </a:prstGeom>
            <a:blipFill>
              <a:blip r:embed="rId24" cstate="print"/>
              <a:stretch>
                <a:fillRect/>
              </a:stretch>
            </a:blipFill>
          </p:spPr>
          <p:txBody>
            <a:bodyPr wrap="square" lIns="0" tIns="0" rIns="0" bIns="0" rtlCol="0"/>
            <a:lstStyle/>
            <a:p>
              <a:endParaRPr dirty="0"/>
            </a:p>
          </p:txBody>
        </p:sp>
        <p:sp>
          <p:nvSpPr>
            <p:cNvPr id="32" name="object 29">
              <a:extLst>
                <a:ext uri="{FF2B5EF4-FFF2-40B4-BE49-F238E27FC236}">
                  <a16:creationId xmlns="" xmlns:a16="http://schemas.microsoft.com/office/drawing/2014/main" id="{9AAD8B3A-B679-4C0A-B711-B333D6D2253B}"/>
                </a:ext>
              </a:extLst>
            </p:cNvPr>
            <p:cNvSpPr txBox="1"/>
            <p:nvPr/>
          </p:nvSpPr>
          <p:spPr>
            <a:xfrm>
              <a:off x="5777199" y="3954340"/>
              <a:ext cx="1138048" cy="1035486"/>
            </a:xfrm>
            <a:prstGeom prst="rect">
              <a:avLst/>
            </a:prstGeom>
          </p:spPr>
          <p:txBody>
            <a:bodyPr vert="horz" wrap="square" lIns="0" tIns="0" rIns="0" bIns="0" rtlCol="0">
              <a:spAutoFit/>
            </a:bodyPr>
            <a:lstStyle/>
            <a:p>
              <a:pPr marL="12700" marR="5080" indent="-1270" algn="ctr">
                <a:lnSpc>
                  <a:spcPts val="1320"/>
                </a:lnSpc>
              </a:pPr>
              <a:r>
                <a:rPr lang="hi-IN" sz="1400" b="1" dirty="0"/>
                <a:t>कौशल प्रशिक्षण एवं प्लेसमेंट के माध्यम से रोजगार</a:t>
              </a:r>
            </a:p>
            <a:p>
              <a:pPr marL="12700" marR="5080" indent="-1270" algn="ctr">
                <a:lnSpc>
                  <a:spcPts val="1320"/>
                </a:lnSpc>
              </a:pPr>
              <a:r>
                <a:rPr sz="1400" b="1" spc="-10" dirty="0">
                  <a:solidFill>
                    <a:schemeClr val="accent6">
                      <a:lumMod val="75000"/>
                    </a:schemeClr>
                  </a:solidFill>
                  <a:latin typeface="Arial" pitchFamily="34" charset="0"/>
                </a:rPr>
                <a:t>(EST&amp;P)</a:t>
              </a:r>
              <a:endParaRPr sz="1400" b="1" dirty="0">
                <a:solidFill>
                  <a:schemeClr val="accent6">
                    <a:lumMod val="75000"/>
                  </a:schemeClr>
                </a:solidFill>
                <a:latin typeface="Arial" pitchFamily="34" charset="0"/>
              </a:endParaRPr>
            </a:p>
          </p:txBody>
        </p:sp>
        <p:sp>
          <p:nvSpPr>
            <p:cNvPr id="33" name="object 30">
              <a:extLst>
                <a:ext uri="{FF2B5EF4-FFF2-40B4-BE49-F238E27FC236}">
                  <a16:creationId xmlns="" xmlns:a16="http://schemas.microsoft.com/office/drawing/2014/main" id="{86A3E320-FA8C-4A22-AF2E-D02505E6DD33}"/>
                </a:ext>
              </a:extLst>
            </p:cNvPr>
            <p:cNvSpPr/>
            <p:nvPr/>
          </p:nvSpPr>
          <p:spPr>
            <a:xfrm>
              <a:off x="4370832" y="4183379"/>
              <a:ext cx="554736" cy="379475"/>
            </a:xfrm>
            <a:prstGeom prst="rect">
              <a:avLst/>
            </a:prstGeom>
            <a:blipFill>
              <a:blip r:embed="rId25" cstate="print"/>
              <a:stretch>
                <a:fillRect/>
              </a:stretch>
            </a:blipFill>
          </p:spPr>
          <p:txBody>
            <a:bodyPr wrap="square" lIns="0" tIns="0" rIns="0" bIns="0" rtlCol="0"/>
            <a:lstStyle/>
            <a:p>
              <a:endParaRPr dirty="0"/>
            </a:p>
          </p:txBody>
        </p:sp>
        <p:sp>
          <p:nvSpPr>
            <p:cNvPr id="34" name="object 31">
              <a:extLst>
                <a:ext uri="{FF2B5EF4-FFF2-40B4-BE49-F238E27FC236}">
                  <a16:creationId xmlns="" xmlns:a16="http://schemas.microsoft.com/office/drawing/2014/main" id="{328FE3BB-64EE-4ADD-9751-F877D06F3765}"/>
                </a:ext>
              </a:extLst>
            </p:cNvPr>
            <p:cNvSpPr/>
            <p:nvPr/>
          </p:nvSpPr>
          <p:spPr>
            <a:xfrm>
              <a:off x="4413250" y="4203572"/>
              <a:ext cx="469900" cy="292862"/>
            </a:xfrm>
            <a:prstGeom prst="rect">
              <a:avLst/>
            </a:prstGeom>
            <a:blipFill>
              <a:blip r:embed="rId26" cstate="print"/>
              <a:stretch>
                <a:fillRect/>
              </a:stretch>
            </a:blipFill>
          </p:spPr>
          <p:txBody>
            <a:bodyPr wrap="square" lIns="0" tIns="0" rIns="0" bIns="0" rtlCol="0"/>
            <a:lstStyle/>
            <a:p>
              <a:endParaRPr dirty="0"/>
            </a:p>
          </p:txBody>
        </p:sp>
        <p:sp>
          <p:nvSpPr>
            <p:cNvPr id="35" name="object 32">
              <a:extLst>
                <a:ext uri="{FF2B5EF4-FFF2-40B4-BE49-F238E27FC236}">
                  <a16:creationId xmlns="" xmlns:a16="http://schemas.microsoft.com/office/drawing/2014/main" id="{4B018A4B-CF23-46C8-9A90-AE994FA8CF79}"/>
                </a:ext>
              </a:extLst>
            </p:cNvPr>
            <p:cNvSpPr/>
            <p:nvPr/>
          </p:nvSpPr>
          <p:spPr>
            <a:xfrm>
              <a:off x="3913632" y="4614671"/>
              <a:ext cx="1469136" cy="1467611"/>
            </a:xfrm>
            <a:prstGeom prst="rect">
              <a:avLst/>
            </a:prstGeom>
            <a:blipFill>
              <a:blip r:embed="rId27" cstate="print"/>
              <a:stretch>
                <a:fillRect/>
              </a:stretch>
            </a:blipFill>
          </p:spPr>
          <p:txBody>
            <a:bodyPr wrap="square" lIns="0" tIns="0" rIns="0" bIns="0" rtlCol="0"/>
            <a:lstStyle/>
            <a:p>
              <a:endParaRPr dirty="0"/>
            </a:p>
          </p:txBody>
        </p:sp>
        <p:sp>
          <p:nvSpPr>
            <p:cNvPr id="36" name="object 33">
              <a:extLst>
                <a:ext uri="{FF2B5EF4-FFF2-40B4-BE49-F238E27FC236}">
                  <a16:creationId xmlns="" xmlns:a16="http://schemas.microsoft.com/office/drawing/2014/main" id="{7F862019-B6F8-473B-AD2F-7D4C719E99E5}"/>
                </a:ext>
              </a:extLst>
            </p:cNvPr>
            <p:cNvSpPr/>
            <p:nvPr/>
          </p:nvSpPr>
          <p:spPr>
            <a:xfrm>
              <a:off x="4116323" y="4907279"/>
              <a:ext cx="1092708" cy="912876"/>
            </a:xfrm>
            <a:prstGeom prst="rect">
              <a:avLst/>
            </a:prstGeom>
            <a:blipFill>
              <a:blip r:embed="rId28" cstate="print"/>
              <a:stretch>
                <a:fillRect/>
              </a:stretch>
            </a:blipFill>
          </p:spPr>
          <p:txBody>
            <a:bodyPr wrap="square" lIns="0" tIns="0" rIns="0" bIns="0" rtlCol="0"/>
            <a:lstStyle/>
            <a:p>
              <a:endParaRPr dirty="0"/>
            </a:p>
          </p:txBody>
        </p:sp>
        <p:sp>
          <p:nvSpPr>
            <p:cNvPr id="37" name="object 34">
              <a:extLst>
                <a:ext uri="{FF2B5EF4-FFF2-40B4-BE49-F238E27FC236}">
                  <a16:creationId xmlns="" xmlns:a16="http://schemas.microsoft.com/office/drawing/2014/main" id="{00A36B2E-307C-40FF-BD82-FDE1A32F503E}"/>
                </a:ext>
              </a:extLst>
            </p:cNvPr>
            <p:cNvSpPr/>
            <p:nvPr/>
          </p:nvSpPr>
          <p:spPr>
            <a:xfrm>
              <a:off x="3957065" y="4497126"/>
              <a:ext cx="1382268" cy="1382293"/>
            </a:xfrm>
            <a:prstGeom prst="rect">
              <a:avLst/>
            </a:prstGeom>
            <a:blipFill>
              <a:blip r:embed="rId29" cstate="print"/>
              <a:stretch>
                <a:fillRect/>
              </a:stretch>
            </a:blipFill>
          </p:spPr>
          <p:txBody>
            <a:bodyPr wrap="square" lIns="0" tIns="0" rIns="0" bIns="0" rtlCol="0"/>
            <a:lstStyle/>
            <a:p>
              <a:endParaRPr dirty="0"/>
            </a:p>
          </p:txBody>
        </p:sp>
        <p:sp>
          <p:nvSpPr>
            <p:cNvPr id="38" name="object 35">
              <a:extLst>
                <a:ext uri="{FF2B5EF4-FFF2-40B4-BE49-F238E27FC236}">
                  <a16:creationId xmlns="" xmlns:a16="http://schemas.microsoft.com/office/drawing/2014/main" id="{5791A19F-6325-4046-8E15-39FC7E0CCFA6}"/>
                </a:ext>
              </a:extLst>
            </p:cNvPr>
            <p:cNvSpPr txBox="1"/>
            <p:nvPr/>
          </p:nvSpPr>
          <p:spPr>
            <a:xfrm>
              <a:off x="4145643" y="5012195"/>
              <a:ext cx="989457" cy="809034"/>
            </a:xfrm>
            <a:prstGeom prst="rect">
              <a:avLst/>
            </a:prstGeom>
          </p:spPr>
          <p:txBody>
            <a:bodyPr vert="horz" wrap="square" lIns="0" tIns="0" rIns="0" bIns="0" rtlCol="0">
              <a:spAutoFit/>
            </a:bodyPr>
            <a:lstStyle/>
            <a:p>
              <a:pPr marL="12700" marR="5080" algn="ctr">
                <a:lnSpc>
                  <a:spcPct val="91700"/>
                </a:lnSpc>
              </a:pPr>
              <a:r>
                <a:rPr lang="hi-IN" sz="1600" b="1" dirty="0"/>
                <a:t>स्वरोजगार कार्यक्रम</a:t>
              </a:r>
            </a:p>
            <a:p>
              <a:pPr marL="12700" marR="5080" algn="ctr">
                <a:lnSpc>
                  <a:spcPct val="91700"/>
                </a:lnSpc>
              </a:pPr>
              <a:r>
                <a:rPr sz="1400" b="1" spc="-5" dirty="0">
                  <a:solidFill>
                    <a:schemeClr val="accent6">
                      <a:lumMod val="75000"/>
                    </a:schemeClr>
                  </a:solidFill>
                  <a:latin typeface="Arial Black" pitchFamily="34" charset="0"/>
                  <a:cs typeface="Calibri"/>
                </a:rPr>
                <a:t>(SEP)</a:t>
              </a:r>
              <a:endParaRPr sz="1400" b="1" dirty="0">
                <a:solidFill>
                  <a:schemeClr val="accent6">
                    <a:lumMod val="75000"/>
                  </a:schemeClr>
                </a:solidFill>
                <a:latin typeface="Arial Black" pitchFamily="34" charset="0"/>
                <a:cs typeface="Calibri"/>
              </a:endParaRPr>
            </a:p>
          </p:txBody>
        </p:sp>
        <p:sp>
          <p:nvSpPr>
            <p:cNvPr id="39" name="object 36">
              <a:extLst>
                <a:ext uri="{FF2B5EF4-FFF2-40B4-BE49-F238E27FC236}">
                  <a16:creationId xmlns="" xmlns:a16="http://schemas.microsoft.com/office/drawing/2014/main" id="{04C2BE5A-565B-4CFA-9082-85BE4C0AE973}"/>
                </a:ext>
              </a:extLst>
            </p:cNvPr>
            <p:cNvSpPr/>
            <p:nvPr/>
          </p:nvSpPr>
          <p:spPr>
            <a:xfrm>
              <a:off x="3648455" y="3646932"/>
              <a:ext cx="408431" cy="492251"/>
            </a:xfrm>
            <a:prstGeom prst="rect">
              <a:avLst/>
            </a:prstGeom>
            <a:blipFill>
              <a:blip r:embed="rId30" cstate="print"/>
              <a:stretch>
                <a:fillRect/>
              </a:stretch>
            </a:blipFill>
          </p:spPr>
          <p:txBody>
            <a:bodyPr wrap="square" lIns="0" tIns="0" rIns="0" bIns="0" rtlCol="0"/>
            <a:lstStyle/>
            <a:p>
              <a:endParaRPr dirty="0"/>
            </a:p>
          </p:txBody>
        </p:sp>
        <p:sp>
          <p:nvSpPr>
            <p:cNvPr id="40" name="object 37">
              <a:extLst>
                <a:ext uri="{FF2B5EF4-FFF2-40B4-BE49-F238E27FC236}">
                  <a16:creationId xmlns="" xmlns:a16="http://schemas.microsoft.com/office/drawing/2014/main" id="{2BC41447-2E28-459A-B8D2-D4D3A6353920}"/>
                </a:ext>
              </a:extLst>
            </p:cNvPr>
            <p:cNvSpPr/>
            <p:nvPr/>
          </p:nvSpPr>
          <p:spPr>
            <a:xfrm>
              <a:off x="3690746" y="3666997"/>
              <a:ext cx="324103" cy="407034"/>
            </a:xfrm>
            <a:prstGeom prst="rect">
              <a:avLst/>
            </a:prstGeom>
            <a:blipFill>
              <a:blip r:embed="rId31" cstate="print"/>
              <a:stretch>
                <a:fillRect/>
              </a:stretch>
            </a:blipFill>
          </p:spPr>
          <p:txBody>
            <a:bodyPr wrap="square" lIns="0" tIns="0" rIns="0" bIns="0" rtlCol="0"/>
            <a:lstStyle/>
            <a:p>
              <a:endParaRPr dirty="0"/>
            </a:p>
          </p:txBody>
        </p:sp>
        <p:sp>
          <p:nvSpPr>
            <p:cNvPr id="41" name="object 38">
              <a:extLst>
                <a:ext uri="{FF2B5EF4-FFF2-40B4-BE49-F238E27FC236}">
                  <a16:creationId xmlns="" xmlns:a16="http://schemas.microsoft.com/office/drawing/2014/main" id="{C9A16061-17B4-41FE-B3E9-FB28375FAECD}"/>
                </a:ext>
              </a:extLst>
            </p:cNvPr>
            <p:cNvSpPr/>
            <p:nvPr/>
          </p:nvSpPr>
          <p:spPr>
            <a:xfrm>
              <a:off x="2238755" y="3646932"/>
              <a:ext cx="1467612" cy="1467612"/>
            </a:xfrm>
            <a:prstGeom prst="rect">
              <a:avLst/>
            </a:prstGeom>
            <a:blipFill>
              <a:blip r:embed="rId22" cstate="print"/>
              <a:stretch>
                <a:fillRect/>
              </a:stretch>
            </a:blipFill>
          </p:spPr>
          <p:txBody>
            <a:bodyPr wrap="square" lIns="0" tIns="0" rIns="0" bIns="0" rtlCol="0"/>
            <a:lstStyle/>
            <a:p>
              <a:endParaRPr dirty="0"/>
            </a:p>
          </p:txBody>
        </p:sp>
        <p:sp>
          <p:nvSpPr>
            <p:cNvPr id="42" name="object 39">
              <a:extLst>
                <a:ext uri="{FF2B5EF4-FFF2-40B4-BE49-F238E27FC236}">
                  <a16:creationId xmlns="" xmlns:a16="http://schemas.microsoft.com/office/drawing/2014/main" id="{645622FC-9EAC-4858-A3DB-00A32D8FE5D7}"/>
                </a:ext>
              </a:extLst>
            </p:cNvPr>
            <p:cNvSpPr/>
            <p:nvPr/>
          </p:nvSpPr>
          <p:spPr>
            <a:xfrm>
              <a:off x="2438400" y="3939540"/>
              <a:ext cx="1098803" cy="912876"/>
            </a:xfrm>
            <a:prstGeom prst="rect">
              <a:avLst/>
            </a:prstGeom>
            <a:blipFill>
              <a:blip r:embed="rId32" cstate="print"/>
              <a:stretch>
                <a:fillRect/>
              </a:stretch>
            </a:blipFill>
          </p:spPr>
          <p:txBody>
            <a:bodyPr wrap="square" lIns="0" tIns="0" rIns="0" bIns="0" rtlCol="0"/>
            <a:lstStyle/>
            <a:p>
              <a:endParaRPr dirty="0"/>
            </a:p>
          </p:txBody>
        </p:sp>
        <p:sp>
          <p:nvSpPr>
            <p:cNvPr id="43" name="object 40">
              <a:extLst>
                <a:ext uri="{FF2B5EF4-FFF2-40B4-BE49-F238E27FC236}">
                  <a16:creationId xmlns="" xmlns:a16="http://schemas.microsoft.com/office/drawing/2014/main" id="{7DAC2A24-EA78-4B53-97CE-DBBFC2A66D20}"/>
                </a:ext>
              </a:extLst>
            </p:cNvPr>
            <p:cNvSpPr/>
            <p:nvPr/>
          </p:nvSpPr>
          <p:spPr>
            <a:xfrm>
              <a:off x="2281427" y="3667125"/>
              <a:ext cx="1382268" cy="1382395"/>
            </a:xfrm>
            <a:prstGeom prst="rect">
              <a:avLst/>
            </a:prstGeom>
            <a:blipFill>
              <a:blip r:embed="rId33" cstate="print"/>
              <a:stretch>
                <a:fillRect/>
              </a:stretch>
            </a:blipFill>
          </p:spPr>
          <p:txBody>
            <a:bodyPr wrap="square" lIns="0" tIns="0" rIns="0" bIns="0" rtlCol="0"/>
            <a:lstStyle/>
            <a:p>
              <a:endParaRPr dirty="0"/>
            </a:p>
          </p:txBody>
        </p:sp>
        <p:sp>
          <p:nvSpPr>
            <p:cNvPr id="44" name="object 41">
              <a:extLst>
                <a:ext uri="{FF2B5EF4-FFF2-40B4-BE49-F238E27FC236}">
                  <a16:creationId xmlns="" xmlns:a16="http://schemas.microsoft.com/office/drawing/2014/main" id="{C7FA2DC2-04E1-430D-BB91-276020D82D56}"/>
                </a:ext>
              </a:extLst>
            </p:cNvPr>
            <p:cNvSpPr txBox="1"/>
            <p:nvPr/>
          </p:nvSpPr>
          <p:spPr>
            <a:xfrm>
              <a:off x="2454866" y="4003589"/>
              <a:ext cx="1113706" cy="1040981"/>
            </a:xfrm>
            <a:prstGeom prst="rect">
              <a:avLst/>
            </a:prstGeom>
          </p:spPr>
          <p:txBody>
            <a:bodyPr vert="horz" wrap="square" lIns="0" tIns="0" rIns="0" bIns="0" rtlCol="0">
              <a:spAutoFit/>
            </a:bodyPr>
            <a:lstStyle/>
            <a:p>
              <a:pPr marL="1270" algn="ctr">
                <a:lnSpc>
                  <a:spcPts val="1260"/>
                </a:lnSpc>
              </a:pPr>
              <a:r>
                <a:rPr lang="hi-IN" sz="1600" b="1" dirty="0"/>
                <a:t>शहरी पथ विक्रेताओं को सहायता</a:t>
              </a:r>
            </a:p>
            <a:p>
              <a:pPr marL="1270" algn="ctr">
                <a:lnSpc>
                  <a:spcPts val="1260"/>
                </a:lnSpc>
              </a:pPr>
              <a:r>
                <a:rPr lang="hi-IN" sz="1600" b="1" spc="-5" dirty="0">
                  <a:solidFill>
                    <a:schemeClr val="accent6">
                      <a:lumMod val="75000"/>
                    </a:schemeClr>
                  </a:solidFill>
                  <a:latin typeface="Arial" pitchFamily="34" charset="0"/>
                  <a:cs typeface="Calibri"/>
                </a:rPr>
                <a:t>(SUSV)</a:t>
              </a:r>
            </a:p>
            <a:p>
              <a:pPr marL="1270" algn="ctr">
                <a:lnSpc>
                  <a:spcPts val="1260"/>
                </a:lnSpc>
              </a:pPr>
              <a:endParaRPr sz="1400" dirty="0">
                <a:cs typeface="Calibri"/>
              </a:endParaRPr>
            </a:p>
          </p:txBody>
        </p:sp>
        <p:sp>
          <p:nvSpPr>
            <p:cNvPr id="45" name="object 42">
              <a:extLst>
                <a:ext uri="{FF2B5EF4-FFF2-40B4-BE49-F238E27FC236}">
                  <a16:creationId xmlns="" xmlns:a16="http://schemas.microsoft.com/office/drawing/2014/main" id="{C583214A-38F7-4279-82FC-3BF0E972A424}"/>
                </a:ext>
              </a:extLst>
            </p:cNvPr>
            <p:cNvSpPr/>
            <p:nvPr/>
          </p:nvSpPr>
          <p:spPr>
            <a:xfrm>
              <a:off x="3648455" y="2688335"/>
              <a:ext cx="408431" cy="492251"/>
            </a:xfrm>
            <a:prstGeom prst="rect">
              <a:avLst/>
            </a:prstGeom>
            <a:blipFill>
              <a:blip r:embed="rId34" cstate="print"/>
              <a:stretch>
                <a:fillRect/>
              </a:stretch>
            </a:blipFill>
          </p:spPr>
          <p:txBody>
            <a:bodyPr wrap="square" lIns="0" tIns="0" rIns="0" bIns="0" rtlCol="0"/>
            <a:lstStyle/>
            <a:p>
              <a:endParaRPr dirty="0"/>
            </a:p>
          </p:txBody>
        </p:sp>
        <p:sp>
          <p:nvSpPr>
            <p:cNvPr id="46" name="object 43">
              <a:extLst>
                <a:ext uri="{FF2B5EF4-FFF2-40B4-BE49-F238E27FC236}">
                  <a16:creationId xmlns="" xmlns:a16="http://schemas.microsoft.com/office/drawing/2014/main" id="{0ACAE941-F248-4F22-ABF2-DE263E092DA2}"/>
                </a:ext>
              </a:extLst>
            </p:cNvPr>
            <p:cNvSpPr/>
            <p:nvPr/>
          </p:nvSpPr>
          <p:spPr>
            <a:xfrm>
              <a:off x="3690746" y="2707767"/>
              <a:ext cx="324103" cy="407035"/>
            </a:xfrm>
            <a:prstGeom prst="rect">
              <a:avLst/>
            </a:prstGeom>
            <a:blipFill>
              <a:blip r:embed="rId35" cstate="print"/>
              <a:stretch>
                <a:fillRect/>
              </a:stretch>
            </a:blipFill>
          </p:spPr>
          <p:txBody>
            <a:bodyPr wrap="square" lIns="0" tIns="0" rIns="0" bIns="0" rtlCol="0"/>
            <a:lstStyle/>
            <a:p>
              <a:endParaRPr dirty="0"/>
            </a:p>
          </p:txBody>
        </p:sp>
        <p:sp>
          <p:nvSpPr>
            <p:cNvPr id="47" name="object 44">
              <a:extLst>
                <a:ext uri="{FF2B5EF4-FFF2-40B4-BE49-F238E27FC236}">
                  <a16:creationId xmlns="" xmlns:a16="http://schemas.microsoft.com/office/drawing/2014/main" id="{F5FB9D39-5D9B-4324-B4E9-BD0D760337E6}"/>
                </a:ext>
              </a:extLst>
            </p:cNvPr>
            <p:cNvSpPr/>
            <p:nvPr/>
          </p:nvSpPr>
          <p:spPr>
            <a:xfrm>
              <a:off x="2238755" y="1712976"/>
              <a:ext cx="1467612" cy="1467612"/>
            </a:xfrm>
            <a:prstGeom prst="rect">
              <a:avLst/>
            </a:prstGeom>
            <a:blipFill>
              <a:blip r:embed="rId17" cstate="print"/>
              <a:stretch>
                <a:fillRect/>
              </a:stretch>
            </a:blipFill>
          </p:spPr>
          <p:txBody>
            <a:bodyPr wrap="square" lIns="0" tIns="0" rIns="0" bIns="0" rtlCol="0"/>
            <a:lstStyle/>
            <a:p>
              <a:endParaRPr dirty="0"/>
            </a:p>
          </p:txBody>
        </p:sp>
        <p:sp>
          <p:nvSpPr>
            <p:cNvPr id="48" name="object 45">
              <a:extLst>
                <a:ext uri="{FF2B5EF4-FFF2-40B4-BE49-F238E27FC236}">
                  <a16:creationId xmlns="" xmlns:a16="http://schemas.microsoft.com/office/drawing/2014/main" id="{4B50F2F6-384A-405A-8FC7-BAD0A22D3226}"/>
                </a:ext>
              </a:extLst>
            </p:cNvPr>
            <p:cNvSpPr/>
            <p:nvPr/>
          </p:nvSpPr>
          <p:spPr>
            <a:xfrm>
              <a:off x="2389632" y="2005583"/>
              <a:ext cx="1197864" cy="912876"/>
            </a:xfrm>
            <a:prstGeom prst="rect">
              <a:avLst/>
            </a:prstGeom>
            <a:blipFill>
              <a:blip r:embed="rId36" cstate="print"/>
              <a:stretch>
                <a:fillRect/>
              </a:stretch>
            </a:blipFill>
          </p:spPr>
          <p:txBody>
            <a:bodyPr wrap="square" lIns="0" tIns="0" rIns="0" bIns="0" rtlCol="0"/>
            <a:lstStyle/>
            <a:p>
              <a:endParaRPr dirty="0"/>
            </a:p>
          </p:txBody>
        </p:sp>
        <p:sp>
          <p:nvSpPr>
            <p:cNvPr id="49" name="object 46">
              <a:extLst>
                <a:ext uri="{FF2B5EF4-FFF2-40B4-BE49-F238E27FC236}">
                  <a16:creationId xmlns="" xmlns:a16="http://schemas.microsoft.com/office/drawing/2014/main" id="{E1623C09-4342-4C35-A0DB-DA775F0957E2}"/>
                </a:ext>
              </a:extLst>
            </p:cNvPr>
            <p:cNvSpPr/>
            <p:nvPr/>
          </p:nvSpPr>
          <p:spPr>
            <a:xfrm>
              <a:off x="2281427" y="1732279"/>
              <a:ext cx="1382268" cy="1382395"/>
            </a:xfrm>
            <a:prstGeom prst="rect">
              <a:avLst/>
            </a:prstGeom>
            <a:blipFill>
              <a:blip r:embed="rId37" cstate="print"/>
              <a:stretch>
                <a:fillRect/>
              </a:stretch>
            </a:blipFill>
          </p:spPr>
          <p:txBody>
            <a:bodyPr wrap="square" lIns="0" tIns="0" rIns="0" bIns="0" rtlCol="0"/>
            <a:lstStyle/>
            <a:p>
              <a:endParaRPr dirty="0"/>
            </a:p>
          </p:txBody>
        </p:sp>
        <p:sp>
          <p:nvSpPr>
            <p:cNvPr id="50" name="object 47">
              <a:extLst>
                <a:ext uri="{FF2B5EF4-FFF2-40B4-BE49-F238E27FC236}">
                  <a16:creationId xmlns="" xmlns:a16="http://schemas.microsoft.com/office/drawing/2014/main" id="{FBB3AB31-6AF0-4DCE-8978-68A789308EC6}"/>
                </a:ext>
              </a:extLst>
            </p:cNvPr>
            <p:cNvSpPr txBox="1"/>
            <p:nvPr/>
          </p:nvSpPr>
          <p:spPr>
            <a:xfrm>
              <a:off x="2358072" y="2147024"/>
              <a:ext cx="1269367" cy="843841"/>
            </a:xfrm>
            <a:prstGeom prst="rect">
              <a:avLst/>
            </a:prstGeom>
          </p:spPr>
          <p:txBody>
            <a:bodyPr vert="horz" wrap="square" lIns="0" tIns="0" rIns="0" bIns="0" rtlCol="0">
              <a:spAutoFit/>
            </a:bodyPr>
            <a:lstStyle/>
            <a:p>
              <a:pPr marL="12700" marR="5080" indent="-635" algn="ctr">
                <a:lnSpc>
                  <a:spcPts val="1320"/>
                </a:lnSpc>
              </a:pPr>
              <a:r>
                <a:rPr lang="hi-IN" sz="1600" b="1" dirty="0"/>
                <a:t>शहरी गरीबों के लिए आश्रय योजना</a:t>
              </a:r>
            </a:p>
            <a:p>
              <a:pPr marL="12700" marR="5080" indent="-635" algn="ctr">
                <a:lnSpc>
                  <a:spcPts val="1320"/>
                </a:lnSpc>
              </a:pPr>
              <a:r>
                <a:rPr lang="hi-IN" sz="1600" b="1" dirty="0">
                  <a:solidFill>
                    <a:schemeClr val="accent6">
                      <a:lumMod val="75000"/>
                    </a:schemeClr>
                  </a:solidFill>
                  <a:latin typeface="Futrua"/>
                  <a:cs typeface="Calibri"/>
                </a:rPr>
                <a:t>(SUH)</a:t>
              </a:r>
              <a:endParaRPr sz="1400" dirty="0">
                <a:solidFill>
                  <a:schemeClr val="accent6">
                    <a:lumMod val="75000"/>
                  </a:schemeClr>
                </a:solidFill>
                <a:latin typeface="Futrua"/>
                <a:cs typeface="Calibri"/>
              </a:endParaRPr>
            </a:p>
          </p:txBody>
        </p:sp>
      </p:grpSp>
      <p:sp>
        <p:nvSpPr>
          <p:cNvPr id="52" name="Slide Number Placeholder 56">
            <a:extLst>
              <a:ext uri="{FF2B5EF4-FFF2-40B4-BE49-F238E27FC236}">
                <a16:creationId xmlns="" xmlns:a16="http://schemas.microsoft.com/office/drawing/2014/main" id="{515A87C3-1D96-4ACB-AC7D-2C5C013FBD56}"/>
              </a:ext>
            </a:extLst>
          </p:cNvPr>
          <p:cNvSpPr>
            <a:spLocks noGrp="1"/>
          </p:cNvSpPr>
          <p:nvPr>
            <p:ph type="sldNum" sz="quarter" idx="12"/>
          </p:nvPr>
        </p:nvSpPr>
        <p:spPr>
          <a:xfrm>
            <a:off x="10837333" y="6470704"/>
            <a:ext cx="973667" cy="274320"/>
          </a:xfrm>
        </p:spPr>
        <p:txBody>
          <a:bodyPr/>
          <a:lstStyle/>
          <a:p>
            <a:fld id="{69E29E33-B620-47F9-BB04-8846C2A5AFCC}" type="slidenum">
              <a:rPr kumimoji="0" lang="en-US" smtClean="0"/>
              <a:pPr/>
              <a:t>6</a:t>
            </a:fld>
            <a:endParaRPr kumimoji="0" lang="en-US"/>
          </a:p>
        </p:txBody>
      </p:sp>
    </p:spTree>
    <p:extLst>
      <p:ext uri="{BB962C8B-B14F-4D97-AF65-F5344CB8AC3E}">
        <p14:creationId xmlns="" xmlns:p14="http://schemas.microsoft.com/office/powerpoint/2010/main" val="3082300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A41903-D55B-45BA-8DDF-F25741FC2899}"/>
              </a:ext>
            </a:extLst>
          </p:cNvPr>
          <p:cNvSpPr>
            <a:spLocks noGrp="1"/>
          </p:cNvSpPr>
          <p:nvPr>
            <p:ph type="title"/>
          </p:nvPr>
        </p:nvSpPr>
        <p:spPr>
          <a:xfrm>
            <a:off x="1237878" y="585216"/>
            <a:ext cx="9720072" cy="1499616"/>
          </a:xfrm>
        </p:spPr>
        <p:txBody>
          <a:bodyPr>
            <a:normAutofit/>
          </a:bodyPr>
          <a:lstStyle/>
          <a:p>
            <a:r>
              <a:rPr lang="en-US" sz="4800" b="1" dirty="0">
                <a:solidFill>
                  <a:schemeClr val="tx1"/>
                </a:solidFill>
                <a:latin typeface="Times New Roman" pitchFamily="18" charset="0"/>
                <a:cs typeface="Times New Roman" pitchFamily="18" charset="0"/>
              </a:rPr>
              <a:t>Strategy</a:t>
            </a:r>
            <a:endParaRPr lang="en-IN" sz="4800" dirty="0">
              <a:solidFill>
                <a:schemeClr val="tx1"/>
              </a:solidFill>
            </a:endParaRPr>
          </a:p>
        </p:txBody>
      </p:sp>
      <p:sp>
        <p:nvSpPr>
          <p:cNvPr id="3" name="Content Placeholder 2">
            <a:extLst>
              <a:ext uri="{FF2B5EF4-FFF2-40B4-BE49-F238E27FC236}">
                <a16:creationId xmlns="" xmlns:a16="http://schemas.microsoft.com/office/drawing/2014/main" id="{F7645D03-6E57-4A8B-8E41-0B7E418D88A1}"/>
              </a:ext>
            </a:extLst>
          </p:cNvPr>
          <p:cNvSpPr>
            <a:spLocks noGrp="1"/>
          </p:cNvSpPr>
          <p:nvPr>
            <p:ph idx="1"/>
          </p:nvPr>
        </p:nvSpPr>
        <p:spPr>
          <a:xfrm>
            <a:off x="1024128" y="1676400"/>
            <a:ext cx="9720073" cy="4632960"/>
          </a:xfrm>
        </p:spPr>
        <p:txBody>
          <a:bodyPr>
            <a:noAutofit/>
          </a:bodyPr>
          <a:lstStyle/>
          <a:p>
            <a:pPr lvl="2" algn="just">
              <a:lnSpc>
                <a:spcPct val="100000"/>
              </a:lnSpc>
            </a:pPr>
            <a:r>
              <a:rPr lang="en-US" sz="1600" dirty="0">
                <a:latin typeface="Times New Roman" pitchFamily="18" charset="0"/>
                <a:cs typeface="Times New Roman" pitchFamily="18" charset="0"/>
              </a:rPr>
              <a:t>Building capacity of the urban poor, their institutions and the machinery involved in the implementation of livelihoods development and poverty alleviation </a:t>
            </a:r>
            <a:r>
              <a:rPr lang="en-US" sz="1600" dirty="0" err="1">
                <a:latin typeface="Times New Roman" pitchFamily="18" charset="0"/>
                <a:cs typeface="Times New Roman" pitchFamily="18" charset="0"/>
              </a:rPr>
              <a:t>programmes</a:t>
            </a:r>
            <a:r>
              <a:rPr lang="en-US" sz="1600" dirty="0">
                <a:latin typeface="Times New Roman" pitchFamily="18" charset="0"/>
                <a:cs typeface="Times New Roman" pitchFamily="18" charset="0"/>
              </a:rPr>
              <a:t> through handholding support.</a:t>
            </a:r>
          </a:p>
          <a:p>
            <a:pPr lvl="2" algn="just">
              <a:lnSpc>
                <a:spcPct val="100000"/>
              </a:lnSpc>
            </a:pPr>
            <a:r>
              <a:rPr lang="en-US" sz="1600" dirty="0">
                <a:latin typeface="Times New Roman" pitchFamily="18" charset="0"/>
                <a:cs typeface="Times New Roman" pitchFamily="18" charset="0"/>
              </a:rPr>
              <a:t>Enhancing and expanding existing livelihoods options of the urban poor.</a:t>
            </a:r>
          </a:p>
          <a:p>
            <a:pPr lvl="2" algn="just">
              <a:lnSpc>
                <a:spcPct val="100000"/>
              </a:lnSpc>
            </a:pPr>
            <a:r>
              <a:rPr lang="en-US" sz="1600" dirty="0">
                <a:latin typeface="Times New Roman" pitchFamily="18" charset="0"/>
                <a:cs typeface="Times New Roman" pitchFamily="18" charset="0"/>
              </a:rPr>
              <a:t>Building skills to enable access to growing market-based job opportunities offered by emerging urban economies.</a:t>
            </a:r>
          </a:p>
          <a:p>
            <a:pPr lvl="2" algn="just">
              <a:lnSpc>
                <a:spcPct val="100000"/>
              </a:lnSpc>
            </a:pPr>
            <a:r>
              <a:rPr lang="en-US" sz="1600" dirty="0">
                <a:latin typeface="Times New Roman" pitchFamily="18" charset="0"/>
                <a:cs typeface="Times New Roman" pitchFamily="18" charset="0"/>
              </a:rPr>
              <a:t>Training for and support to the establishment of micro-enterprises by the urban poor – self and group.</a:t>
            </a:r>
          </a:p>
          <a:p>
            <a:pPr lvl="2" algn="just">
              <a:lnSpc>
                <a:spcPct val="100000"/>
              </a:lnSpc>
            </a:pPr>
            <a:r>
              <a:rPr lang="en-US" sz="1600" dirty="0">
                <a:latin typeface="Times New Roman" pitchFamily="18" charset="0"/>
                <a:cs typeface="Times New Roman" pitchFamily="18" charset="0"/>
              </a:rPr>
              <a:t>Ensure availability and access for the urban homeless population to permanent 24-hour shelters including the basic infrastructural facilities like water supply, sanitation, safety and security.</a:t>
            </a:r>
          </a:p>
          <a:p>
            <a:pPr lvl="2" algn="just">
              <a:lnSpc>
                <a:spcPct val="100000"/>
              </a:lnSpc>
            </a:pPr>
            <a:r>
              <a:rPr lang="en-US" sz="1600" dirty="0">
                <a:latin typeface="Times New Roman" pitchFamily="18" charset="0"/>
                <a:cs typeface="Times New Roman" pitchFamily="18" charset="0"/>
              </a:rPr>
              <a:t>Cater to the needs of especially vulnerable segments of the urban homeless like the dependent children, aged, disabled, mentally ill, and recovering patients etc., by creating special sections within homeless shelters and provisioning special service linkages for them.</a:t>
            </a:r>
          </a:p>
          <a:p>
            <a:pPr lvl="2" algn="just">
              <a:lnSpc>
                <a:spcPct val="100000"/>
              </a:lnSpc>
            </a:pPr>
            <a:r>
              <a:rPr lang="en-US" sz="1600" dirty="0">
                <a:latin typeface="Times New Roman" pitchFamily="18" charset="0"/>
                <a:cs typeface="Times New Roman" pitchFamily="18" charset="0"/>
              </a:rPr>
              <a:t>To establish strong rights-based linkages with other </a:t>
            </a:r>
            <a:r>
              <a:rPr lang="en-US" sz="1600" dirty="0" err="1">
                <a:latin typeface="Times New Roman" pitchFamily="18" charset="0"/>
                <a:cs typeface="Times New Roman" pitchFamily="18" charset="0"/>
              </a:rPr>
              <a:t>programmes</a:t>
            </a:r>
            <a:r>
              <a:rPr lang="en-US" sz="1600" dirty="0">
                <a:latin typeface="Times New Roman" pitchFamily="18" charset="0"/>
                <a:cs typeface="Times New Roman" pitchFamily="18" charset="0"/>
              </a:rPr>
              <a:t> which cover the right of the urban homeless to food, healthcare, education, etc. and ensure access for homeless populations to various entitlements, including to social security pensions, PDS, ICDS, feeding </a:t>
            </a:r>
            <a:r>
              <a:rPr lang="en-US" sz="1600" dirty="0" err="1">
                <a:latin typeface="Times New Roman" pitchFamily="18" charset="0"/>
                <a:cs typeface="Times New Roman" pitchFamily="18" charset="0"/>
              </a:rPr>
              <a:t>programmes</a:t>
            </a:r>
            <a:r>
              <a:rPr lang="en-US" sz="1600" dirty="0">
                <a:latin typeface="Times New Roman" pitchFamily="18" charset="0"/>
                <a:cs typeface="Times New Roman" pitchFamily="18" charset="0"/>
              </a:rPr>
              <a:t>, drinking water, sanitation, identity, financial inclusion, school admission etc., and to affordable housing.</a:t>
            </a:r>
          </a:p>
          <a:p>
            <a:pPr lvl="2" algn="just">
              <a:lnSpc>
                <a:spcPct val="100000"/>
              </a:lnSpc>
            </a:pPr>
            <a:r>
              <a:rPr lang="en-US" sz="1600" dirty="0">
                <a:latin typeface="Times New Roman" pitchFamily="18" charset="0"/>
                <a:cs typeface="Times New Roman" pitchFamily="18" charset="0"/>
              </a:rPr>
              <a:t>To address livelihood concerns of the urban street vendors by facilitating access to suitable spaces, institutional credit, social security and skills to the urban street vendors for accessing emerging market opportunities.</a:t>
            </a:r>
          </a:p>
        </p:txBody>
      </p:sp>
    </p:spTree>
    <p:extLst>
      <p:ext uri="{BB962C8B-B14F-4D97-AF65-F5344CB8AC3E}">
        <p14:creationId xmlns="" xmlns:p14="http://schemas.microsoft.com/office/powerpoint/2010/main" val="12003303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2A1B0F-88F6-4637-A11C-DBDABDFBCA3C}"/>
              </a:ext>
            </a:extLst>
          </p:cNvPr>
          <p:cNvSpPr>
            <a:spLocks noGrp="1"/>
          </p:cNvSpPr>
          <p:nvPr>
            <p:ph type="title"/>
          </p:nvPr>
        </p:nvSpPr>
        <p:spPr>
          <a:xfrm>
            <a:off x="1107253" y="585216"/>
            <a:ext cx="9720072" cy="1499616"/>
          </a:xfrm>
        </p:spPr>
        <p:txBody>
          <a:bodyPr>
            <a:normAutofit/>
          </a:bodyPr>
          <a:lstStyle/>
          <a:p>
            <a:r>
              <a:rPr lang="en-US" sz="4800" b="1" dirty="0">
                <a:latin typeface="Times New Roman" pitchFamily="18" charset="0"/>
                <a:cs typeface="Times New Roman" pitchFamily="18" charset="0"/>
              </a:rPr>
              <a:t>Technical Support at SMMU</a:t>
            </a:r>
            <a:endParaRPr lang="en-IN" sz="4800" dirty="0"/>
          </a:p>
        </p:txBody>
      </p:sp>
      <p:sp>
        <p:nvSpPr>
          <p:cNvPr id="3" name="Content Placeholder 2">
            <a:extLst>
              <a:ext uri="{FF2B5EF4-FFF2-40B4-BE49-F238E27FC236}">
                <a16:creationId xmlns="" xmlns:a16="http://schemas.microsoft.com/office/drawing/2014/main" id="{EF2D254D-9360-4AAC-8F2F-AB10E11D6974}"/>
              </a:ext>
            </a:extLst>
          </p:cNvPr>
          <p:cNvSpPr>
            <a:spLocks noGrp="1"/>
          </p:cNvSpPr>
          <p:nvPr>
            <p:ph idx="1"/>
          </p:nvPr>
        </p:nvSpPr>
        <p:spPr>
          <a:xfrm>
            <a:off x="3340891" y="2286000"/>
            <a:ext cx="7403310" cy="4023360"/>
          </a:xfrm>
        </p:spPr>
        <p:txBody>
          <a:bodyPr>
            <a:normAutofit/>
          </a:bodyPr>
          <a:lstStyle/>
          <a:p>
            <a:pPr lvl="2" algn="just">
              <a:lnSpc>
                <a:spcPct val="100000"/>
              </a:lnSpc>
            </a:pPr>
            <a:r>
              <a:rPr lang="en-US" sz="2000" dirty="0">
                <a:latin typeface="Times New Roman" pitchFamily="18" charset="0"/>
                <a:cs typeface="Times New Roman" pitchFamily="18" charset="0"/>
              </a:rPr>
              <a:t>State Mission Manager (Social Mobilisation &amp; Institutional Development) (SM &amp; ID)</a:t>
            </a:r>
          </a:p>
          <a:p>
            <a:pPr lvl="2" algn="just">
              <a:lnSpc>
                <a:spcPct val="100000"/>
              </a:lnSpc>
            </a:pPr>
            <a:r>
              <a:rPr lang="en-US" sz="2000" dirty="0">
                <a:latin typeface="Times New Roman" pitchFamily="18" charset="0"/>
                <a:cs typeface="Times New Roman" pitchFamily="18" charset="0"/>
              </a:rPr>
              <a:t>State Mission Manager (Shelters and Social Infrastructure) (S&amp;SI)</a:t>
            </a:r>
          </a:p>
          <a:p>
            <a:pPr lvl="2" algn="just">
              <a:lnSpc>
                <a:spcPct val="100000"/>
              </a:lnSpc>
            </a:pPr>
            <a:r>
              <a:rPr lang="en-US" sz="2000" dirty="0">
                <a:latin typeface="Times New Roman" pitchFamily="18" charset="0"/>
                <a:cs typeface="Times New Roman" pitchFamily="18" charset="0"/>
              </a:rPr>
              <a:t> State Mission Manager (Skills &amp; Livelihoods) (S &amp; L)</a:t>
            </a:r>
          </a:p>
          <a:p>
            <a:pPr lvl="2" algn="just">
              <a:lnSpc>
                <a:spcPct val="100000"/>
              </a:lnSpc>
            </a:pPr>
            <a:r>
              <a:rPr lang="en-US" sz="2000" dirty="0">
                <a:latin typeface="Times New Roman" pitchFamily="18" charset="0"/>
                <a:cs typeface="Times New Roman" pitchFamily="18" charset="0"/>
              </a:rPr>
              <a:t>State Mission Manager (Financial Inclusion &amp; Micro Enterprises)  (FI &amp; ME)</a:t>
            </a:r>
          </a:p>
          <a:p>
            <a:pPr lvl="2" algn="just">
              <a:lnSpc>
                <a:spcPct val="100000"/>
              </a:lnSpc>
            </a:pPr>
            <a:r>
              <a:rPr lang="en-US" sz="2000" dirty="0">
                <a:latin typeface="Times New Roman" pitchFamily="18" charset="0"/>
                <a:cs typeface="Times New Roman" pitchFamily="18" charset="0"/>
              </a:rPr>
              <a:t> State Mission Manager (MIS &amp; ME)</a:t>
            </a:r>
          </a:p>
          <a:p>
            <a:pPr lvl="2" algn="just">
              <a:lnSpc>
                <a:spcPct val="100000"/>
              </a:lnSpc>
            </a:pPr>
            <a:r>
              <a:rPr lang="en-US" sz="2000" dirty="0">
                <a:latin typeface="Times New Roman" pitchFamily="18" charset="0"/>
                <a:cs typeface="Times New Roman" pitchFamily="18" charset="0"/>
              </a:rPr>
              <a:t> State Mission Manager (HR &amp; Capacity Building &amp; Training) (HR &amp; CB&amp;T)</a:t>
            </a:r>
          </a:p>
        </p:txBody>
      </p:sp>
      <p:pic>
        <p:nvPicPr>
          <p:cNvPr id="10" name="Picture 2">
            <a:extLst>
              <a:ext uri="{FF2B5EF4-FFF2-40B4-BE49-F238E27FC236}">
                <a16:creationId xmlns="" xmlns:a16="http://schemas.microsoft.com/office/drawing/2014/main" id="{03235952-6F8D-41FF-8050-81B9452F3AC2}"/>
              </a:ext>
            </a:extLst>
          </p:cNvPr>
          <p:cNvPicPr>
            <a:picLocks noChangeAspect="1" noChangeArrowheads="1"/>
          </p:cNvPicPr>
          <p:nvPr/>
        </p:nvPicPr>
        <p:blipFill>
          <a:blip r:embed="rId2"/>
          <a:srcRect/>
          <a:stretch>
            <a:fillRect/>
          </a:stretch>
        </p:blipFill>
        <p:spPr bwMode="auto">
          <a:xfrm>
            <a:off x="457200" y="2161313"/>
            <a:ext cx="2883691" cy="411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27743109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0193A2-6D5D-40C1-925E-28034355345F}"/>
              </a:ext>
            </a:extLst>
          </p:cNvPr>
          <p:cNvSpPr>
            <a:spLocks noGrp="1"/>
          </p:cNvSpPr>
          <p:nvPr>
            <p:ph type="title"/>
          </p:nvPr>
        </p:nvSpPr>
        <p:spPr>
          <a:xfrm>
            <a:off x="1131003" y="585216"/>
            <a:ext cx="9720072" cy="1499616"/>
          </a:xfrm>
        </p:spPr>
        <p:txBody>
          <a:bodyPr>
            <a:normAutofit/>
          </a:bodyPr>
          <a:lstStyle/>
          <a:p>
            <a:r>
              <a:rPr lang="en-US" sz="4800" b="1" dirty="0">
                <a:latin typeface="Times New Roman" panose="02020603050405020304" pitchFamily="18" charset="0"/>
                <a:cs typeface="Times New Roman" pitchFamily="18" charset="0"/>
              </a:rPr>
              <a:t>Technical</a:t>
            </a:r>
            <a:r>
              <a:rPr lang="en-US" sz="4800" b="1" spc="-2" dirty="0">
                <a:solidFill>
                  <a:schemeClr val="bg1"/>
                </a:solidFill>
                <a:latin typeface="Times New Roman" panose="02020603050405020304" pitchFamily="18" charset="0"/>
                <a:cs typeface="Times New Roman" panose="02020603050405020304" pitchFamily="18" charset="0"/>
              </a:rPr>
              <a:t> </a:t>
            </a:r>
            <a:r>
              <a:rPr lang="en-US" sz="4800" b="1" dirty="0">
                <a:latin typeface="Times New Roman" panose="02020603050405020304" pitchFamily="18" charset="0"/>
                <a:cs typeface="Times New Roman" pitchFamily="18" charset="0"/>
              </a:rPr>
              <a:t>Support at CMMU</a:t>
            </a:r>
            <a:endParaRPr lang="en-IN" sz="4800" b="1" dirty="0">
              <a:latin typeface="Times New Roman" panose="02020603050405020304" pitchFamily="18" charset="0"/>
              <a:cs typeface="Times New Roman" pitchFamily="18" charset="0"/>
            </a:endParaRPr>
          </a:p>
        </p:txBody>
      </p:sp>
      <p:graphicFrame>
        <p:nvGraphicFramePr>
          <p:cNvPr id="4" name="Table 3">
            <a:extLst>
              <a:ext uri="{FF2B5EF4-FFF2-40B4-BE49-F238E27FC236}">
                <a16:creationId xmlns="" xmlns:a16="http://schemas.microsoft.com/office/drawing/2014/main" id="{8D94BD81-CF78-4EE2-9E91-8269B81F79C8}"/>
              </a:ext>
            </a:extLst>
          </p:cNvPr>
          <p:cNvGraphicFramePr>
            <a:graphicFrameLocks noGrp="1"/>
          </p:cNvGraphicFramePr>
          <p:nvPr>
            <p:extLst>
              <p:ext uri="{D42A27DB-BD31-4B8C-83A1-F6EECF244321}">
                <p14:modId xmlns="" xmlns:p14="http://schemas.microsoft.com/office/powerpoint/2010/main" val="3676722936"/>
              </p:ext>
            </p:extLst>
          </p:nvPr>
        </p:nvGraphicFramePr>
        <p:xfrm>
          <a:off x="1146898" y="2203586"/>
          <a:ext cx="10210799" cy="3776706"/>
        </p:xfrm>
        <a:graphic>
          <a:graphicData uri="http://schemas.openxmlformats.org/drawingml/2006/table">
            <a:tbl>
              <a:tblPr firstRow="1" bandRow="1">
                <a:tableStyleId>{85BE263C-DBD7-4A20-BB59-AAB30ACAA65A}</a:tableStyleId>
              </a:tblPr>
              <a:tblGrid>
                <a:gridCol w="972457">
                  <a:extLst>
                    <a:ext uri="{9D8B030D-6E8A-4147-A177-3AD203B41FA5}">
                      <a16:colId xmlns="" xmlns:a16="http://schemas.microsoft.com/office/drawing/2014/main" val="20000"/>
                    </a:ext>
                  </a:extLst>
                </a:gridCol>
                <a:gridCol w="3014617">
                  <a:extLst>
                    <a:ext uri="{9D8B030D-6E8A-4147-A177-3AD203B41FA5}">
                      <a16:colId xmlns="" xmlns:a16="http://schemas.microsoft.com/office/drawing/2014/main" val="20001"/>
                    </a:ext>
                  </a:extLst>
                </a:gridCol>
                <a:gridCol w="3190814">
                  <a:extLst>
                    <a:ext uri="{9D8B030D-6E8A-4147-A177-3AD203B41FA5}">
                      <a16:colId xmlns="" xmlns:a16="http://schemas.microsoft.com/office/drawing/2014/main" val="20002"/>
                    </a:ext>
                  </a:extLst>
                </a:gridCol>
                <a:gridCol w="3032911">
                  <a:extLst>
                    <a:ext uri="{9D8B030D-6E8A-4147-A177-3AD203B41FA5}">
                      <a16:colId xmlns="" xmlns:a16="http://schemas.microsoft.com/office/drawing/2014/main" val="20003"/>
                    </a:ext>
                  </a:extLst>
                </a:gridCol>
              </a:tblGrid>
              <a:tr h="976880">
                <a:tc>
                  <a:txBody>
                    <a:bodyPr/>
                    <a:lstStyle/>
                    <a:p>
                      <a:pPr algn="ctr"/>
                      <a:r>
                        <a:rPr lang="en-US" sz="1500" dirty="0">
                          <a:latin typeface="Times New Roman" panose="02020603050405020304" pitchFamily="18" charset="0"/>
                          <a:cs typeface="Times New Roman" panose="02020603050405020304" pitchFamily="18" charset="0"/>
                        </a:rPr>
                        <a:t>Sl.No</a:t>
                      </a:r>
                    </a:p>
                  </a:txBody>
                  <a:tcPr/>
                </a:tc>
                <a:tc>
                  <a:txBody>
                    <a:bodyPr/>
                    <a:lstStyle/>
                    <a:p>
                      <a:pPr algn="ctr"/>
                      <a:r>
                        <a:rPr lang="en-US" sz="1500" dirty="0">
                          <a:latin typeface="Times New Roman" panose="02020603050405020304" pitchFamily="18" charset="0"/>
                          <a:cs typeface="Times New Roman" panose="02020603050405020304" pitchFamily="18" charset="0"/>
                        </a:rPr>
                        <a:t>Large cities</a:t>
                      </a:r>
                    </a:p>
                    <a:p>
                      <a:pPr algn="ctr"/>
                      <a:r>
                        <a:rPr lang="en-US" sz="1500" dirty="0">
                          <a:latin typeface="Times New Roman" panose="02020603050405020304" pitchFamily="18" charset="0"/>
                          <a:cs typeface="Times New Roman" panose="02020603050405020304" pitchFamily="18" charset="0"/>
                        </a:rPr>
                        <a:t> (&gt; 5 </a:t>
                      </a:r>
                      <a:r>
                        <a:rPr lang="en-US" sz="1500" dirty="0" err="1">
                          <a:latin typeface="Times New Roman" panose="02020603050405020304" pitchFamily="18" charset="0"/>
                          <a:cs typeface="Times New Roman" panose="02020603050405020304" pitchFamily="18" charset="0"/>
                        </a:rPr>
                        <a:t>Lakh</a:t>
                      </a:r>
                      <a:r>
                        <a:rPr lang="en-US" sz="1500" dirty="0">
                          <a:latin typeface="Times New Roman" panose="02020603050405020304" pitchFamily="18" charset="0"/>
                          <a:cs typeface="Times New Roman" panose="02020603050405020304" pitchFamily="18" charset="0"/>
                        </a:rPr>
                        <a:t> population)</a:t>
                      </a:r>
                    </a:p>
                  </a:txBody>
                  <a:tcPr/>
                </a:tc>
                <a:tc>
                  <a:txBody>
                    <a:bodyPr/>
                    <a:lstStyle/>
                    <a:p>
                      <a:pPr algn="ctr"/>
                      <a:r>
                        <a:rPr lang="en-US" sz="1500" dirty="0">
                          <a:latin typeface="Times New Roman" panose="02020603050405020304" pitchFamily="18" charset="0"/>
                          <a:cs typeface="Times New Roman" panose="02020603050405020304" pitchFamily="18" charset="0"/>
                        </a:rPr>
                        <a:t>Medium cities </a:t>
                      </a:r>
                    </a:p>
                    <a:p>
                      <a:pPr algn="ctr"/>
                      <a:r>
                        <a:rPr lang="en-US" sz="1500" dirty="0">
                          <a:latin typeface="Times New Roman" panose="02020603050405020304" pitchFamily="18" charset="0"/>
                          <a:cs typeface="Times New Roman" panose="02020603050405020304" pitchFamily="18" charset="0"/>
                        </a:rPr>
                        <a:t>(&gt; 3 &amp; &lt;5 </a:t>
                      </a:r>
                      <a:r>
                        <a:rPr lang="en-US" sz="1500" dirty="0" err="1">
                          <a:latin typeface="Times New Roman" panose="02020603050405020304" pitchFamily="18" charset="0"/>
                          <a:cs typeface="Times New Roman" panose="02020603050405020304" pitchFamily="18" charset="0"/>
                        </a:rPr>
                        <a:t>Lakh</a:t>
                      </a:r>
                      <a:r>
                        <a:rPr lang="en-US" sz="1500" dirty="0">
                          <a:latin typeface="Times New Roman" panose="02020603050405020304" pitchFamily="18" charset="0"/>
                          <a:cs typeface="Times New Roman" panose="02020603050405020304" pitchFamily="18" charset="0"/>
                        </a:rPr>
                        <a:t> population)</a:t>
                      </a:r>
                    </a:p>
                  </a:txBody>
                  <a:tcPr/>
                </a:tc>
                <a:tc>
                  <a:txBody>
                    <a:bodyPr/>
                    <a:lstStyle/>
                    <a:p>
                      <a:pPr algn="ctr"/>
                      <a:r>
                        <a:rPr lang="en-US" sz="1500" dirty="0">
                          <a:latin typeface="Times New Roman" panose="02020603050405020304" pitchFamily="18" charset="0"/>
                          <a:cs typeface="Times New Roman" panose="02020603050405020304" pitchFamily="18" charset="0"/>
                        </a:rPr>
                        <a:t>DHQ towns</a:t>
                      </a:r>
                    </a:p>
                    <a:p>
                      <a:pPr algn="ctr"/>
                      <a:r>
                        <a:rPr lang="en-US" sz="1500" dirty="0">
                          <a:latin typeface="Times New Roman" panose="02020603050405020304" pitchFamily="18" charset="0"/>
                          <a:cs typeface="Times New Roman" panose="02020603050405020304" pitchFamily="18" charset="0"/>
                        </a:rPr>
                        <a:t> (&gt;1 &amp; &lt; 3 Lakh population)</a:t>
                      </a:r>
                    </a:p>
                  </a:txBody>
                  <a:tcPr/>
                </a:tc>
                <a:extLst>
                  <a:ext uri="{0D108BD9-81ED-4DB2-BD59-A6C34878D82A}">
                    <a16:rowId xmlns="" xmlns:a16="http://schemas.microsoft.com/office/drawing/2014/main" val="10000"/>
                  </a:ext>
                </a:extLst>
              </a:tr>
              <a:tr h="656925">
                <a:tc>
                  <a:txBody>
                    <a:bodyPr/>
                    <a:lstStyle/>
                    <a:p>
                      <a:r>
                        <a:rPr lang="en-US" sz="1500" dirty="0">
                          <a:latin typeface="Times New Roman" panose="02020603050405020304" pitchFamily="18" charset="0"/>
                          <a:cs typeface="Times New Roman" panose="02020603050405020304" pitchFamily="18" charset="0"/>
                        </a:rPr>
                        <a:t>1</a:t>
                      </a:r>
                    </a:p>
                  </a:txBody>
                  <a:tcPr/>
                </a:tc>
                <a:tc>
                  <a:txBody>
                    <a:bodyPr/>
                    <a:lstStyle/>
                    <a:p>
                      <a:r>
                        <a:rPr lang="en-US" sz="1500" dirty="0">
                          <a:latin typeface="Times New Roman" panose="02020603050405020304" pitchFamily="18" charset="0"/>
                          <a:cs typeface="Times New Roman" panose="02020603050405020304" pitchFamily="18" charset="0"/>
                        </a:rPr>
                        <a:t>Manager (Social Development &amp; Infrastructure) (SD&amp;I)</a:t>
                      </a:r>
                    </a:p>
                  </a:txBody>
                  <a:tcPr/>
                </a:tc>
                <a:tc>
                  <a:txBody>
                    <a:bodyPr/>
                    <a:lstStyle/>
                    <a:p>
                      <a:r>
                        <a:rPr lang="en-US" sz="1500" dirty="0">
                          <a:latin typeface="Times New Roman" panose="02020603050405020304" pitchFamily="18" charset="0"/>
                          <a:cs typeface="Times New Roman" panose="02020603050405020304" pitchFamily="18" charset="0"/>
                        </a:rPr>
                        <a:t>Manager (Social Development &amp; Infrastructure) (SD&amp;I)</a:t>
                      </a:r>
                    </a:p>
                  </a:txBody>
                  <a:tcPr/>
                </a:tc>
                <a:tc>
                  <a:txBody>
                    <a:bodyPr/>
                    <a:lstStyle/>
                    <a:p>
                      <a:r>
                        <a:rPr lang="en-US" sz="1500" dirty="0">
                          <a:latin typeface="Times New Roman" panose="02020603050405020304" pitchFamily="18" charset="0"/>
                          <a:cs typeface="Times New Roman" panose="02020603050405020304" pitchFamily="18" charset="0"/>
                        </a:rPr>
                        <a:t>Manager (Social Development &amp; Infrastructure) (SD&amp;I)</a:t>
                      </a:r>
                    </a:p>
                  </a:txBody>
                  <a:tcPr/>
                </a:tc>
                <a:extLst>
                  <a:ext uri="{0D108BD9-81ED-4DB2-BD59-A6C34878D82A}">
                    <a16:rowId xmlns="" xmlns:a16="http://schemas.microsoft.com/office/drawing/2014/main" val="10001"/>
                  </a:ext>
                </a:extLst>
              </a:tr>
              <a:tr h="656925">
                <a:tc>
                  <a:txBody>
                    <a:bodyPr/>
                    <a:lstStyle/>
                    <a:p>
                      <a:r>
                        <a:rPr lang="en-US" sz="1500" dirty="0">
                          <a:latin typeface="Times New Roman" panose="02020603050405020304" pitchFamily="18" charset="0"/>
                          <a:cs typeface="Times New Roman" panose="02020603050405020304" pitchFamily="18" charset="0"/>
                        </a:rPr>
                        <a:t>2</a:t>
                      </a:r>
                    </a:p>
                  </a:txBody>
                  <a:tcPr/>
                </a:tc>
                <a:tc>
                  <a:txBody>
                    <a:bodyPr/>
                    <a:lstStyle/>
                    <a:p>
                      <a:r>
                        <a:rPr lang="en-US" sz="1500" dirty="0">
                          <a:latin typeface="Times New Roman" panose="02020603050405020304" pitchFamily="18" charset="0"/>
                          <a:cs typeface="Times New Roman" panose="02020603050405020304" pitchFamily="18" charset="0"/>
                        </a:rPr>
                        <a:t>Manager (Skills &amp; Livelihoods) (S&amp;L)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latin typeface="Times New Roman" panose="02020603050405020304" pitchFamily="18" charset="0"/>
                          <a:cs typeface="Times New Roman" panose="02020603050405020304" pitchFamily="18" charset="0"/>
                        </a:rPr>
                        <a:t>Manager (Skills &amp; Livelihoods) (S&amp;L)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latin typeface="Times New Roman" panose="02020603050405020304" pitchFamily="18" charset="0"/>
                          <a:cs typeface="Times New Roman" panose="02020603050405020304" pitchFamily="18" charset="0"/>
                        </a:rPr>
                        <a:t>Manager (Skills &amp; Livelihoods) (S&amp;L)</a:t>
                      </a:r>
                    </a:p>
                  </a:txBody>
                  <a:tcPr/>
                </a:tc>
                <a:extLst>
                  <a:ext uri="{0D108BD9-81ED-4DB2-BD59-A6C34878D82A}">
                    <a16:rowId xmlns="" xmlns:a16="http://schemas.microsoft.com/office/drawing/2014/main" val="10002"/>
                  </a:ext>
                </a:extLst>
              </a:tr>
              <a:tr h="656925">
                <a:tc>
                  <a:txBody>
                    <a:bodyPr/>
                    <a:lstStyle/>
                    <a:p>
                      <a:r>
                        <a:rPr lang="en-US" sz="1500" dirty="0">
                          <a:latin typeface="Times New Roman" panose="02020603050405020304" pitchFamily="18" charset="0"/>
                          <a:cs typeface="Times New Roman" panose="02020603050405020304" pitchFamily="18" charset="0"/>
                        </a:rPr>
                        <a:t>3</a:t>
                      </a:r>
                    </a:p>
                  </a:txBody>
                  <a:tcPr/>
                </a:tc>
                <a:tc>
                  <a:txBody>
                    <a:bodyPr/>
                    <a:lstStyle/>
                    <a:p>
                      <a:r>
                        <a:rPr lang="en-US" sz="1500" dirty="0">
                          <a:latin typeface="Times New Roman" panose="02020603050405020304" pitchFamily="18" charset="0"/>
                          <a:cs typeface="Times New Roman" panose="02020603050405020304" pitchFamily="18" charset="0"/>
                        </a:rPr>
                        <a:t>Manager (Financial Inclusion &amp; Micro Enterprises) (FI &amp; ME)</a:t>
                      </a:r>
                    </a:p>
                  </a:txBody>
                  <a:tcPr/>
                </a:tc>
                <a:tc>
                  <a:txBody>
                    <a:bodyPr/>
                    <a:lstStyle/>
                    <a:p>
                      <a:r>
                        <a:rPr lang="en-US" sz="1500" dirty="0">
                          <a:latin typeface="Times New Roman" panose="02020603050405020304" pitchFamily="18" charset="0"/>
                          <a:cs typeface="Times New Roman" panose="02020603050405020304" pitchFamily="18" charset="0"/>
                        </a:rPr>
                        <a:t>Manager (Financial Inclusion &amp; Micro Enterprises) (FI &amp; ME)</a:t>
                      </a:r>
                    </a:p>
                  </a:txBody>
                  <a:tcPr/>
                </a:tc>
                <a:tc>
                  <a:txBody>
                    <a:bodyPr/>
                    <a:lstStyle/>
                    <a:p>
                      <a:r>
                        <a:rPr lang="en-US" sz="1500" dirty="0">
                          <a:latin typeface="Times New Roman" panose="02020603050405020304" pitchFamily="18" charset="0"/>
                          <a:cs typeface="Times New Roman" panose="02020603050405020304" pitchFamily="18" charset="0"/>
                        </a:rPr>
                        <a:t>---</a:t>
                      </a:r>
                    </a:p>
                  </a:txBody>
                  <a:tcPr/>
                </a:tc>
                <a:extLst>
                  <a:ext uri="{0D108BD9-81ED-4DB2-BD59-A6C34878D82A}">
                    <a16:rowId xmlns="" xmlns:a16="http://schemas.microsoft.com/office/drawing/2014/main" val="10003"/>
                  </a:ext>
                </a:extLst>
              </a:tr>
              <a:tr h="829051">
                <a:tc>
                  <a:txBody>
                    <a:bodyPr/>
                    <a:lstStyle/>
                    <a:p>
                      <a:r>
                        <a:rPr lang="en-US" sz="1500" dirty="0">
                          <a:latin typeface="Times New Roman" panose="02020603050405020304" pitchFamily="18" charset="0"/>
                          <a:cs typeface="Times New Roman" panose="02020603050405020304" pitchFamily="18" charset="0"/>
                        </a:rPr>
                        <a:t>4</a:t>
                      </a:r>
                    </a:p>
                  </a:txBody>
                  <a:tcPr/>
                </a:tc>
                <a:tc>
                  <a:txBody>
                    <a:bodyPr/>
                    <a:lstStyle/>
                    <a:p>
                      <a:r>
                        <a:rPr lang="en-US" sz="1500" dirty="0">
                          <a:latin typeface="Times New Roman" panose="02020603050405020304" pitchFamily="18" charset="0"/>
                          <a:cs typeface="Times New Roman" panose="02020603050405020304" pitchFamily="18" charset="0"/>
                        </a:rPr>
                        <a:t>Manager (MIS &amp; ME)</a:t>
                      </a:r>
                    </a:p>
                  </a:txBody>
                  <a:tcPr/>
                </a:tc>
                <a:tc>
                  <a:txBody>
                    <a:bodyPr/>
                    <a:lstStyle/>
                    <a:p>
                      <a:r>
                        <a:rPr lang="en-US" sz="1500" dirty="0">
                          <a:latin typeface="Times New Roman" panose="02020603050405020304" pitchFamily="18" charset="0"/>
                          <a:cs typeface="Times New Roman" panose="02020603050405020304" pitchFamily="18" charset="0"/>
                        </a:rPr>
                        <a:t>---</a:t>
                      </a:r>
                    </a:p>
                  </a:txBody>
                  <a:tcPr/>
                </a:tc>
                <a:tc>
                  <a:txBody>
                    <a:bodyPr/>
                    <a:lstStyle/>
                    <a:p>
                      <a:r>
                        <a:rPr lang="en-US" sz="1500" dirty="0">
                          <a:latin typeface="Times New Roman" panose="02020603050405020304" pitchFamily="18" charset="0"/>
                          <a:cs typeface="Times New Roman" panose="02020603050405020304" pitchFamily="18" charset="0"/>
                        </a:rPr>
                        <a:t>---</a:t>
                      </a:r>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 xmlns:p14="http://schemas.microsoft.com/office/powerpoint/2010/main" val="1386958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1265</TotalTime>
  <Words>4816</Words>
  <Application>Microsoft Office PowerPoint</Application>
  <PresentationFormat>Custom</PresentationFormat>
  <Paragraphs>388</Paragraphs>
  <Slides>38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Integral</vt:lpstr>
      <vt:lpstr>Document</vt:lpstr>
      <vt:lpstr>क्षमता संवर्धन एवं प्रशिक्षण Capacity Building &amp; Training(CB&amp;T)</vt:lpstr>
      <vt:lpstr>National Urban Livelihood Mission (DAY- NULM)</vt:lpstr>
      <vt:lpstr>NULM Objective</vt:lpstr>
      <vt:lpstr>Values of the Mission</vt:lpstr>
      <vt:lpstr>DAY- NULM Administrative Structure State Level</vt:lpstr>
      <vt:lpstr>Major components of the plan</vt:lpstr>
      <vt:lpstr>Strategy</vt:lpstr>
      <vt:lpstr>Technical Support at SMMU</vt:lpstr>
      <vt:lpstr>Technical Support at CMMU</vt:lpstr>
      <vt:lpstr>Human Resource Policy</vt:lpstr>
      <vt:lpstr>Human Resource Policy</vt:lpstr>
      <vt:lpstr>Human Resource Policy</vt:lpstr>
      <vt:lpstr>Human Resource Policy</vt:lpstr>
      <vt:lpstr>Human Resource Policy</vt:lpstr>
      <vt:lpstr>Human Resource Policy</vt:lpstr>
      <vt:lpstr>Human Resource Policy</vt:lpstr>
      <vt:lpstr>Human Resource Policy</vt:lpstr>
      <vt:lpstr>Human Resource Policy</vt:lpstr>
      <vt:lpstr>Human Resource Policy</vt:lpstr>
      <vt:lpstr>Human Resource Policy</vt:lpstr>
      <vt:lpstr>Human Resource Policy</vt:lpstr>
      <vt:lpstr>Human Resource Policy</vt:lpstr>
      <vt:lpstr>Human Resource Policy</vt:lpstr>
      <vt:lpstr>Human Resource Policy</vt:lpstr>
      <vt:lpstr>Human Resource Policy</vt:lpstr>
      <vt:lpstr>Human Resource Policy</vt:lpstr>
      <vt:lpstr>TRAVEL Policy</vt:lpstr>
      <vt:lpstr>TRAVEL Policy</vt:lpstr>
      <vt:lpstr>TRAVEL Policy</vt:lpstr>
      <vt:lpstr>TRAVEL Policy</vt:lpstr>
      <vt:lpstr>Travel Claim Format</vt:lpstr>
      <vt:lpstr>KRA’s City Mission Management Unit (CMMU) </vt:lpstr>
      <vt:lpstr>Social Mobilisation &amp; Institutional Development(SM&amp;ID)</vt:lpstr>
      <vt:lpstr>Skills &amp; Livelihoods (S&amp;L)</vt:lpstr>
      <vt:lpstr>Financial Inclusion &amp; Micro Enterprises (FI&amp;ME)</vt:lpstr>
      <vt:lpstr>MIS &amp; ME</vt:lpstr>
      <vt:lpstr>Community Organisers(COs)</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क्षमता संवर्धन एवं प्रशिक्षण Capacity Building &amp; Training(CB&amp;T)</dc:title>
  <dc:creator>Rajesh Khanna</dc:creator>
  <cp:lastModifiedBy>Dell</cp:lastModifiedBy>
  <cp:revision>66</cp:revision>
  <dcterms:created xsi:type="dcterms:W3CDTF">2018-12-17T09:21:31Z</dcterms:created>
  <dcterms:modified xsi:type="dcterms:W3CDTF">2019-04-22T07:53:24Z</dcterms:modified>
</cp:coreProperties>
</file>