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handoutMasterIdLst>
    <p:handoutMasterId r:id="rId29"/>
  </p:handoutMasterIdLst>
  <p:sldIdLst>
    <p:sldId id="256" r:id="rId2"/>
    <p:sldId id="341" r:id="rId3"/>
    <p:sldId id="353" r:id="rId4"/>
    <p:sldId id="356" r:id="rId5"/>
    <p:sldId id="257" r:id="rId6"/>
    <p:sldId id="355" r:id="rId7"/>
    <p:sldId id="357" r:id="rId8"/>
    <p:sldId id="358" r:id="rId9"/>
    <p:sldId id="354" r:id="rId10"/>
    <p:sldId id="302" r:id="rId11"/>
    <p:sldId id="332" r:id="rId12"/>
    <p:sldId id="337" r:id="rId13"/>
    <p:sldId id="338" r:id="rId14"/>
    <p:sldId id="307" r:id="rId15"/>
    <p:sldId id="308" r:id="rId16"/>
    <p:sldId id="319" r:id="rId17"/>
    <p:sldId id="314" r:id="rId18"/>
    <p:sldId id="316" r:id="rId19"/>
    <p:sldId id="312" r:id="rId20"/>
    <p:sldId id="313" r:id="rId21"/>
    <p:sldId id="291" r:id="rId22"/>
    <p:sldId id="325" r:id="rId23"/>
    <p:sldId id="327" r:id="rId24"/>
    <p:sldId id="328" r:id="rId25"/>
    <p:sldId id="329" r:id="rId26"/>
    <p:sldId id="330" r:id="rId27"/>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9E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50" autoAdjust="0"/>
    <p:restoredTop sz="97133" autoAdjust="0"/>
  </p:normalViewPr>
  <p:slideViewPr>
    <p:cSldViewPr>
      <p:cViewPr>
        <p:scale>
          <a:sx n="80" d="100"/>
          <a:sy n="80" d="100"/>
        </p:scale>
        <p:origin x="-105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58" y="-96"/>
      </p:cViewPr>
      <p:guideLst>
        <p:guide orient="horz" pos="3157"/>
        <p:guide pos="217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84870" cy="501014"/>
          </a:xfrm>
          <a:prstGeom prst="rect">
            <a:avLst/>
          </a:prstGeom>
        </p:spPr>
        <p:txBody>
          <a:bodyPr vert="horz" lIns="92556" tIns="46278" rIns="92556" bIns="46278" rtlCol="0"/>
          <a:lstStyle>
            <a:lvl1pPr algn="l">
              <a:defRPr sz="1200"/>
            </a:lvl1pPr>
          </a:lstStyle>
          <a:p>
            <a:endParaRPr lang="en-IN"/>
          </a:p>
        </p:txBody>
      </p:sp>
      <p:sp>
        <p:nvSpPr>
          <p:cNvPr id="3" name="Date Placeholder 2"/>
          <p:cNvSpPr>
            <a:spLocks noGrp="1"/>
          </p:cNvSpPr>
          <p:nvPr>
            <p:ph type="dt" sz="quarter" idx="1"/>
          </p:nvPr>
        </p:nvSpPr>
        <p:spPr>
          <a:xfrm>
            <a:off x="3901701" y="3"/>
            <a:ext cx="2984870" cy="501014"/>
          </a:xfrm>
          <a:prstGeom prst="rect">
            <a:avLst/>
          </a:prstGeom>
        </p:spPr>
        <p:txBody>
          <a:bodyPr vert="horz" lIns="92556" tIns="46278" rIns="92556" bIns="46278" rtlCol="0"/>
          <a:lstStyle>
            <a:lvl1pPr algn="r">
              <a:defRPr sz="1200"/>
            </a:lvl1pPr>
          </a:lstStyle>
          <a:p>
            <a:endParaRPr lang="en-IN"/>
          </a:p>
        </p:txBody>
      </p:sp>
      <p:sp>
        <p:nvSpPr>
          <p:cNvPr id="4" name="Footer Placeholder 3"/>
          <p:cNvSpPr>
            <a:spLocks noGrp="1"/>
          </p:cNvSpPr>
          <p:nvPr>
            <p:ph type="ftr" sz="quarter" idx="2"/>
          </p:nvPr>
        </p:nvSpPr>
        <p:spPr>
          <a:xfrm>
            <a:off x="3" y="9517549"/>
            <a:ext cx="2984870" cy="501014"/>
          </a:xfrm>
          <a:prstGeom prst="rect">
            <a:avLst/>
          </a:prstGeom>
        </p:spPr>
        <p:txBody>
          <a:bodyPr vert="horz" lIns="92556" tIns="46278" rIns="92556" bIns="46278" rtlCol="0" anchor="b"/>
          <a:lstStyle>
            <a:lvl1pPr algn="l">
              <a:defRPr sz="1200"/>
            </a:lvl1pPr>
          </a:lstStyle>
          <a:p>
            <a:endParaRPr lang="en-IN"/>
          </a:p>
        </p:txBody>
      </p:sp>
      <p:sp>
        <p:nvSpPr>
          <p:cNvPr id="5" name="Slide Number Placeholder 4"/>
          <p:cNvSpPr>
            <a:spLocks noGrp="1"/>
          </p:cNvSpPr>
          <p:nvPr>
            <p:ph type="sldNum" sz="quarter" idx="3"/>
          </p:nvPr>
        </p:nvSpPr>
        <p:spPr>
          <a:xfrm>
            <a:off x="3901701" y="9517549"/>
            <a:ext cx="2984870" cy="501014"/>
          </a:xfrm>
          <a:prstGeom prst="rect">
            <a:avLst/>
          </a:prstGeom>
        </p:spPr>
        <p:txBody>
          <a:bodyPr vert="horz" lIns="92556" tIns="46278" rIns="92556" bIns="46278" rtlCol="0" anchor="b"/>
          <a:lstStyle>
            <a:lvl1pPr algn="r">
              <a:defRPr sz="1200"/>
            </a:lvl1pPr>
          </a:lstStyle>
          <a:p>
            <a:fld id="{BA2242A2-CEEB-4AEF-A566-7D155BDC86F9}" type="slidenum">
              <a:rPr lang="en-IN" smtClean="0"/>
              <a:pPr/>
              <a:t>‹#›</a:t>
            </a:fld>
            <a:endParaRPr lang="en-IN"/>
          </a:p>
        </p:txBody>
      </p:sp>
    </p:spTree>
    <p:extLst>
      <p:ext uri="{BB962C8B-B14F-4D97-AF65-F5344CB8AC3E}">
        <p14:creationId xmlns:p14="http://schemas.microsoft.com/office/powerpoint/2010/main" xmlns="" val="33617696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5621" cy="501496"/>
          </a:xfrm>
          <a:prstGeom prst="rect">
            <a:avLst/>
          </a:prstGeom>
        </p:spPr>
        <p:txBody>
          <a:bodyPr vert="horz" lIns="92556" tIns="46278" rIns="92556" bIns="46278" rtlCol="0"/>
          <a:lstStyle>
            <a:lvl1pPr algn="l">
              <a:defRPr sz="1200"/>
            </a:lvl1pPr>
          </a:lstStyle>
          <a:p>
            <a:endParaRPr lang="en-IN"/>
          </a:p>
        </p:txBody>
      </p:sp>
      <p:sp>
        <p:nvSpPr>
          <p:cNvPr id="3" name="Date Placeholder 2"/>
          <p:cNvSpPr>
            <a:spLocks noGrp="1"/>
          </p:cNvSpPr>
          <p:nvPr>
            <p:ph type="dt" idx="1"/>
          </p:nvPr>
        </p:nvSpPr>
        <p:spPr>
          <a:xfrm>
            <a:off x="3900933" y="1"/>
            <a:ext cx="2985621" cy="501496"/>
          </a:xfrm>
          <a:prstGeom prst="rect">
            <a:avLst/>
          </a:prstGeom>
        </p:spPr>
        <p:txBody>
          <a:bodyPr vert="horz" lIns="92556" tIns="46278" rIns="92556" bIns="46278" rtlCol="0"/>
          <a:lstStyle>
            <a:lvl1pPr algn="r">
              <a:defRPr sz="1200"/>
            </a:lvl1pPr>
          </a:lstStyle>
          <a:p>
            <a:endParaRPr lang="en-IN"/>
          </a:p>
        </p:txBody>
      </p:sp>
      <p:sp>
        <p:nvSpPr>
          <p:cNvPr id="4" name="Slide Image Placeholder 3"/>
          <p:cNvSpPr>
            <a:spLocks noGrp="1" noRot="1" noChangeAspect="1"/>
          </p:cNvSpPr>
          <p:nvPr>
            <p:ph type="sldImg" idx="2"/>
          </p:nvPr>
        </p:nvSpPr>
        <p:spPr>
          <a:xfrm>
            <a:off x="939800" y="752475"/>
            <a:ext cx="5008563" cy="3756025"/>
          </a:xfrm>
          <a:prstGeom prst="rect">
            <a:avLst/>
          </a:prstGeom>
          <a:noFill/>
          <a:ln w="12700">
            <a:solidFill>
              <a:prstClr val="black"/>
            </a:solidFill>
          </a:ln>
        </p:spPr>
        <p:txBody>
          <a:bodyPr vert="horz" lIns="92556" tIns="46278" rIns="92556" bIns="46278" rtlCol="0" anchor="ctr"/>
          <a:lstStyle/>
          <a:p>
            <a:endParaRPr lang="en-IN"/>
          </a:p>
        </p:txBody>
      </p:sp>
      <p:sp>
        <p:nvSpPr>
          <p:cNvPr id="5" name="Notes Placeholder 4"/>
          <p:cNvSpPr>
            <a:spLocks noGrp="1"/>
          </p:cNvSpPr>
          <p:nvPr>
            <p:ph type="body" sz="quarter" idx="3"/>
          </p:nvPr>
        </p:nvSpPr>
        <p:spPr>
          <a:xfrm>
            <a:off x="688496" y="4760204"/>
            <a:ext cx="5511174" cy="4508654"/>
          </a:xfrm>
          <a:prstGeom prst="rect">
            <a:avLst/>
          </a:prstGeom>
        </p:spPr>
        <p:txBody>
          <a:bodyPr vert="horz" lIns="92556" tIns="46278" rIns="92556" bIns="462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517204"/>
            <a:ext cx="2985621" cy="501496"/>
          </a:xfrm>
          <a:prstGeom prst="rect">
            <a:avLst/>
          </a:prstGeom>
        </p:spPr>
        <p:txBody>
          <a:bodyPr vert="horz" lIns="92556" tIns="46278" rIns="92556" bIns="46278" rtlCol="0" anchor="b"/>
          <a:lstStyle>
            <a:lvl1pPr algn="l">
              <a:defRPr sz="1200"/>
            </a:lvl1pPr>
          </a:lstStyle>
          <a:p>
            <a:endParaRPr lang="en-IN"/>
          </a:p>
        </p:txBody>
      </p:sp>
      <p:sp>
        <p:nvSpPr>
          <p:cNvPr id="7" name="Slide Number Placeholder 6"/>
          <p:cNvSpPr>
            <a:spLocks noGrp="1"/>
          </p:cNvSpPr>
          <p:nvPr>
            <p:ph type="sldNum" sz="quarter" idx="5"/>
          </p:nvPr>
        </p:nvSpPr>
        <p:spPr>
          <a:xfrm>
            <a:off x="3900933" y="9517204"/>
            <a:ext cx="2985621" cy="501496"/>
          </a:xfrm>
          <a:prstGeom prst="rect">
            <a:avLst/>
          </a:prstGeom>
        </p:spPr>
        <p:txBody>
          <a:bodyPr vert="horz" lIns="92556" tIns="46278" rIns="92556" bIns="46278" rtlCol="0" anchor="b"/>
          <a:lstStyle>
            <a:lvl1pPr algn="r">
              <a:defRPr sz="1200"/>
            </a:lvl1pPr>
          </a:lstStyle>
          <a:p>
            <a:fld id="{F325F07E-0464-415F-A433-5B45E79220A2}" type="slidenum">
              <a:rPr lang="en-IN" smtClean="0"/>
              <a:pPr/>
              <a:t>‹#›</a:t>
            </a:fld>
            <a:endParaRPr lang="en-IN"/>
          </a:p>
        </p:txBody>
      </p:sp>
    </p:spTree>
    <p:extLst>
      <p:ext uri="{BB962C8B-B14F-4D97-AF65-F5344CB8AC3E}">
        <p14:creationId xmlns:p14="http://schemas.microsoft.com/office/powerpoint/2010/main" xmlns="" val="72321368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325F07E-0464-415F-A433-5B45E79220A2}" type="slidenum">
              <a:rPr lang="en-IN" smtClean="0"/>
              <a:pPr/>
              <a:t>1</a:t>
            </a:fld>
            <a:endParaRPr lang="en-IN"/>
          </a:p>
        </p:txBody>
      </p:sp>
      <p:sp>
        <p:nvSpPr>
          <p:cNvPr id="5" name="Date Placeholder 4"/>
          <p:cNvSpPr>
            <a:spLocks noGrp="1"/>
          </p:cNvSpPr>
          <p:nvPr>
            <p:ph type="dt" idx="11"/>
          </p:nvPr>
        </p:nvSpPr>
        <p:spPr/>
        <p:txBody>
          <a:bodyPr/>
          <a:lstStyle/>
          <a:p>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325F07E-0464-415F-A433-5B45E79220A2}" type="slidenum">
              <a:rPr lang="en-IN" smtClean="0"/>
              <a:pPr/>
              <a:t>4</a:t>
            </a:fld>
            <a:endParaRPr lang="en-IN"/>
          </a:p>
        </p:txBody>
      </p:sp>
      <p:sp>
        <p:nvSpPr>
          <p:cNvPr id="5" name="Date Placeholder 4"/>
          <p:cNvSpPr>
            <a:spLocks noGrp="1"/>
          </p:cNvSpPr>
          <p:nvPr>
            <p:ph type="dt" idx="11"/>
          </p:nvPr>
        </p:nvSpPr>
        <p:spPr/>
        <p:txBody>
          <a:bodyPr/>
          <a:lstStyle/>
          <a:p>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325F07E-0464-415F-A433-5B45E79220A2}" type="slidenum">
              <a:rPr lang="en-IN" smtClean="0"/>
              <a:pPr/>
              <a:t>5</a:t>
            </a:fld>
            <a:endParaRPr lang="en-IN"/>
          </a:p>
        </p:txBody>
      </p:sp>
      <p:sp>
        <p:nvSpPr>
          <p:cNvPr id="5" name="Date Placeholder 4"/>
          <p:cNvSpPr>
            <a:spLocks noGrp="1"/>
          </p:cNvSpPr>
          <p:nvPr>
            <p:ph type="dt" idx="11"/>
          </p:nvPr>
        </p:nvSpPr>
        <p:spPr/>
        <p:txBody>
          <a:bodyPr/>
          <a:lstStyle/>
          <a:p>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325F07E-0464-415F-A433-5B45E79220A2}" type="slidenum">
              <a:rPr lang="en-IN" smtClean="0"/>
              <a:pPr/>
              <a:t>9</a:t>
            </a:fld>
            <a:endParaRPr lang="en-IN"/>
          </a:p>
        </p:txBody>
      </p:sp>
      <p:sp>
        <p:nvSpPr>
          <p:cNvPr id="5" name="Date Placeholder 4"/>
          <p:cNvSpPr>
            <a:spLocks noGrp="1"/>
          </p:cNvSpPr>
          <p:nvPr>
            <p:ph type="dt" idx="11"/>
          </p:nvPr>
        </p:nvSpPr>
        <p:spPr/>
        <p:txBody>
          <a:bodyPr/>
          <a:lstStyle/>
          <a:p>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52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52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12599DA-3C79-48E0-9762-CD5C8E575F54}" type="datetime1">
              <a:rPr lang="en-US" smtClean="0"/>
              <a:pPr/>
              <a:t>2/12/2021</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32C0C2-F812-4AF3-B617-2205C6C9D6C7}" type="datetime1">
              <a:rPr lang="en-US" smtClean="0"/>
              <a:pPr/>
              <a:t>2/12/2021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F52D7F-7661-4B0D-947A-EFB96A4CF44F}" type="datetime1">
              <a:rPr lang="en-US" smtClean="0"/>
              <a:pPr/>
              <a:t>2/12/2021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FBFD5BE-682E-442F-86A5-05AA8956F67D}" type="datetime1">
              <a:rPr lang="en-US" smtClean="0"/>
              <a:pPr/>
              <a:t>2/12/2021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6AD0B31-BE42-405F-B3DC-7748B07EFF3D}" type="datetime1">
              <a:rPr lang="en-US" smtClean="0"/>
              <a:pPr/>
              <a:t>2/12/2021</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3D2333A-C60F-40B1-BFFF-92427B0BCB48}" type="datetime1">
              <a:rPr lang="en-US" smtClean="0"/>
              <a:pPr/>
              <a:t>2/12/2021</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336DA0C-385C-467D-B946-C877C5F4637B}" type="datetime1">
              <a:rPr lang="en-US" smtClean="0"/>
              <a:pPr/>
              <a:t>2/12/2021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kumimoji="0" lang="en-US" smtClean="0"/>
              <a:pPr/>
              <a:t>‹#›</a:t>
            </a:fld>
            <a:endParaRPr kumimoji="0"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41FDB81-DD0B-4350-9709-8FE7670EB4CE}" type="datetime1">
              <a:rPr lang="en-US" smtClean="0"/>
              <a:pPr/>
              <a:t>2/12/2021</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0A41A8-7B00-4F99-971F-F5C67395E592}" type="datetime1">
              <a:rPr lang="en-US" smtClean="0"/>
              <a:pPr/>
              <a:t>2/12/2021</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3479612-5E7C-4E0E-BE15-0A044C080A62}" type="datetime1">
              <a:rPr lang="en-US" smtClean="0"/>
              <a:pPr/>
              <a:t>2/12/2021</a:t>
            </a:fld>
            <a:endParaRPr lang="en-US"/>
          </a:p>
        </p:txBody>
      </p:sp>
      <p:sp>
        <p:nvSpPr>
          <p:cNvPr id="29" name="Footer Placeholder 28"/>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A5F6BD3-3CAC-4722-A811-126EF42B87FD}" type="datetime1">
              <a:rPr lang="en-US" smtClean="0"/>
              <a:pPr/>
              <a:t>2/12/2021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D759FDEB-B261-4037-87C2-D10AC872E12E}" type="datetime1">
              <a:rPr lang="en-US" smtClean="0"/>
              <a:pPr algn="l" eaLnBrk="1" latinLnBrk="0" hangingPunct="1"/>
              <a:t>2/12/2021</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642" y="1340768"/>
            <a:ext cx="8458200" cy="428628"/>
          </a:xfrm>
        </p:spPr>
        <p:txBody>
          <a:bodyPr>
            <a:noAutofit/>
          </a:bodyPr>
          <a:lstStyle/>
          <a:p>
            <a:pPr algn="ctr"/>
            <a:r>
              <a:rPr lang="hi-IN" sz="2400" b="1" dirty="0" smtClean="0">
                <a:solidFill>
                  <a:srgbClr val="C00000"/>
                </a:solidFill>
                <a:effectLst>
                  <a:outerShdw blurRad="50800" dist="38100" algn="tr" rotWithShape="0">
                    <a:prstClr val="black">
                      <a:alpha val="40000"/>
                    </a:prstClr>
                  </a:outerShdw>
                </a:effectLst>
              </a:rPr>
              <a:t>दीनदयाल अंत्योदय योजना -</a:t>
            </a:r>
            <a:r>
              <a:rPr lang="en-GB" sz="2400" b="1" dirty="0" smtClean="0">
                <a:solidFill>
                  <a:srgbClr val="C00000"/>
                </a:solidFill>
                <a:effectLst>
                  <a:outerShdw blurRad="50800" dist="38100" algn="tr" rotWithShape="0">
                    <a:prstClr val="black">
                      <a:alpha val="40000"/>
                    </a:prstClr>
                  </a:outerShdw>
                </a:effectLst>
              </a:rPr>
              <a:t> </a:t>
            </a:r>
            <a:r>
              <a:rPr lang="hi-IN" sz="2400" b="1" dirty="0" smtClean="0">
                <a:solidFill>
                  <a:srgbClr val="C00000"/>
                </a:solidFill>
                <a:effectLst>
                  <a:outerShdw blurRad="50800" dist="38100" algn="tr" rotWithShape="0">
                    <a:prstClr val="black">
                      <a:alpha val="40000"/>
                    </a:prstClr>
                  </a:outerShdw>
                </a:effectLst>
              </a:rPr>
              <a:t>राष्ट्रीय शहरी आजीविका मिशन</a:t>
            </a:r>
            <a:r>
              <a:rPr lang="en-US" sz="2400" b="1" dirty="0" smtClean="0">
                <a:solidFill>
                  <a:srgbClr val="C00000"/>
                </a:solidFill>
                <a:effectLst>
                  <a:outerShdw blurRad="50800" dist="38100" algn="tr" rotWithShape="0">
                    <a:prstClr val="black">
                      <a:alpha val="40000"/>
                    </a:prstClr>
                  </a:outerShdw>
                </a:effectLst>
              </a:rPr>
              <a:t/>
            </a:r>
            <a:br>
              <a:rPr lang="en-US" sz="2400" b="1" dirty="0" smtClean="0">
                <a:solidFill>
                  <a:srgbClr val="C00000"/>
                </a:solidFill>
                <a:effectLst>
                  <a:outerShdw blurRad="50800" dist="38100" algn="tr" rotWithShape="0">
                    <a:prstClr val="black">
                      <a:alpha val="40000"/>
                    </a:prstClr>
                  </a:outerShdw>
                </a:effectLst>
              </a:rPr>
            </a:br>
            <a:r>
              <a:rPr lang="hi-IN" sz="2400" b="1" dirty="0" smtClean="0">
                <a:solidFill>
                  <a:srgbClr val="C00000"/>
                </a:solidFill>
                <a:effectLst>
                  <a:outerShdw blurRad="50800" dist="38100" algn="tr" rotWithShape="0">
                    <a:prstClr val="black">
                      <a:alpha val="40000"/>
                    </a:prstClr>
                  </a:outerShdw>
                </a:effectLst>
              </a:rPr>
              <a:t> </a:t>
            </a:r>
            <a:r>
              <a:rPr lang="en-IN" sz="2800" dirty="0" smtClean="0">
                <a:solidFill>
                  <a:srgbClr val="C00000"/>
                </a:solidFill>
              </a:rPr>
              <a:t/>
            </a:r>
            <a:br>
              <a:rPr lang="en-IN" sz="2800" dirty="0" smtClean="0">
                <a:solidFill>
                  <a:srgbClr val="C00000"/>
                </a:solidFill>
              </a:rPr>
            </a:br>
            <a:r>
              <a:rPr lang="en-IN" sz="2800" b="1" dirty="0" smtClean="0"/>
              <a:t> </a:t>
            </a:r>
            <a:r>
              <a:rPr lang="en-IN" sz="2800" dirty="0" smtClean="0"/>
              <a:t/>
            </a:r>
            <a:br>
              <a:rPr lang="en-IN" sz="2800" dirty="0" smtClean="0"/>
            </a:br>
            <a:r>
              <a:rPr lang="en-IN" sz="2800" dirty="0" smtClean="0"/>
              <a:t/>
            </a:r>
            <a:br>
              <a:rPr lang="en-IN" sz="2800" dirty="0" smtClean="0"/>
            </a:br>
            <a:r>
              <a:rPr lang="hi-IN" sz="2800" dirty="0" smtClean="0"/>
              <a:t>	</a:t>
            </a:r>
            <a:r>
              <a:rPr lang="en-IN" sz="2800" dirty="0" smtClean="0"/>
              <a:t/>
            </a:r>
            <a:br>
              <a:rPr lang="en-IN" sz="2800" dirty="0" smtClean="0"/>
            </a:br>
            <a:endParaRPr lang="en-IN" sz="2800" dirty="0">
              <a:solidFill>
                <a:srgbClr val="C00000"/>
              </a:solidFill>
            </a:endParaRPr>
          </a:p>
        </p:txBody>
      </p:sp>
      <p:pic>
        <p:nvPicPr>
          <p:cNvPr id="5" name="Picture 4" descr="Sub Division Office Sadar Gaya District PDS recruitment 2015.png"/>
          <p:cNvPicPr>
            <a:picLocks noChangeAspect="1"/>
          </p:cNvPicPr>
          <p:nvPr/>
        </p:nvPicPr>
        <p:blipFill>
          <a:blip r:embed="rId3"/>
          <a:stretch>
            <a:fillRect/>
          </a:stretch>
        </p:blipFill>
        <p:spPr>
          <a:xfrm>
            <a:off x="3882100" y="116632"/>
            <a:ext cx="1308362" cy="1109875"/>
          </a:xfrm>
          <a:prstGeom prst="rect">
            <a:avLst/>
          </a:prstGeom>
        </p:spPr>
      </p:pic>
      <p:sp>
        <p:nvSpPr>
          <p:cNvPr id="7" name="Rectangle 6"/>
          <p:cNvSpPr/>
          <p:nvPr/>
        </p:nvSpPr>
        <p:spPr>
          <a:xfrm>
            <a:off x="357158" y="1844824"/>
            <a:ext cx="8429684"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hi-IN" sz="3200" b="1" cap="all" spc="0" dirty="0" smtClean="0">
                <a:ln w="0"/>
                <a:solidFill>
                  <a:srgbClr val="002060"/>
                </a:solidFill>
                <a:effectLst>
                  <a:outerShdw blurRad="38100" dist="38100" dir="2700000" algn="tl">
                    <a:srgbClr val="000000">
                      <a:alpha val="43137"/>
                    </a:srgbClr>
                  </a:outerShdw>
                  <a:reflection blurRad="12700" stA="50000" endPos="50000" dist="5000" dir="5400000" sy="-100000" rotWithShape="0"/>
                </a:effectLst>
              </a:rPr>
              <a:t>क्षेत्र स्तरीय संघ (ALO)</a:t>
            </a:r>
            <a:endParaRPr lang="en-US" sz="3200" b="1" cap="all" spc="0" dirty="0" smtClean="0">
              <a:ln w="0"/>
              <a:solidFill>
                <a:srgbClr val="002060"/>
              </a:solidFill>
              <a:effectLst>
                <a:outerShdw blurRad="38100" dist="38100" dir="2700000" algn="tl">
                  <a:srgbClr val="000000">
                    <a:alpha val="43137"/>
                  </a:srgbClr>
                </a:outerShdw>
                <a:reflection blurRad="12700" stA="50000" endPos="50000" dist="5000" dir="5400000" sy="-100000" rotWithShape="0"/>
              </a:effectLst>
            </a:endParaRPr>
          </a:p>
        </p:txBody>
      </p:sp>
      <p:sp>
        <p:nvSpPr>
          <p:cNvPr id="9" name="Rectangle 8"/>
          <p:cNvSpPr/>
          <p:nvPr/>
        </p:nvSpPr>
        <p:spPr>
          <a:xfrm>
            <a:off x="857224" y="4000504"/>
            <a:ext cx="7572428" cy="646331"/>
          </a:xfrm>
          <a:prstGeom prst="rect">
            <a:avLst/>
          </a:prstGeom>
        </p:spPr>
        <p:txBody>
          <a:bodyPr wrap="square">
            <a:spAutoFit/>
          </a:bodyPr>
          <a:lstStyle/>
          <a:p>
            <a:endParaRPr lang="en-IN" dirty="0" smtClean="0"/>
          </a:p>
          <a:p>
            <a:r>
              <a:rPr lang="hi-IN" b="1" dirty="0" smtClean="0"/>
              <a:t> </a:t>
            </a:r>
            <a:endParaRPr lang="en-IN" dirty="0"/>
          </a:p>
        </p:txBody>
      </p:sp>
      <p:sp>
        <p:nvSpPr>
          <p:cNvPr id="27649" name="Rectangle 1"/>
          <p:cNvSpPr>
            <a:spLocks noChangeArrowheads="1"/>
          </p:cNvSpPr>
          <p:nvPr/>
        </p:nvSpPr>
        <p:spPr bwMode="auto">
          <a:xfrm>
            <a:off x="107504" y="4797152"/>
            <a:ext cx="9036496"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i-IN" sz="2000" b="1" i="0" u="none" strike="noStrike" cap="none" normalizeH="0" baseline="0" dirty="0" smtClean="0">
                <a:ln>
                  <a:noFill/>
                </a:ln>
                <a:solidFill>
                  <a:schemeClr val="tx1"/>
                </a:solidFill>
                <a:effectLst/>
                <a:latin typeface="Calibri" pitchFamily="34" charset="0"/>
                <a:ea typeface="Calibri" pitchFamily="34" charset="0"/>
                <a:cs typeface="Mangal" pitchFamily="18" charset="0"/>
              </a:rPr>
              <a:t>क्षेत्र स्तरीय संघों के अध्यक्ष,</a:t>
            </a:r>
            <a:r>
              <a:rPr kumimoji="0" lang="hi-IN" sz="2000" b="1" i="0" u="none" strike="noStrike" cap="none" normalizeH="0" dirty="0" smtClean="0">
                <a:ln>
                  <a:noFill/>
                </a:ln>
                <a:solidFill>
                  <a:schemeClr val="tx1"/>
                </a:solidFill>
                <a:effectLst/>
                <a:latin typeface="Calibri" pitchFamily="34" charset="0"/>
                <a:ea typeface="Calibri" pitchFamily="34" charset="0"/>
                <a:cs typeface="Mangal" pitchFamily="18" charset="0"/>
              </a:rPr>
              <a:t> सचिव एवं कोषाध्यक्ष </a:t>
            </a:r>
            <a:r>
              <a:rPr kumimoji="0" lang="hi-IN" sz="2000" b="1" i="0" u="none" strike="noStrike" cap="none" normalizeH="0" baseline="0" dirty="0" smtClean="0">
                <a:ln>
                  <a:noFill/>
                </a:ln>
                <a:solidFill>
                  <a:schemeClr val="tx1"/>
                </a:solidFill>
                <a:effectLst/>
                <a:latin typeface="Calibri" pitchFamily="34" charset="0"/>
                <a:ea typeface="Calibri" pitchFamily="34" charset="0"/>
                <a:cs typeface="Mangal" pitchFamily="18" charset="0"/>
              </a:rPr>
              <a:t>का</a:t>
            </a:r>
          </a:p>
          <a:p>
            <a:pPr marL="0" marR="0" lvl="0" indent="0" algn="ctr" defTabSz="914400" rtl="0" eaLnBrk="1" fontAlgn="base" latinLnBrk="0" hangingPunct="1">
              <a:lnSpc>
                <a:spcPct val="100000"/>
              </a:lnSpc>
              <a:spcBef>
                <a:spcPct val="0"/>
              </a:spcBef>
              <a:spcAft>
                <a:spcPct val="0"/>
              </a:spcAft>
              <a:buClrTx/>
              <a:buSzTx/>
              <a:buFontTx/>
              <a:buNone/>
              <a:tabLst/>
            </a:pPr>
            <a:r>
              <a:rPr lang="hi-IN" sz="2800" b="1" dirty="0" smtClean="0">
                <a:solidFill>
                  <a:srgbClr val="FF0000"/>
                </a:solidFill>
              </a:rPr>
              <a:t>“एक दिवसीय प्रशिक्षण-सह-क्षमता वर्धन कार्यक्रम”</a:t>
            </a:r>
            <a:endParaRPr lang="en-IN" sz="1600" b="1" dirty="0" smtClean="0">
              <a:solidFill>
                <a:srgbClr val="FF0000"/>
              </a:solidFil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2071670" y="5982091"/>
            <a:ext cx="4929222" cy="461665"/>
          </a:xfrm>
          <a:prstGeom prst="rect">
            <a:avLst/>
          </a:prstGeom>
        </p:spPr>
        <p:txBody>
          <a:bodyPr wrap="square">
            <a:spAutoFit/>
          </a:bodyPr>
          <a:lstStyle/>
          <a:p>
            <a:pPr algn="ctr"/>
            <a:r>
              <a:rPr lang="hi-IN" sz="2400" b="1" dirty="0" smtClean="0"/>
              <a:t>दिनांक – 13 फरवरी, 2021</a:t>
            </a:r>
            <a:endParaRPr lang="en-IN" sz="2400" dirty="0"/>
          </a:p>
        </p:txBody>
      </p:sp>
      <p:pic>
        <p:nvPicPr>
          <p:cNvPr id="11" name="Picture 2" descr="D:\NULM Ravi File\Ravi\PIC SUH Mahali Pakri visit\IMG20170211115658.jpg"/>
          <p:cNvPicPr>
            <a:picLocks noChangeAspect="1" noChangeArrowheads="1"/>
          </p:cNvPicPr>
          <p:nvPr/>
        </p:nvPicPr>
        <p:blipFill>
          <a:blip r:embed="rId4" cstate="print"/>
          <a:srcRect b="22609"/>
          <a:stretch>
            <a:fillRect/>
          </a:stretch>
        </p:blipFill>
        <p:spPr bwMode="auto">
          <a:xfrm>
            <a:off x="683568" y="2564904"/>
            <a:ext cx="3342548" cy="2143710"/>
          </a:xfrm>
          <a:prstGeom prst="rect">
            <a:avLst/>
          </a:prstGeom>
          <a:ln>
            <a:noFill/>
          </a:ln>
          <a:effectLst>
            <a:softEdge rad="112500"/>
          </a:effectLst>
        </p:spPr>
      </p:pic>
      <p:pic>
        <p:nvPicPr>
          <p:cNvPr id="12" name="Picture 2" descr="E:\Sitamarhi Tour\DCIM\100D3300\New folder\DSC_0037.JP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b="15837"/>
          <a:stretch/>
        </p:blipFill>
        <p:spPr bwMode="auto">
          <a:xfrm>
            <a:off x="3923928" y="2564904"/>
            <a:ext cx="4312977" cy="221718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2"/>
          </p:nvPr>
        </p:nvSpPr>
        <p:spPr>
          <a:xfrm>
            <a:off x="281444" y="857233"/>
            <a:ext cx="8291084" cy="5143536"/>
          </a:xfrm>
        </p:spPr>
        <p:txBody>
          <a:bodyPr>
            <a:normAutofit/>
          </a:bodyPr>
          <a:lstStyle/>
          <a:p>
            <a:pPr algn="just">
              <a:lnSpc>
                <a:spcPct val="150000"/>
              </a:lnSpc>
              <a:spcAft>
                <a:spcPts val="200"/>
              </a:spcAft>
              <a:buClrTx/>
              <a:buSzPct val="150000"/>
              <a:buFont typeface="Arial" pitchFamily="34" charset="0"/>
              <a:buChar char="•"/>
            </a:pPr>
            <a:r>
              <a:rPr lang="hi-IN" sz="2000" dirty="0" smtClean="0">
                <a:solidFill>
                  <a:schemeClr val="tx1"/>
                </a:solidFill>
              </a:rPr>
              <a:t>शहरी निराश्रितों के विशिष्ट संवेदनशील वर्गों जैसे कि </a:t>
            </a:r>
            <a:r>
              <a:rPr lang="hi-IN" sz="2000" b="1" dirty="0" smtClean="0">
                <a:solidFill>
                  <a:srgbClr val="002060"/>
                </a:solidFill>
              </a:rPr>
              <a:t>आश्रितों, बुजुर्गों, विकलांगों /अक्षम व्यक्तयों, मानसिक रोगियों</a:t>
            </a:r>
            <a:r>
              <a:rPr lang="hi-IN" sz="2000" dirty="0" smtClean="0">
                <a:solidFill>
                  <a:schemeClr val="tx1"/>
                </a:solidFill>
              </a:rPr>
              <a:t> एवं </a:t>
            </a:r>
            <a:r>
              <a:rPr lang="hi-IN" sz="2000" b="1" dirty="0" smtClean="0">
                <a:solidFill>
                  <a:srgbClr val="002060"/>
                </a:solidFill>
              </a:rPr>
              <a:t>गंभीर रूप से बीमार </a:t>
            </a:r>
            <a:r>
              <a:rPr lang="hi-IN" sz="2000" dirty="0" smtClean="0">
                <a:solidFill>
                  <a:schemeClr val="tx1"/>
                </a:solidFill>
              </a:rPr>
              <a:t>के लिए विशेष खण्डों का निर्माण कर एवं विशेष सेवाओं तक उनकी पहुंच के संपर्क माध्यम की व्यवस्था करके उनकी आव्श्यकताओं की पूर्ति करना | </a:t>
            </a:r>
          </a:p>
          <a:p>
            <a:pPr algn="just">
              <a:lnSpc>
                <a:spcPct val="150000"/>
              </a:lnSpc>
              <a:spcAft>
                <a:spcPts val="200"/>
              </a:spcAft>
              <a:buClrTx/>
              <a:buSzPct val="150000"/>
              <a:buFont typeface="Arial" pitchFamily="34" charset="0"/>
              <a:buChar char="•"/>
            </a:pPr>
            <a:r>
              <a:rPr lang="hi-IN" sz="2000" dirty="0" smtClean="0">
                <a:solidFill>
                  <a:schemeClr val="tx1"/>
                </a:solidFill>
              </a:rPr>
              <a:t>आश्रयहीन जनसंख्याँ की पहुँच विभिन्न अधिकारों यथा </a:t>
            </a:r>
            <a:r>
              <a:rPr lang="hi-IN" sz="2000" b="1" dirty="0" smtClean="0">
                <a:solidFill>
                  <a:srgbClr val="002060"/>
                </a:solidFill>
              </a:rPr>
              <a:t>सामाजिक सुरक्षा पेंशन, सार्वजनिक वितरण प्रणाली, पहचान पत्र, वित्तीय समावेशन </a:t>
            </a:r>
            <a:r>
              <a:rPr lang="hi-IN" sz="2000" dirty="0" smtClean="0">
                <a:solidFill>
                  <a:schemeClr val="tx1"/>
                </a:solidFill>
              </a:rPr>
              <a:t>आदि तक सुनिश्चित करना | </a:t>
            </a:r>
          </a:p>
          <a:p>
            <a:pPr algn="just">
              <a:lnSpc>
                <a:spcPct val="150000"/>
              </a:lnSpc>
              <a:spcAft>
                <a:spcPts val="200"/>
              </a:spcAft>
              <a:buClrTx/>
              <a:buSzPct val="150000"/>
              <a:buFont typeface="Arial" pitchFamily="34" charset="0"/>
              <a:buChar char="•"/>
            </a:pPr>
            <a:r>
              <a:rPr lang="hi-IN" sz="2000" b="1" dirty="0" smtClean="0">
                <a:solidFill>
                  <a:schemeClr val="tx1"/>
                </a:solidFill>
              </a:rPr>
              <a:t>DAY-NULM</a:t>
            </a:r>
            <a:r>
              <a:rPr lang="hi-IN" sz="2000" dirty="0" smtClean="0">
                <a:solidFill>
                  <a:schemeClr val="tx1"/>
                </a:solidFill>
              </a:rPr>
              <a:t> का लक्ष्य शहरी निराश्रितों हेतु आश्रय योजना </a:t>
            </a:r>
            <a:r>
              <a:rPr lang="hi-IN" sz="2000" b="1" dirty="0" smtClean="0">
                <a:solidFill>
                  <a:srgbClr val="002060"/>
                </a:solidFill>
              </a:rPr>
              <a:t>(SUH) </a:t>
            </a:r>
            <a:r>
              <a:rPr lang="hi-IN" sz="2000" dirty="0" smtClean="0">
                <a:solidFill>
                  <a:schemeClr val="tx1"/>
                </a:solidFill>
              </a:rPr>
              <a:t>के अंतर्गत चरणबद्ध तरीके से इन शहरी आश्रयहीनो को मूलभूत सेवाओं से युक्त आश्रय उपलब्ध करना है | </a:t>
            </a:r>
          </a:p>
          <a:p>
            <a:pPr algn="just">
              <a:lnSpc>
                <a:spcPct val="120000"/>
              </a:lnSpc>
              <a:spcAft>
                <a:spcPts val="200"/>
              </a:spcAft>
              <a:buClrTx/>
              <a:buSzPct val="150000"/>
              <a:buFont typeface="Arial" pitchFamily="34" charset="0"/>
              <a:buChar char="•"/>
            </a:pPr>
            <a:endParaRPr lang="hi-IN" dirty="0" smtClean="0">
              <a:solidFill>
                <a:schemeClr val="tx1"/>
              </a:solidFill>
            </a:endParaRPr>
          </a:p>
          <a:p>
            <a:pPr>
              <a:buNone/>
            </a:pP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57166"/>
            <a:ext cx="8610600" cy="882650"/>
          </a:xfrm>
        </p:spPr>
        <p:txBody>
          <a:bodyPr/>
          <a:lstStyle/>
          <a:p>
            <a:r>
              <a:rPr lang="hi-IN" sz="3200" b="1" dirty="0" smtClean="0">
                <a:solidFill>
                  <a:srgbClr val="C00000"/>
                </a:solidFill>
              </a:rPr>
              <a:t>आश्रयस्थलों की अवस्थिति:</a:t>
            </a:r>
            <a:endParaRPr lang="en-IN" b="1" dirty="0">
              <a:solidFill>
                <a:srgbClr val="C00000"/>
              </a:solidFill>
            </a:endParaRPr>
          </a:p>
        </p:txBody>
      </p:sp>
      <p:sp>
        <p:nvSpPr>
          <p:cNvPr id="3" name="Title 3"/>
          <p:cNvSpPr txBox="1">
            <a:spLocks/>
          </p:cNvSpPr>
          <p:nvPr/>
        </p:nvSpPr>
        <p:spPr>
          <a:xfrm>
            <a:off x="357158" y="1571612"/>
            <a:ext cx="8358246" cy="4071966"/>
          </a:xfrm>
          <a:prstGeom prst="rect">
            <a:avLst/>
          </a:prstGeom>
        </p:spPr>
        <p:txBody>
          <a:bodyPr vert="horz" anchor="ctr">
            <a:normAutofit/>
          </a:bodyPr>
          <a:lstStyle/>
          <a:p>
            <a:pPr lvl="0" algn="just">
              <a:buFont typeface="Wingdings" pitchFamily="2" charset="2"/>
              <a:buChar char="Ø"/>
            </a:pPr>
            <a:endParaRPr kumimoji="0" lang="en-IN" sz="240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 name="Content Placeholder 4"/>
          <p:cNvSpPr>
            <a:spLocks noGrp="1"/>
          </p:cNvSpPr>
          <p:nvPr>
            <p:ph sz="quarter" idx="2"/>
          </p:nvPr>
        </p:nvSpPr>
        <p:spPr>
          <a:xfrm>
            <a:off x="281444" y="1316037"/>
            <a:ext cx="8433960" cy="4256103"/>
          </a:xfrm>
        </p:spPr>
        <p:txBody>
          <a:bodyPr>
            <a:normAutofit lnSpcReduction="10000"/>
          </a:bodyPr>
          <a:lstStyle/>
          <a:p>
            <a:pPr algn="just">
              <a:buClrTx/>
              <a:buFont typeface="Wingdings" pitchFamily="2" charset="2"/>
              <a:buChar char="Ø"/>
            </a:pPr>
            <a:r>
              <a:rPr lang="hi-IN" dirty="0" smtClean="0">
                <a:solidFill>
                  <a:schemeClr val="tx1"/>
                </a:solidFill>
              </a:rPr>
              <a:t>जहाँ तक व्यवहार्य हो आश्रय स्थलों का निर्माण शहरी निराश्रितों की सघनता वाले क्षेत्र एवं उनके कार्य स्थलों के समीप किया जाना चाहिए | इनकी अवस्थिति ऐसी होनी चाहिए जहाँ सामान्यतः निर्धन लोग एकत्र होते हों जैसे कि रेलवे स्टेशन, बस स्टैंड, थोक बाजारों व मंडियां आदि | </a:t>
            </a:r>
          </a:p>
          <a:p>
            <a:pPr algn="just">
              <a:buClrTx/>
              <a:buNone/>
            </a:pPr>
            <a:endParaRPr lang="hi-IN" dirty="0" smtClean="0">
              <a:solidFill>
                <a:schemeClr val="tx1"/>
              </a:solidFill>
            </a:endParaRPr>
          </a:p>
          <a:p>
            <a:pPr algn="just">
              <a:buClrTx/>
              <a:buFont typeface="Wingdings" pitchFamily="2" charset="2"/>
              <a:buChar char="Ø"/>
            </a:pPr>
            <a:r>
              <a:rPr lang="hi-IN" dirty="0" smtClean="0">
                <a:solidFill>
                  <a:schemeClr val="tx1"/>
                </a:solidFill>
              </a:rPr>
              <a:t>स्थानीय / नगरी निकायों द्वारा आश्रय स्थलों की आवश्यकता वाले स्थानों की उचित पहचान हेतु शहरों में व्यवस्थित एवं व्यापक </a:t>
            </a:r>
            <a:r>
              <a:rPr lang="hi-IN" b="1" dirty="0" smtClean="0">
                <a:solidFill>
                  <a:srgbClr val="002060"/>
                </a:solidFill>
              </a:rPr>
              <a:t>सर्वेक्षण</a:t>
            </a:r>
            <a:r>
              <a:rPr lang="hi-IN" dirty="0" smtClean="0">
                <a:solidFill>
                  <a:schemeClr val="tx1"/>
                </a:solidFill>
              </a:rPr>
              <a:t> कराया जाना चाहिए| सर्वेक्षण एवं लाभार्थिओं की पहचान कार्य के दौरान कार्यान्वयक संस्थाएं नागरिक संगठन के प्रतिनिधियों को भी शामिल कर सकते हैं |  </a:t>
            </a:r>
            <a:endParaRPr lang="en-IN" dirty="0">
              <a:solidFill>
                <a:schemeClr val="tx1"/>
              </a:solidFill>
            </a:endParaRPr>
          </a:p>
        </p:txBody>
      </p:sp>
    </p:spTree>
    <p:extLst>
      <p:ext uri="{BB962C8B-B14F-4D97-AF65-F5344CB8AC3E}">
        <p14:creationId xmlns:p14="http://schemas.microsoft.com/office/powerpoint/2010/main" xmlns="" val="2992953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14282" y="357166"/>
            <a:ext cx="8610600" cy="882650"/>
          </a:xfrm>
        </p:spPr>
        <p:txBody>
          <a:bodyPr/>
          <a:lstStyle/>
          <a:p>
            <a:r>
              <a:rPr lang="hi-IN" sz="3200" b="1" dirty="0" smtClean="0">
                <a:solidFill>
                  <a:srgbClr val="C00000"/>
                </a:solidFill>
              </a:rPr>
              <a:t>आश्रयस्थलों के मानक एवं उनके प्रकार :</a:t>
            </a:r>
            <a:endParaRPr lang="en-IN" b="1" dirty="0">
              <a:solidFill>
                <a:srgbClr val="C00000"/>
              </a:solidFill>
            </a:endParaRPr>
          </a:p>
        </p:txBody>
      </p:sp>
      <p:sp>
        <p:nvSpPr>
          <p:cNvPr id="10" name="Content Placeholder 4"/>
          <p:cNvSpPr>
            <a:spLocks noGrp="1"/>
          </p:cNvSpPr>
          <p:nvPr>
            <p:ph sz="quarter" idx="2"/>
          </p:nvPr>
        </p:nvSpPr>
        <p:spPr>
          <a:xfrm>
            <a:off x="281444" y="1316037"/>
            <a:ext cx="8433960" cy="4256103"/>
          </a:xfrm>
        </p:spPr>
        <p:txBody>
          <a:bodyPr>
            <a:normAutofit/>
          </a:bodyPr>
          <a:lstStyle/>
          <a:p>
            <a:pPr algn="just">
              <a:buClrTx/>
              <a:buFont typeface="Wingdings" pitchFamily="2" charset="2"/>
              <a:buChar char="Ø"/>
            </a:pPr>
            <a:r>
              <a:rPr lang="hi-IN" dirty="0" smtClean="0">
                <a:solidFill>
                  <a:schemeClr val="tx1"/>
                </a:solidFill>
              </a:rPr>
              <a:t>शहरी आश्रयविहिनो के लिए आश्रय स्थल हर मौसम में चौबीसों घंटे खुले रहने वाले होने चाहिए | </a:t>
            </a:r>
          </a:p>
          <a:p>
            <a:pPr algn="just">
              <a:buClrTx/>
              <a:buFont typeface="Wingdings" pitchFamily="2" charset="2"/>
              <a:buChar char="Ø"/>
            </a:pPr>
            <a:r>
              <a:rPr lang="hi-IN" dirty="0" smtClean="0">
                <a:solidFill>
                  <a:schemeClr val="tx1"/>
                </a:solidFill>
              </a:rPr>
              <a:t>प्रत्येक एक लाख की आबादी वाले शहरी आबादी पर न्यूनतम 100 लोगों वाले स्थायी आश्रय स्थलों के व्यवस्था होनी चाहिए | </a:t>
            </a:r>
          </a:p>
          <a:p>
            <a:pPr algn="just">
              <a:buClrTx/>
              <a:buFont typeface="Wingdings" pitchFamily="2" charset="2"/>
              <a:buChar char="Ø"/>
            </a:pPr>
            <a:r>
              <a:rPr lang="hi-IN" dirty="0" smtClean="0">
                <a:solidFill>
                  <a:schemeClr val="tx1"/>
                </a:solidFill>
              </a:rPr>
              <a:t>योजना का क्रियान्वयन उस प्रत्येक नगर निकायों में होनी चाहिए जिनकी जनसँख्या वर्ष 2011 की जनसँख्या के अनुसार 1 लाख या उससे उपर होनी चाहिए | </a:t>
            </a:r>
          </a:p>
          <a:p>
            <a:pPr algn="just">
              <a:buClrTx/>
              <a:buFont typeface="Wingdings" pitchFamily="2" charset="2"/>
              <a:buChar char="Ø"/>
            </a:pPr>
            <a:r>
              <a:rPr lang="hi-IN" dirty="0" smtClean="0">
                <a:solidFill>
                  <a:schemeClr val="tx1"/>
                </a:solidFill>
              </a:rPr>
              <a:t>पुरुषों, महिलोओं, पारिवारिक आश्रयस्थल एवं विशेष वर्गों के लिए अलग आवश्यकता अनुरूप आश्रय स्थोलों का निर्माण कराया जाना चाहिए | </a:t>
            </a:r>
            <a:endParaRPr lang="en-IN" dirty="0">
              <a:solidFill>
                <a:schemeClr val="tx1"/>
              </a:solidFill>
            </a:endParaRPr>
          </a:p>
        </p:txBody>
      </p:sp>
    </p:spTree>
    <p:extLst>
      <p:ext uri="{BB962C8B-B14F-4D97-AF65-F5344CB8AC3E}">
        <p14:creationId xmlns:p14="http://schemas.microsoft.com/office/powerpoint/2010/main" xmlns="" val="2783795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14282" y="357166"/>
            <a:ext cx="8610600" cy="882650"/>
          </a:xfrm>
        </p:spPr>
        <p:txBody>
          <a:bodyPr/>
          <a:lstStyle/>
          <a:p>
            <a:r>
              <a:rPr lang="hi-IN" sz="3200" b="1" dirty="0" smtClean="0">
                <a:solidFill>
                  <a:srgbClr val="C00000"/>
                </a:solidFill>
              </a:rPr>
              <a:t>आश्रयस्थलों पर सुविधाएँ :</a:t>
            </a:r>
            <a:endParaRPr lang="en-IN" b="1" dirty="0">
              <a:solidFill>
                <a:srgbClr val="C00000"/>
              </a:solidFill>
            </a:endParaRPr>
          </a:p>
        </p:txBody>
      </p:sp>
      <p:sp>
        <p:nvSpPr>
          <p:cNvPr id="10" name="Content Placeholder 4"/>
          <p:cNvSpPr>
            <a:spLocks noGrp="1"/>
          </p:cNvSpPr>
          <p:nvPr>
            <p:ph sz="quarter" idx="2"/>
          </p:nvPr>
        </p:nvSpPr>
        <p:spPr>
          <a:xfrm>
            <a:off x="281444" y="1316037"/>
            <a:ext cx="8433960" cy="5065291"/>
          </a:xfrm>
        </p:spPr>
        <p:txBody>
          <a:bodyPr>
            <a:normAutofit fontScale="92500" lnSpcReduction="10000"/>
          </a:bodyPr>
          <a:lstStyle/>
          <a:p>
            <a:pPr algn="just">
              <a:buClrTx/>
              <a:buFont typeface="Wingdings" pitchFamily="2" charset="2"/>
              <a:buChar char="Ø"/>
            </a:pPr>
            <a:r>
              <a:rPr lang="hi-IN" sz="2000" dirty="0" smtClean="0">
                <a:solidFill>
                  <a:schemeClr val="tx1"/>
                </a:solidFill>
              </a:rPr>
              <a:t>स्वच्छ हवादार कमरे |</a:t>
            </a:r>
          </a:p>
          <a:p>
            <a:pPr algn="just">
              <a:buClrTx/>
              <a:buFont typeface="Wingdings" pitchFamily="2" charset="2"/>
              <a:buChar char="Ø"/>
            </a:pPr>
            <a:r>
              <a:rPr lang="hi-IN" sz="2000" dirty="0" smtClean="0">
                <a:solidFill>
                  <a:schemeClr val="tx1"/>
                </a:solidFill>
              </a:rPr>
              <a:t>पेयजल की व्यस्था एवं साफ़ सफाई | </a:t>
            </a:r>
          </a:p>
          <a:p>
            <a:pPr algn="just">
              <a:buClrTx/>
              <a:buFont typeface="Wingdings" pitchFamily="2" charset="2"/>
              <a:buChar char="Ø"/>
            </a:pPr>
            <a:r>
              <a:rPr lang="hi-IN" sz="2000" dirty="0" smtClean="0">
                <a:solidFill>
                  <a:schemeClr val="tx1"/>
                </a:solidFill>
              </a:rPr>
              <a:t>पर्याप्त स्नान स्थलों एवं शौचालयों की सुविधा | </a:t>
            </a:r>
          </a:p>
          <a:p>
            <a:pPr algn="just">
              <a:buClrTx/>
              <a:buFont typeface="Wingdings" pitchFamily="2" charset="2"/>
              <a:buChar char="Ø"/>
            </a:pPr>
            <a:r>
              <a:rPr lang="hi-IN" sz="2000" dirty="0" smtClean="0">
                <a:solidFill>
                  <a:schemeClr val="tx1"/>
                </a:solidFill>
              </a:rPr>
              <a:t>समुचित प्रकाश व्यवस्था | </a:t>
            </a:r>
          </a:p>
          <a:p>
            <a:pPr algn="just">
              <a:buClrTx/>
              <a:buFont typeface="Wingdings" pitchFamily="2" charset="2"/>
              <a:buChar char="Ø"/>
            </a:pPr>
            <a:r>
              <a:rPr lang="hi-IN" sz="2000" dirty="0" smtClean="0">
                <a:solidFill>
                  <a:schemeClr val="tx1"/>
                </a:solidFill>
              </a:rPr>
              <a:t>प्राथमिक चिकित्सा किट | </a:t>
            </a:r>
          </a:p>
          <a:p>
            <a:pPr algn="just">
              <a:buClrTx/>
              <a:buFont typeface="Wingdings" pitchFamily="2" charset="2"/>
              <a:buChar char="Ø"/>
            </a:pPr>
            <a:r>
              <a:rPr lang="hi-IN" sz="2000" dirty="0" smtClean="0">
                <a:solidFill>
                  <a:schemeClr val="tx1"/>
                </a:solidFill>
              </a:rPr>
              <a:t>कीट पतंगों (मच्छरों आदि) पर नियत्रण की व्यवस्था | </a:t>
            </a:r>
          </a:p>
          <a:p>
            <a:pPr algn="just">
              <a:buClrTx/>
              <a:buFont typeface="Wingdings" pitchFamily="2" charset="2"/>
              <a:buChar char="Ø"/>
            </a:pPr>
            <a:r>
              <a:rPr lang="hi-IN" sz="2000" dirty="0" smtClean="0">
                <a:solidFill>
                  <a:schemeClr val="tx1"/>
                </a:solidFill>
              </a:rPr>
              <a:t>कम्बलों, गद्दों एवं चादरों को नियमित अंतराल पर धुलाई तथा अन्य सुविधाओं का रख रखाव | </a:t>
            </a:r>
          </a:p>
          <a:p>
            <a:pPr algn="just">
              <a:buClrTx/>
              <a:buFont typeface="Wingdings" pitchFamily="2" charset="2"/>
              <a:buChar char="Ø"/>
            </a:pPr>
            <a:r>
              <a:rPr lang="hi-IN" sz="2000" dirty="0" smtClean="0">
                <a:solidFill>
                  <a:schemeClr val="tx1"/>
                </a:solidFill>
              </a:rPr>
              <a:t>आम रसोई / भोजन बनाने के व्यस्था |</a:t>
            </a:r>
          </a:p>
          <a:p>
            <a:pPr algn="just">
              <a:buClrTx/>
              <a:buFont typeface="Wingdings" pitchFamily="2" charset="2"/>
              <a:buChar char="Ø"/>
            </a:pPr>
            <a:r>
              <a:rPr lang="hi-IN" sz="2000" dirty="0" smtClean="0">
                <a:solidFill>
                  <a:schemeClr val="tx1"/>
                </a:solidFill>
              </a:rPr>
              <a:t>बर्तनों की व्यवस्था | </a:t>
            </a:r>
          </a:p>
          <a:p>
            <a:pPr algn="just">
              <a:buClrTx/>
              <a:buFont typeface="Wingdings" pitchFamily="2" charset="2"/>
              <a:buChar char="Ø"/>
            </a:pPr>
            <a:r>
              <a:rPr lang="hi-IN" sz="2000" dirty="0" smtClean="0">
                <a:solidFill>
                  <a:schemeClr val="tx1"/>
                </a:solidFill>
              </a:rPr>
              <a:t>शिशु देखभाल सुविधा हेतु आश्रयस्थलों को निकटतम आगंबरी केद्र से जोड़ना | </a:t>
            </a:r>
          </a:p>
          <a:p>
            <a:pPr algn="just">
              <a:buClrTx/>
              <a:buFont typeface="Wingdings" pitchFamily="2" charset="2"/>
              <a:buChar char="Ø"/>
            </a:pPr>
            <a:r>
              <a:rPr lang="hi-IN" sz="2000" dirty="0" smtClean="0">
                <a:solidFill>
                  <a:schemeClr val="tx1"/>
                </a:solidFill>
              </a:rPr>
              <a:t>अन्य अधिकार एवं सेवाओं हेतु सुविधा |  </a:t>
            </a:r>
          </a:p>
          <a:p>
            <a:pPr algn="just">
              <a:buClrTx/>
              <a:buFont typeface="Wingdings" pitchFamily="2" charset="2"/>
              <a:buChar char="Ø"/>
            </a:pPr>
            <a:r>
              <a:rPr lang="hi-IN" sz="2000" dirty="0" smtClean="0">
                <a:solidFill>
                  <a:schemeClr val="tx1"/>
                </a:solidFill>
              </a:rPr>
              <a:t>सामाजिक सुरक्षा योजना, शिक्षा एवं स्वास्थ्य सेवा प्रणाली के विभिन्न अधिकारों से जोड़ना </a:t>
            </a:r>
          </a:p>
          <a:p>
            <a:pPr lvl="1" algn="just">
              <a:buClrTx/>
              <a:buFont typeface="Wingdings" pitchFamily="2" charset="2"/>
              <a:buChar char="Ø"/>
            </a:pPr>
            <a:r>
              <a:rPr lang="hi-IN" dirty="0" smtClean="0">
                <a:solidFill>
                  <a:schemeClr val="tx1"/>
                </a:solidFill>
              </a:rPr>
              <a:t>पहचान पत्र एवं निर्वाचक का फोटो पहचान पत्र / विकलांगता पेंसन / BPL कार्ड / विधवा पेंशन / ICDS सेवाएँ इत्यादि | </a:t>
            </a:r>
            <a:endParaRPr lang="en-IN" dirty="0">
              <a:solidFill>
                <a:schemeClr val="tx1"/>
              </a:solidFill>
            </a:endParaRPr>
          </a:p>
        </p:txBody>
      </p:sp>
    </p:spTree>
    <p:extLst>
      <p:ext uri="{BB962C8B-B14F-4D97-AF65-F5344CB8AC3E}">
        <p14:creationId xmlns:p14="http://schemas.microsoft.com/office/powerpoint/2010/main" xmlns="" val="1200970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571480"/>
            <a:ext cx="8219646" cy="639762"/>
          </a:xfrm>
        </p:spPr>
        <p:txBody>
          <a:bodyPr>
            <a:noAutofit/>
          </a:bodyPr>
          <a:lstStyle/>
          <a:p>
            <a:pPr algn="just"/>
            <a:r>
              <a:rPr lang="hi-IN" sz="2400" b="1" dirty="0" smtClean="0">
                <a:solidFill>
                  <a:srgbClr val="C00000"/>
                </a:solidFill>
              </a:rPr>
              <a:t>आश्रय स्थलों का संचालन और प्रबंधन (O&amp;M of SUH):</a:t>
            </a:r>
            <a:endParaRPr lang="en-IN" sz="2400" b="1" dirty="0">
              <a:solidFill>
                <a:srgbClr val="C00000"/>
              </a:solidFill>
            </a:endParaRPr>
          </a:p>
        </p:txBody>
      </p:sp>
      <p:sp>
        <p:nvSpPr>
          <p:cNvPr id="5" name="Content Placeholder 4"/>
          <p:cNvSpPr>
            <a:spLocks noGrp="1"/>
          </p:cNvSpPr>
          <p:nvPr>
            <p:ph sz="quarter" idx="2"/>
          </p:nvPr>
        </p:nvSpPr>
        <p:spPr>
          <a:xfrm>
            <a:off x="285720" y="1214422"/>
            <a:ext cx="8076770" cy="5286412"/>
          </a:xfrm>
        </p:spPr>
        <p:txBody>
          <a:bodyPr>
            <a:noAutofit/>
          </a:bodyPr>
          <a:lstStyle/>
          <a:p>
            <a:pPr algn="just">
              <a:buClrTx/>
              <a:buFont typeface="Wingdings" pitchFamily="2" charset="2"/>
              <a:buChar char="Ø"/>
            </a:pPr>
            <a:r>
              <a:rPr lang="hi-IN" sz="2000" dirty="0" smtClean="0">
                <a:solidFill>
                  <a:schemeClr val="tx1"/>
                </a:solidFill>
              </a:rPr>
              <a:t>आश्रय स्थलों का संचालन और प्रबंधन शहरी स्थानीय नगर निकायों द्वारा अथवा उनके द्वारा चिन्हित किसी अन्य एजेंसी/ संस्था के माध्यम से किया जा सकेगा जैसे की :- </a:t>
            </a:r>
          </a:p>
          <a:p>
            <a:pPr marL="857250" lvl="1" indent="-400050" algn="just">
              <a:buClrTx/>
              <a:buAutoNum type="romanLcParenBoth"/>
            </a:pPr>
            <a:r>
              <a:rPr lang="hi-IN" sz="1800" b="1" dirty="0" smtClean="0">
                <a:solidFill>
                  <a:srgbClr val="002060"/>
                </a:solidFill>
              </a:rPr>
              <a:t>आश्रयहीन व्यक्तियों का समुदाय </a:t>
            </a:r>
          </a:p>
          <a:p>
            <a:pPr marL="857250" lvl="1" indent="-400050" algn="just">
              <a:buClrTx/>
              <a:buAutoNum type="romanLcParenBoth"/>
            </a:pPr>
            <a:r>
              <a:rPr lang="hi-IN" sz="1800" b="1" dirty="0" smtClean="0">
                <a:solidFill>
                  <a:srgbClr val="002060"/>
                </a:solidFill>
              </a:rPr>
              <a:t>समूह आधारित युवा और महिला समुदाय </a:t>
            </a:r>
          </a:p>
          <a:p>
            <a:pPr marL="857250" lvl="1" indent="-400050" algn="just">
              <a:buClrTx/>
              <a:buAutoNum type="romanLcParenBoth"/>
            </a:pPr>
            <a:r>
              <a:rPr lang="hi-IN" sz="1800" b="1" dirty="0" smtClean="0">
                <a:solidFill>
                  <a:srgbClr val="002060"/>
                </a:solidFill>
              </a:rPr>
              <a:t>विश्वविद्यालयों तथा संस्थानों</a:t>
            </a:r>
          </a:p>
          <a:p>
            <a:pPr marL="857250" lvl="1" indent="-400050" algn="just">
              <a:buClrTx/>
              <a:buAutoNum type="romanLcParenBoth"/>
            </a:pPr>
            <a:r>
              <a:rPr lang="hi-IN" sz="1800" b="1" dirty="0" smtClean="0">
                <a:solidFill>
                  <a:srgbClr val="002060"/>
                </a:solidFill>
              </a:rPr>
              <a:t>नेहरु युवा केन्द्र </a:t>
            </a:r>
          </a:p>
          <a:p>
            <a:pPr marL="857250" lvl="1" indent="-400050" algn="just">
              <a:buClrTx/>
              <a:buAutoNum type="romanLcParenBoth"/>
            </a:pPr>
            <a:r>
              <a:rPr lang="hi-IN" sz="1800" b="1" dirty="0" smtClean="0">
                <a:solidFill>
                  <a:srgbClr val="002060"/>
                </a:solidFill>
              </a:rPr>
              <a:t>असंगठित मजदूर व्यापर संगठनो </a:t>
            </a:r>
          </a:p>
          <a:p>
            <a:pPr marL="857250" lvl="1" indent="-400050" algn="just">
              <a:buClrTx/>
              <a:buAutoNum type="romanLcParenBoth"/>
            </a:pPr>
            <a:r>
              <a:rPr lang="hi-IN" sz="1800" b="1" dirty="0" smtClean="0">
                <a:solidFill>
                  <a:srgbClr val="002060"/>
                </a:solidFill>
              </a:rPr>
              <a:t>गैर सरकारी संगठन अध्वा नागरिक संगठन </a:t>
            </a:r>
          </a:p>
          <a:p>
            <a:pPr marL="857250" lvl="1" indent="-400050" algn="just">
              <a:buClrTx/>
              <a:buAutoNum type="romanLcParenBoth"/>
            </a:pPr>
            <a:r>
              <a:rPr lang="hi-IN" sz="1800" b="1" dirty="0" smtClean="0">
                <a:solidFill>
                  <a:srgbClr val="002060"/>
                </a:solidFill>
              </a:rPr>
              <a:t>राज्य सरकारों / </a:t>
            </a:r>
            <a:r>
              <a:rPr lang="hi-IN" sz="1800" b="1" dirty="0" smtClean="0">
                <a:solidFill>
                  <a:srgbClr val="FF0000"/>
                </a:solidFill>
              </a:rPr>
              <a:t>शहरों स्व-शासन द्वारा मान्यता प्राप्त सवा-सहयता समूह तथा समिति </a:t>
            </a:r>
          </a:p>
          <a:p>
            <a:pPr marL="857250" lvl="1" indent="-400050" algn="just">
              <a:buClrTx/>
              <a:buAutoNum type="romanLcParenBoth"/>
            </a:pPr>
            <a:r>
              <a:rPr lang="hi-IN" sz="1800" b="1" dirty="0" smtClean="0">
                <a:solidFill>
                  <a:srgbClr val="002060"/>
                </a:solidFill>
              </a:rPr>
              <a:t>निवासी कल्याण संघ </a:t>
            </a:r>
          </a:p>
          <a:p>
            <a:pPr marL="857250" lvl="1" indent="-400050" algn="just">
              <a:buClrTx/>
              <a:buAutoNum type="romanLcParenBoth"/>
            </a:pPr>
            <a:r>
              <a:rPr lang="hi-IN" sz="1800" b="1" dirty="0" smtClean="0">
                <a:solidFill>
                  <a:srgbClr val="002060"/>
                </a:solidFill>
              </a:rPr>
              <a:t>सार्जनिक / निजी क्षेत्र की किसी कंपनी या संघों द्वारा | </a:t>
            </a:r>
          </a:p>
          <a:p>
            <a:pPr marL="857250" lvl="1" indent="-400050" algn="just">
              <a:buClrTx/>
              <a:buNone/>
            </a:pPr>
            <a:endParaRPr lang="hi-IN" sz="1050" b="1" dirty="0" smtClean="0">
              <a:solidFill>
                <a:srgbClr val="002060"/>
              </a:solidFill>
            </a:endParaRPr>
          </a:p>
          <a:p>
            <a:pPr algn="just">
              <a:buClrTx/>
              <a:buNone/>
            </a:pPr>
            <a:r>
              <a:rPr lang="hi-IN" sz="1800" b="1" u="sng" dirty="0" smtClean="0">
                <a:solidFill>
                  <a:srgbClr val="C00000"/>
                </a:solidFill>
              </a:rPr>
              <a:t>नोट:-</a:t>
            </a:r>
            <a:r>
              <a:rPr lang="hi-IN" sz="1800" b="1" dirty="0" smtClean="0">
                <a:solidFill>
                  <a:schemeClr val="tx1"/>
                </a:solidFill>
              </a:rPr>
              <a:t>	विभागीय मार्गदर्शिका के अनुसार स्वयं सहायता समूहों के क्षेत्र स्तरीय संघों 	(Area Leval Organization) को भी आश्रय स्थलों का संचालन और प्रबंधन 	की जिम्मेवारी दी जा सकती है | </a:t>
            </a:r>
          </a:p>
          <a:p>
            <a:pPr algn="just">
              <a:buClrTx/>
              <a:buFont typeface="Wingdings" pitchFamily="2" charset="2"/>
              <a:buChar char="Ø"/>
            </a:pPr>
            <a:endParaRPr lang="en-IN" sz="2000" dirty="0" smtClean="0">
              <a:solidFill>
                <a:schemeClr val="tx1"/>
              </a:solidFill>
            </a:endParaRPr>
          </a:p>
          <a:p>
            <a:pPr algn="just">
              <a:buClrTx/>
              <a:buFont typeface="Wingdings" pitchFamily="2" charset="2"/>
              <a:buChar char="Ø"/>
            </a:pPr>
            <a:endParaRPr lang="en-IN" sz="20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sz="quarter" idx="2"/>
          </p:nvPr>
        </p:nvSpPr>
        <p:spPr>
          <a:xfrm>
            <a:off x="357158" y="642918"/>
            <a:ext cx="8076770" cy="5715040"/>
          </a:xfrm>
        </p:spPr>
        <p:txBody>
          <a:bodyPr>
            <a:noAutofit/>
          </a:bodyPr>
          <a:lstStyle/>
          <a:p>
            <a:pPr algn="just">
              <a:buClrTx/>
              <a:buFont typeface="Wingdings" pitchFamily="2" charset="2"/>
              <a:buChar char="Ø"/>
            </a:pPr>
            <a:r>
              <a:rPr lang="hi-IN" sz="2000" dirty="0" smtClean="0">
                <a:solidFill>
                  <a:schemeClr val="tx1"/>
                </a:solidFill>
              </a:rPr>
              <a:t>एक आश्रय स्थल प्रबंधन समिति का गठन किया जायेगा जिसमे स्थानीय वार्ड के सदस्य, शहरी स्थानीय निकाय के प्रतिनिधि, प्रभारी और आश्रयवासियों द्वारा नामित कुछ सदस्य होंगे | यही समिति आश्रय स्थल के दैनिक कामकाज का पर्यवेक्षण करेगी | </a:t>
            </a:r>
          </a:p>
          <a:p>
            <a:pPr algn="just">
              <a:buClrTx/>
              <a:buNone/>
            </a:pPr>
            <a:endParaRPr lang="hi-IN" sz="1000" dirty="0" smtClean="0">
              <a:solidFill>
                <a:schemeClr val="tx1"/>
              </a:solidFill>
            </a:endParaRPr>
          </a:p>
          <a:p>
            <a:pPr algn="just">
              <a:buClrTx/>
              <a:buFont typeface="Wingdings" pitchFamily="2" charset="2"/>
              <a:buChar char="Ø"/>
            </a:pPr>
            <a:r>
              <a:rPr lang="hi-IN" sz="2000" dirty="0" smtClean="0">
                <a:solidFill>
                  <a:schemeClr val="tx1"/>
                </a:solidFill>
              </a:rPr>
              <a:t>प्रत्येक आश्रय स्थल के दैनिक प्रबंधन, रख-रखाव, सफाई तथा अनुशासन हेतु कम से कम निम्नलिखित पूर्णकालिक स्टाफ होंगें :- </a:t>
            </a:r>
          </a:p>
          <a:p>
            <a:pPr algn="just">
              <a:buClrTx/>
              <a:buNone/>
            </a:pPr>
            <a:endParaRPr lang="hi-IN" sz="1000" dirty="0" smtClean="0">
              <a:solidFill>
                <a:schemeClr val="tx1"/>
              </a:solidFill>
            </a:endParaRPr>
          </a:p>
          <a:p>
            <a:pPr marL="800100" lvl="1" indent="-342900" algn="just">
              <a:buClrTx/>
              <a:buAutoNum type="arabicParenBoth"/>
            </a:pPr>
            <a:r>
              <a:rPr lang="hi-IN" b="1" dirty="0" smtClean="0">
                <a:solidFill>
                  <a:srgbClr val="002060"/>
                </a:solidFill>
              </a:rPr>
              <a:t>एक पूर्णकालिक प्रबंधक </a:t>
            </a:r>
          </a:p>
          <a:p>
            <a:pPr marL="800100" lvl="1" indent="-342900" algn="just">
              <a:buClrTx/>
              <a:buAutoNum type="arabicParenBoth"/>
            </a:pPr>
            <a:r>
              <a:rPr lang="hi-IN" b="1" dirty="0" smtClean="0">
                <a:solidFill>
                  <a:srgbClr val="002060"/>
                </a:solidFill>
              </a:rPr>
              <a:t>तीन देखरेख प्रभारी (प्रत्येक आठ घंटे के लिए एक प्रभारी)</a:t>
            </a:r>
          </a:p>
          <a:p>
            <a:pPr marL="800100" lvl="1" indent="-342900" algn="just">
              <a:buClrTx/>
              <a:buNone/>
            </a:pPr>
            <a:endParaRPr lang="hi-IN" sz="1000" b="1" dirty="0" smtClean="0">
              <a:solidFill>
                <a:srgbClr val="002060"/>
              </a:solidFill>
            </a:endParaRPr>
          </a:p>
          <a:p>
            <a:pPr algn="just">
              <a:buClrTx/>
              <a:buFont typeface="Wingdings" pitchFamily="2" charset="2"/>
              <a:buChar char="Ø"/>
            </a:pPr>
            <a:r>
              <a:rPr lang="hi-IN" sz="2000" dirty="0" smtClean="0">
                <a:solidFill>
                  <a:schemeClr val="tx1"/>
                </a:solidFill>
              </a:rPr>
              <a:t>ये कर्मी नगर निकायों द्वारा अथवा आश्रय स्थल संचालन के लिए उत्तरदाई एजेंसी/ ALO/ संस्थानों द्वारा नियुक्त किया जायेगा | महिला निवासियों वाले आश्रय स्थलों में से कम से कम एक महिला प्रभारी अवश्य होने चाहीये | </a:t>
            </a:r>
          </a:p>
          <a:p>
            <a:pPr algn="just">
              <a:buClrTx/>
              <a:buNone/>
            </a:pPr>
            <a:endParaRPr lang="hi-IN" sz="800" dirty="0" smtClean="0">
              <a:solidFill>
                <a:schemeClr val="tx1"/>
              </a:solidFill>
            </a:endParaRPr>
          </a:p>
          <a:p>
            <a:pPr algn="just">
              <a:buClrTx/>
              <a:buFont typeface="Wingdings" pitchFamily="2" charset="2"/>
              <a:buChar char="Ø"/>
            </a:pPr>
            <a:r>
              <a:rPr lang="hi-IN" sz="2000" dirty="0" smtClean="0">
                <a:solidFill>
                  <a:schemeClr val="tx1"/>
                </a:solidFill>
              </a:rPr>
              <a:t>कर्मियों के वेतन व्यय को O&amp;M Cost में शामिल किया जाएगा | यदि अत्रिरित्क्त कर्मी की आवश्यकता हो तो नगर निकाय अन्य श्रोतों से इसके लिए पूंजी की व्यवस्था करेंगी | </a:t>
            </a:r>
          </a:p>
          <a:p>
            <a:pPr algn="just">
              <a:buClrTx/>
              <a:buNone/>
            </a:pPr>
            <a:endParaRPr lang="hi-IN" sz="800" dirty="0" smtClean="0">
              <a:solidFill>
                <a:schemeClr val="tx1"/>
              </a:solidFill>
            </a:endParaRPr>
          </a:p>
          <a:p>
            <a:pPr algn="just">
              <a:buClrTx/>
              <a:buNone/>
            </a:pPr>
            <a:endParaRPr lang="en-IN" sz="2000" dirty="0" smtClean="0">
              <a:solidFill>
                <a:schemeClr val="tx1"/>
              </a:solidFill>
            </a:endParaRPr>
          </a:p>
          <a:p>
            <a:pPr algn="just">
              <a:buClrTx/>
              <a:buFont typeface="Wingdings" pitchFamily="2" charset="2"/>
              <a:buChar char="Ø"/>
            </a:pPr>
            <a:endParaRPr lang="en-IN" sz="2000" dirty="0">
              <a:solidFill>
                <a:schemeClr val="tx1"/>
              </a:solidFill>
            </a:endParaRPr>
          </a:p>
        </p:txBody>
      </p:sp>
      <p:sp>
        <p:nvSpPr>
          <p:cNvPr id="8" name="Text Placeholder 2"/>
          <p:cNvSpPr>
            <a:spLocks noGrp="1"/>
          </p:cNvSpPr>
          <p:nvPr>
            <p:ph type="body" idx="1"/>
          </p:nvPr>
        </p:nvSpPr>
        <p:spPr>
          <a:xfrm>
            <a:off x="428596" y="214290"/>
            <a:ext cx="7433828" cy="354010"/>
          </a:xfrm>
        </p:spPr>
        <p:txBody>
          <a:bodyPr>
            <a:noAutofit/>
          </a:bodyPr>
          <a:lstStyle/>
          <a:p>
            <a:pPr algn="just"/>
            <a:r>
              <a:rPr lang="hi-IN" sz="2400" b="1" dirty="0" smtClean="0">
                <a:solidFill>
                  <a:srgbClr val="C00000"/>
                </a:solidFill>
              </a:rPr>
              <a:t>आश्रय स्थलों का संचालन और प्रबंधन (O&amp;M of SUH):</a:t>
            </a:r>
            <a:endParaRPr lang="en-IN" sz="2400" b="1"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4290"/>
            <a:ext cx="8686800" cy="838200"/>
          </a:xfrm>
        </p:spPr>
        <p:txBody>
          <a:bodyPr>
            <a:normAutofit/>
          </a:bodyPr>
          <a:lstStyle/>
          <a:p>
            <a:r>
              <a:rPr lang="hi-IN" sz="2400" b="1" dirty="0" smtClean="0">
                <a:solidFill>
                  <a:srgbClr val="C00000"/>
                </a:solidFill>
              </a:rPr>
              <a:t>आश्रय स्थलों का संचालन और प्रबंधन</a:t>
            </a:r>
            <a:r>
              <a:rPr lang="en-US" sz="2400" b="1" dirty="0" smtClean="0">
                <a:solidFill>
                  <a:srgbClr val="C00000"/>
                </a:solidFill>
              </a:rPr>
              <a:t> </a:t>
            </a:r>
            <a:r>
              <a:rPr lang="hi-IN" sz="2400" b="1" dirty="0" smtClean="0">
                <a:solidFill>
                  <a:srgbClr val="C00000"/>
                </a:solidFill>
              </a:rPr>
              <a:t>में ALO की भूमिका :-</a:t>
            </a:r>
            <a:endParaRPr lang="en-IN" sz="2400" b="1" dirty="0">
              <a:solidFill>
                <a:srgbClr val="C00000"/>
              </a:solidFill>
            </a:endParaRPr>
          </a:p>
        </p:txBody>
      </p:sp>
      <p:sp>
        <p:nvSpPr>
          <p:cNvPr id="5" name="Content Placeholder 2"/>
          <p:cNvSpPr>
            <a:spLocks noGrp="1"/>
          </p:cNvSpPr>
          <p:nvPr>
            <p:ph idx="1"/>
          </p:nvPr>
        </p:nvSpPr>
        <p:spPr>
          <a:xfrm>
            <a:off x="285720" y="1357298"/>
            <a:ext cx="8143932" cy="5072098"/>
          </a:xfrm>
        </p:spPr>
        <p:txBody>
          <a:bodyPr>
            <a:normAutofit fontScale="92500" lnSpcReduction="10000"/>
          </a:bodyPr>
          <a:lstStyle/>
          <a:p>
            <a:pPr lvl="2" algn="just">
              <a:lnSpc>
                <a:spcPct val="120000"/>
              </a:lnSpc>
              <a:spcAft>
                <a:spcPts val="200"/>
              </a:spcAft>
              <a:buClrTx/>
              <a:buSzPct val="150000"/>
              <a:buFont typeface="Arial" pitchFamily="34" charset="0"/>
              <a:buChar char="•"/>
            </a:pPr>
            <a:r>
              <a:rPr lang="hi-IN" sz="2000" b="1" dirty="0" smtClean="0"/>
              <a:t>आश्रय स्थल से सम्बंधित लेखों का संधारण करना |</a:t>
            </a:r>
          </a:p>
          <a:p>
            <a:pPr lvl="2" algn="just">
              <a:lnSpc>
                <a:spcPct val="120000"/>
              </a:lnSpc>
              <a:spcAft>
                <a:spcPts val="200"/>
              </a:spcAft>
              <a:buClrTx/>
              <a:buSzPct val="150000"/>
              <a:buFont typeface="Arial" pitchFamily="34" charset="0"/>
              <a:buChar char="•"/>
            </a:pPr>
            <a:r>
              <a:rPr lang="hi-IN" sz="2000" b="1" dirty="0" smtClean="0"/>
              <a:t>आश्रय स्थल का मासिक एवं त्रैमासिक प्रतिवेदन तैयार कर नगर निकायों को समर्पित करना |</a:t>
            </a:r>
          </a:p>
          <a:p>
            <a:pPr lvl="2" algn="just">
              <a:lnSpc>
                <a:spcPct val="120000"/>
              </a:lnSpc>
              <a:spcAft>
                <a:spcPts val="200"/>
              </a:spcAft>
              <a:buClrTx/>
              <a:buSzPct val="150000"/>
              <a:buFont typeface="Arial" pitchFamily="34" charset="0"/>
              <a:buChar char="•"/>
            </a:pPr>
            <a:r>
              <a:rPr lang="hi-IN" sz="2000" b="1" dirty="0" smtClean="0"/>
              <a:t>आवश्यकतानुसार राशि की मांग नगर निकाय से करना ताकि कर्मियों को ससमय मानदेय मिल सके | </a:t>
            </a:r>
          </a:p>
          <a:p>
            <a:pPr lvl="2" algn="just">
              <a:lnSpc>
                <a:spcPct val="120000"/>
              </a:lnSpc>
              <a:spcAft>
                <a:spcPts val="200"/>
              </a:spcAft>
              <a:buClrTx/>
              <a:buSzPct val="150000"/>
              <a:buFont typeface="Arial" pitchFamily="34" charset="0"/>
              <a:buChar char="•"/>
            </a:pPr>
            <a:r>
              <a:rPr lang="hi-IN" sz="2000" b="1" dirty="0" smtClean="0"/>
              <a:t>आश्रय स्थल पर साफ़-सफाई सुनिश्चित करवाना |</a:t>
            </a:r>
          </a:p>
          <a:p>
            <a:pPr lvl="2" algn="just">
              <a:lnSpc>
                <a:spcPct val="120000"/>
              </a:lnSpc>
              <a:spcAft>
                <a:spcPts val="200"/>
              </a:spcAft>
              <a:buClrTx/>
              <a:buSzPct val="150000"/>
              <a:buFont typeface="Arial" pitchFamily="34" charset="0"/>
              <a:buChar char="•"/>
            </a:pPr>
            <a:r>
              <a:rPr lang="hi-IN" sz="2000" b="1" dirty="0" smtClean="0"/>
              <a:t>सामुदायिक किचन के माध्यम से भोजन की व्यवस्था सुनिश्चित करवाना |</a:t>
            </a:r>
          </a:p>
          <a:p>
            <a:pPr lvl="2" algn="just">
              <a:lnSpc>
                <a:spcPct val="120000"/>
              </a:lnSpc>
              <a:spcAft>
                <a:spcPts val="200"/>
              </a:spcAft>
              <a:buClrTx/>
              <a:buSzPct val="150000"/>
              <a:buFont typeface="Arial" pitchFamily="34" charset="0"/>
              <a:buChar char="•"/>
            </a:pPr>
            <a:r>
              <a:rPr lang="hi-IN" sz="2000" b="1" dirty="0" smtClean="0"/>
              <a:t>आश्रय स्थल के लाभुकों को सरकार की अन्य लाभकारी योजनाओं से जोड़ना |</a:t>
            </a:r>
          </a:p>
          <a:p>
            <a:pPr lvl="2" algn="just">
              <a:lnSpc>
                <a:spcPct val="120000"/>
              </a:lnSpc>
              <a:spcAft>
                <a:spcPts val="200"/>
              </a:spcAft>
              <a:buClrTx/>
              <a:buSzPct val="150000"/>
              <a:buFont typeface="Arial" pitchFamily="34" charset="0"/>
              <a:buChar char="•"/>
            </a:pPr>
            <a:r>
              <a:rPr lang="hi-IN" sz="2000" b="1" dirty="0" smtClean="0"/>
              <a:t>स्थानीय स्तर पर आश्रय स्थल प्रबंधन समिति / देखरेख समिति का गठन करना | </a:t>
            </a:r>
          </a:p>
          <a:p>
            <a:pPr lvl="2" algn="just">
              <a:lnSpc>
                <a:spcPct val="120000"/>
              </a:lnSpc>
              <a:spcAft>
                <a:spcPts val="200"/>
              </a:spcAft>
              <a:buClrTx/>
              <a:buSzPct val="150000"/>
              <a:buFont typeface="Arial" pitchFamily="34" charset="0"/>
              <a:buChar char="•"/>
            </a:pPr>
            <a:r>
              <a:rPr lang="hi-IN" sz="2000" b="1" dirty="0" smtClean="0"/>
              <a:t>आश्रय स्थल का प्रचार प्रसार </a:t>
            </a:r>
          </a:p>
          <a:p>
            <a:pPr lvl="2" algn="just">
              <a:lnSpc>
                <a:spcPct val="120000"/>
              </a:lnSpc>
              <a:spcAft>
                <a:spcPts val="200"/>
              </a:spcAft>
              <a:buClrTx/>
              <a:buSzPct val="150000"/>
              <a:buFont typeface="Arial" pitchFamily="34" charset="0"/>
              <a:buChar char="•"/>
            </a:pPr>
            <a:endParaRPr lang="hi-IN" sz="2000" b="1" dirty="0" smtClean="0"/>
          </a:p>
          <a:p>
            <a:pPr lvl="2" algn="just">
              <a:lnSpc>
                <a:spcPct val="120000"/>
              </a:lnSpc>
              <a:spcAft>
                <a:spcPts val="200"/>
              </a:spcAft>
              <a:buClrTx/>
              <a:buSzPct val="150000"/>
              <a:buFont typeface="Arial" pitchFamily="34" charset="0"/>
              <a:buChar char="•"/>
            </a:pPr>
            <a:endParaRPr lang="hi-IN" sz="2000" b="1" dirty="0" smtClean="0"/>
          </a:p>
          <a:p>
            <a:pPr lvl="2" algn="just">
              <a:lnSpc>
                <a:spcPct val="120000"/>
              </a:lnSpc>
              <a:spcAft>
                <a:spcPts val="200"/>
              </a:spcAft>
              <a:buClrTx/>
              <a:buSzPct val="150000"/>
              <a:buFont typeface="Arial" pitchFamily="34" charset="0"/>
              <a:buChar char="•"/>
            </a:pPr>
            <a:endParaRPr lang="hi-IN" b="1" dirty="0" smtClean="0"/>
          </a:p>
          <a:p>
            <a:pPr lvl="2" algn="just">
              <a:lnSpc>
                <a:spcPct val="120000"/>
              </a:lnSpc>
              <a:spcAft>
                <a:spcPts val="200"/>
              </a:spcAft>
              <a:buClrTx/>
              <a:buSzPct val="150000"/>
              <a:buFont typeface="Arial" pitchFamily="34" charset="0"/>
              <a:buChar char="•"/>
            </a:pPr>
            <a:endParaRPr lang="hi-IN" b="1" dirty="0" smtClean="0"/>
          </a:p>
          <a:p>
            <a:pPr lvl="2" algn="just">
              <a:lnSpc>
                <a:spcPct val="120000"/>
              </a:lnSpc>
              <a:spcAft>
                <a:spcPts val="200"/>
              </a:spcAft>
              <a:buClrTx/>
              <a:buSzPct val="150000"/>
              <a:buFont typeface="Arial" pitchFamily="34" charset="0"/>
              <a:buChar char="•"/>
            </a:pPr>
            <a:endParaRPr lang="hi-IN" sz="18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686800" cy="838200"/>
          </a:xfrm>
        </p:spPr>
        <p:txBody>
          <a:bodyPr>
            <a:normAutofit/>
          </a:bodyPr>
          <a:lstStyle/>
          <a:p>
            <a:r>
              <a:rPr lang="hi-IN" b="1" dirty="0" smtClean="0">
                <a:solidFill>
                  <a:srgbClr val="C00000"/>
                </a:solidFill>
              </a:rPr>
              <a:t>रिकॉर्ड / लेखों का संधारण    </a:t>
            </a:r>
            <a:endParaRPr lang="en-IN" b="1" dirty="0">
              <a:solidFill>
                <a:srgbClr val="C00000"/>
              </a:solidFill>
            </a:endParaRPr>
          </a:p>
        </p:txBody>
      </p:sp>
      <p:sp>
        <p:nvSpPr>
          <p:cNvPr id="3" name="Content Placeholder 2"/>
          <p:cNvSpPr>
            <a:spLocks noGrp="1"/>
          </p:cNvSpPr>
          <p:nvPr>
            <p:ph idx="1"/>
          </p:nvPr>
        </p:nvSpPr>
        <p:spPr>
          <a:xfrm>
            <a:off x="304800" y="1500174"/>
            <a:ext cx="8482042" cy="4929222"/>
          </a:xfrm>
        </p:spPr>
        <p:txBody>
          <a:bodyPr>
            <a:normAutofit/>
          </a:bodyPr>
          <a:lstStyle/>
          <a:p>
            <a:pPr lvl="1" algn="just">
              <a:lnSpc>
                <a:spcPct val="120000"/>
              </a:lnSpc>
              <a:spcAft>
                <a:spcPts val="200"/>
              </a:spcAft>
              <a:buClrTx/>
              <a:buSzPct val="150000"/>
              <a:buFont typeface="Arial" pitchFamily="34" charset="0"/>
              <a:buChar char="•"/>
            </a:pPr>
            <a:r>
              <a:rPr lang="hi-IN" sz="2000" b="1" dirty="0" smtClean="0"/>
              <a:t>आश्रय स्थल की संपत्ति संधारण पंजी / </a:t>
            </a:r>
            <a:r>
              <a:rPr lang="hi-IN" sz="2000" dirty="0" smtClean="0"/>
              <a:t>Shelter Asset Invertory Book</a:t>
            </a:r>
          </a:p>
          <a:p>
            <a:pPr lvl="1" algn="just">
              <a:lnSpc>
                <a:spcPct val="120000"/>
              </a:lnSpc>
              <a:spcAft>
                <a:spcPts val="200"/>
              </a:spcAft>
              <a:buClrTx/>
              <a:buSzPct val="150000"/>
              <a:buFont typeface="Arial" pitchFamily="34" charset="0"/>
              <a:buChar char="•"/>
            </a:pPr>
            <a:r>
              <a:rPr lang="hi-IN" sz="2000" b="1" dirty="0" smtClean="0"/>
              <a:t>रोजाना खर्च के संधारण हेतु लेखा पुस्तिका व कैश बुक/ </a:t>
            </a:r>
            <a:r>
              <a:rPr lang="en-IN" sz="2000" dirty="0" smtClean="0"/>
              <a:t>Accounts Register </a:t>
            </a:r>
            <a:r>
              <a:rPr lang="hi-IN" sz="2000" dirty="0" smtClean="0"/>
              <a:t>and</a:t>
            </a:r>
            <a:r>
              <a:rPr lang="en-IN" sz="2000" dirty="0" smtClean="0"/>
              <a:t> Cash Book to monitor day to day expenditure</a:t>
            </a:r>
            <a:r>
              <a:rPr lang="hi-IN" sz="2000" dirty="0" smtClean="0"/>
              <a:t> &amp; receipt</a:t>
            </a:r>
            <a:r>
              <a:rPr lang="hi-IN" sz="2000" b="1" dirty="0" smtClean="0"/>
              <a:t>.</a:t>
            </a:r>
          </a:p>
          <a:p>
            <a:pPr lvl="1" algn="just">
              <a:lnSpc>
                <a:spcPct val="120000"/>
              </a:lnSpc>
              <a:spcAft>
                <a:spcPts val="200"/>
              </a:spcAft>
              <a:buClrTx/>
              <a:buSzPct val="150000"/>
              <a:buFont typeface="Arial" pitchFamily="34" charset="0"/>
              <a:buChar char="•"/>
            </a:pPr>
            <a:r>
              <a:rPr lang="hi-IN" sz="2000" b="1" dirty="0" smtClean="0"/>
              <a:t>उपस्थिति पंजी / </a:t>
            </a:r>
            <a:r>
              <a:rPr lang="hi-IN" sz="2000" dirty="0" smtClean="0"/>
              <a:t>Attendance Register</a:t>
            </a:r>
          </a:p>
          <a:p>
            <a:pPr lvl="1" algn="just">
              <a:lnSpc>
                <a:spcPct val="120000"/>
              </a:lnSpc>
              <a:spcAft>
                <a:spcPts val="200"/>
              </a:spcAft>
              <a:buClrTx/>
              <a:buSzPct val="150000"/>
              <a:buFont typeface="Arial" pitchFamily="34" charset="0"/>
              <a:buChar char="•"/>
            </a:pPr>
            <a:r>
              <a:rPr lang="hi-IN" sz="2000" b="1" dirty="0" smtClean="0"/>
              <a:t>आगंतुक पंजी / </a:t>
            </a:r>
            <a:r>
              <a:rPr lang="hi-IN" sz="2000" dirty="0" smtClean="0"/>
              <a:t>Visiters Register </a:t>
            </a:r>
          </a:p>
          <a:p>
            <a:pPr lvl="1" algn="just">
              <a:lnSpc>
                <a:spcPct val="120000"/>
              </a:lnSpc>
              <a:spcAft>
                <a:spcPts val="200"/>
              </a:spcAft>
              <a:buClrTx/>
              <a:buSzPct val="150000"/>
              <a:buFont typeface="Arial" pitchFamily="34" charset="0"/>
              <a:buChar char="•"/>
            </a:pPr>
            <a:r>
              <a:rPr lang="hi-IN" sz="2000" b="1" dirty="0" smtClean="0"/>
              <a:t>आश्रय स्थल कर्मी की वेतन पंजी/ </a:t>
            </a:r>
            <a:r>
              <a:rPr lang="hi-IN" sz="2000" dirty="0" smtClean="0"/>
              <a:t>Personal Register with salary payament details.</a:t>
            </a:r>
          </a:p>
          <a:p>
            <a:pPr lvl="1" algn="just">
              <a:lnSpc>
                <a:spcPct val="120000"/>
              </a:lnSpc>
              <a:spcAft>
                <a:spcPts val="200"/>
              </a:spcAft>
              <a:buClrTx/>
              <a:buSzPct val="150000"/>
              <a:buFont typeface="Arial" pitchFamily="34" charset="0"/>
              <a:buChar char="•"/>
            </a:pPr>
            <a:r>
              <a:rPr lang="hi-IN" sz="2000" b="1" dirty="0" smtClean="0"/>
              <a:t>हाउसकीपिंग और रखरखाव पंजी /</a:t>
            </a:r>
            <a:r>
              <a:rPr lang="hi-IN" sz="2000" dirty="0" smtClean="0"/>
              <a:t> </a:t>
            </a:r>
            <a:r>
              <a:rPr lang="en-IN" sz="2000" dirty="0" smtClean="0"/>
              <a:t>House keeping and maintenance register</a:t>
            </a:r>
            <a:r>
              <a:rPr lang="hi-IN" sz="2000" dirty="0" smtClean="0"/>
              <a:t>.  </a:t>
            </a:r>
          </a:p>
          <a:p>
            <a:pPr lvl="1" algn="just">
              <a:lnSpc>
                <a:spcPct val="120000"/>
              </a:lnSpc>
              <a:spcAft>
                <a:spcPts val="200"/>
              </a:spcAft>
              <a:buClrTx/>
              <a:buSzPct val="150000"/>
              <a:buFont typeface="Arial" pitchFamily="34" charset="0"/>
              <a:buChar char="•"/>
            </a:pPr>
            <a:r>
              <a:rPr lang="hi-IN" sz="2000" b="1" dirty="0" smtClean="0"/>
              <a:t>शिकायत एवं सुझाव पंजी / </a:t>
            </a:r>
            <a:r>
              <a:rPr lang="hi-IN" sz="2000" dirty="0" smtClean="0"/>
              <a:t>Complaint and </a:t>
            </a:r>
            <a:r>
              <a:rPr lang="en-IN" sz="2000" dirty="0" smtClean="0"/>
              <a:t>Suggestion Register</a:t>
            </a:r>
            <a:endParaRPr lang="hi-IN" sz="2000" b="1" dirty="0" smtClean="0"/>
          </a:p>
          <a:p>
            <a:pPr lvl="2" algn="just">
              <a:lnSpc>
                <a:spcPct val="120000"/>
              </a:lnSpc>
              <a:spcAft>
                <a:spcPts val="200"/>
              </a:spcAft>
              <a:buClrTx/>
              <a:buSzPct val="150000"/>
              <a:buFont typeface="Arial" pitchFamily="34" charset="0"/>
              <a:buChar char="•"/>
            </a:pPr>
            <a:endParaRPr lang="hi-IN" sz="18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686800" cy="838200"/>
          </a:xfrm>
        </p:spPr>
        <p:txBody>
          <a:bodyPr>
            <a:normAutofit/>
          </a:bodyPr>
          <a:lstStyle/>
          <a:p>
            <a:r>
              <a:rPr lang="hi-IN" sz="2800" b="1" dirty="0" smtClean="0">
                <a:solidFill>
                  <a:srgbClr val="002060"/>
                </a:solidFill>
              </a:rPr>
              <a:t>आश्रय स्थल के संचालन व रख-रखाव हेतु वित्तीय आवंटन </a:t>
            </a:r>
            <a:endParaRPr lang="en-IN" sz="2800" b="1" dirty="0">
              <a:solidFill>
                <a:srgbClr val="002060"/>
              </a:solidFill>
            </a:endParaRPr>
          </a:p>
        </p:txBody>
      </p:sp>
      <p:sp>
        <p:nvSpPr>
          <p:cNvPr id="3" name="Content Placeholder 2"/>
          <p:cNvSpPr>
            <a:spLocks noGrp="1"/>
          </p:cNvSpPr>
          <p:nvPr>
            <p:ph idx="1"/>
          </p:nvPr>
        </p:nvSpPr>
        <p:spPr>
          <a:xfrm>
            <a:off x="304800" y="1500174"/>
            <a:ext cx="8482042" cy="4929222"/>
          </a:xfrm>
        </p:spPr>
        <p:txBody>
          <a:bodyPr>
            <a:normAutofit/>
          </a:bodyPr>
          <a:lstStyle/>
          <a:p>
            <a:pPr lvl="1" algn="just">
              <a:lnSpc>
                <a:spcPct val="120000"/>
              </a:lnSpc>
              <a:spcAft>
                <a:spcPts val="200"/>
              </a:spcAft>
              <a:buClrTx/>
              <a:buSzPct val="150000"/>
              <a:buNone/>
            </a:pPr>
            <a:endParaRPr lang="hi-IN" sz="2000" b="1" dirty="0" smtClean="0"/>
          </a:p>
          <a:p>
            <a:pPr lvl="2" algn="just">
              <a:lnSpc>
                <a:spcPct val="120000"/>
              </a:lnSpc>
              <a:spcAft>
                <a:spcPts val="200"/>
              </a:spcAft>
              <a:buClrTx/>
              <a:buSzPct val="150000"/>
              <a:buNone/>
            </a:pPr>
            <a:endParaRPr lang="hi-IN" sz="1800" b="1" dirty="0" smtClean="0"/>
          </a:p>
        </p:txBody>
      </p:sp>
      <p:graphicFrame>
        <p:nvGraphicFramePr>
          <p:cNvPr id="4" name="Table 3"/>
          <p:cNvGraphicFramePr>
            <a:graphicFrameLocks noGrp="1"/>
          </p:cNvGraphicFramePr>
          <p:nvPr>
            <p:extLst>
              <p:ext uri="{D42A27DB-BD31-4B8C-83A1-F6EECF244321}">
                <p14:modId xmlns:p14="http://schemas.microsoft.com/office/powerpoint/2010/main" xmlns="" val="11473456"/>
              </p:ext>
            </p:extLst>
          </p:nvPr>
        </p:nvGraphicFramePr>
        <p:xfrm>
          <a:off x="571472" y="1285860"/>
          <a:ext cx="8143932" cy="4749537"/>
        </p:xfrm>
        <a:graphic>
          <a:graphicData uri="http://schemas.openxmlformats.org/drawingml/2006/table">
            <a:tbl>
              <a:tblPr firstRow="1" bandRow="1">
                <a:tableStyleId>{5940675A-B579-460E-94D1-54222C63F5DA}</a:tableStyleId>
              </a:tblPr>
              <a:tblGrid>
                <a:gridCol w="733688"/>
                <a:gridCol w="4266972"/>
                <a:gridCol w="1822634"/>
                <a:gridCol w="1320638"/>
              </a:tblGrid>
              <a:tr h="452397">
                <a:tc>
                  <a:txBody>
                    <a:bodyPr/>
                    <a:lstStyle/>
                    <a:p>
                      <a:pPr algn="ctr"/>
                      <a:r>
                        <a:rPr lang="hi-IN" sz="1600" b="1" dirty="0" smtClean="0">
                          <a:solidFill>
                            <a:srgbClr val="C00000"/>
                          </a:solidFill>
                        </a:rPr>
                        <a:t>क्र.सं.</a:t>
                      </a:r>
                      <a:endParaRPr lang="en-IN" sz="1600" b="1" dirty="0">
                        <a:solidFill>
                          <a:srgbClr val="C00000"/>
                        </a:solidFill>
                      </a:endParaRPr>
                    </a:p>
                  </a:txBody>
                  <a:tcPr anchor="ctr"/>
                </a:tc>
                <a:tc>
                  <a:txBody>
                    <a:bodyPr/>
                    <a:lstStyle/>
                    <a:p>
                      <a:pPr algn="ctr"/>
                      <a:r>
                        <a:rPr lang="hi-IN" sz="1600" b="1" dirty="0" smtClean="0">
                          <a:solidFill>
                            <a:srgbClr val="C00000"/>
                          </a:solidFill>
                        </a:rPr>
                        <a:t>मद </a:t>
                      </a:r>
                      <a:endParaRPr lang="en-IN" sz="1600" b="1" dirty="0">
                        <a:solidFill>
                          <a:srgbClr val="C00000"/>
                        </a:solidFill>
                      </a:endParaRPr>
                    </a:p>
                  </a:txBody>
                  <a:tcPr anchor="ctr"/>
                </a:tc>
                <a:tc>
                  <a:txBody>
                    <a:bodyPr/>
                    <a:lstStyle/>
                    <a:p>
                      <a:pPr algn="ctr"/>
                      <a:r>
                        <a:rPr lang="hi-IN" sz="1600" b="1" dirty="0" smtClean="0">
                          <a:solidFill>
                            <a:srgbClr val="C00000"/>
                          </a:solidFill>
                        </a:rPr>
                        <a:t>अदद </a:t>
                      </a:r>
                      <a:endParaRPr lang="en-IN" sz="1600" b="1" dirty="0">
                        <a:solidFill>
                          <a:srgbClr val="C00000"/>
                        </a:solidFill>
                      </a:endParaRPr>
                    </a:p>
                  </a:txBody>
                  <a:tcPr anchor="ctr"/>
                </a:tc>
                <a:tc>
                  <a:txBody>
                    <a:bodyPr/>
                    <a:lstStyle/>
                    <a:p>
                      <a:pPr algn="ctr"/>
                      <a:r>
                        <a:rPr lang="hi-IN" sz="1600" b="1" dirty="0" smtClean="0">
                          <a:solidFill>
                            <a:srgbClr val="C00000"/>
                          </a:solidFill>
                        </a:rPr>
                        <a:t>वार्षिक खर्च </a:t>
                      </a:r>
                      <a:endParaRPr lang="en-IN" sz="1600" b="1" dirty="0">
                        <a:solidFill>
                          <a:srgbClr val="C00000"/>
                        </a:solidFill>
                      </a:endParaRPr>
                    </a:p>
                  </a:txBody>
                  <a:tcPr anchor="ctr"/>
                </a:tc>
              </a:tr>
              <a:tr h="331508">
                <a:tc gridSpan="3">
                  <a:txBody>
                    <a:bodyPr/>
                    <a:lstStyle/>
                    <a:p>
                      <a:r>
                        <a:rPr lang="hi-IN" sz="1600" b="1" dirty="0" smtClean="0">
                          <a:solidFill>
                            <a:srgbClr val="C00000"/>
                          </a:solidFill>
                        </a:rPr>
                        <a:t>(क) गैर आवर्ती व्यय:</a:t>
                      </a:r>
                      <a:endParaRPr lang="en-IN" sz="1600" b="1" dirty="0">
                        <a:solidFill>
                          <a:srgbClr val="C00000"/>
                        </a:solidFill>
                      </a:endParaRPr>
                    </a:p>
                  </a:txBody>
                  <a:tcPr/>
                </a:tc>
                <a:tc hMerge="1">
                  <a:txBody>
                    <a:bodyPr/>
                    <a:lstStyle/>
                    <a:p>
                      <a:endParaRPr lang="en-IN"/>
                    </a:p>
                  </a:txBody>
                  <a:tcPr/>
                </a:tc>
                <a:tc hMerge="1">
                  <a:txBody>
                    <a:bodyPr/>
                    <a:lstStyle/>
                    <a:p>
                      <a:endParaRPr lang="en-IN"/>
                    </a:p>
                  </a:txBody>
                  <a:tcPr/>
                </a:tc>
                <a:tc>
                  <a:txBody>
                    <a:bodyPr/>
                    <a:lstStyle/>
                    <a:p>
                      <a:endParaRPr lang="en-IN" sz="1600" dirty="0">
                        <a:solidFill>
                          <a:srgbClr val="C00000"/>
                        </a:solidFill>
                      </a:endParaRPr>
                    </a:p>
                  </a:txBody>
                  <a:tcPr/>
                </a:tc>
              </a:tr>
              <a:tr h="572605">
                <a:tc>
                  <a:txBody>
                    <a:bodyPr/>
                    <a:lstStyle/>
                    <a:p>
                      <a:r>
                        <a:rPr lang="hi-IN" sz="1600" dirty="0" smtClean="0">
                          <a:solidFill>
                            <a:srgbClr val="C00000"/>
                          </a:solidFill>
                        </a:rPr>
                        <a:t>1.</a:t>
                      </a:r>
                      <a:endParaRPr lang="en-IN" sz="1600" dirty="0">
                        <a:solidFill>
                          <a:srgbClr val="C00000"/>
                        </a:solidFill>
                      </a:endParaRPr>
                    </a:p>
                  </a:txBody>
                  <a:tcPr/>
                </a:tc>
                <a:tc>
                  <a:txBody>
                    <a:bodyPr/>
                    <a:lstStyle/>
                    <a:p>
                      <a:r>
                        <a:rPr lang="hi-IN" sz="1600" dirty="0" smtClean="0">
                          <a:solidFill>
                            <a:srgbClr val="C00000"/>
                          </a:solidFill>
                        </a:rPr>
                        <a:t>बुनियादी ढांचे की लागत / infrastructure Cost </a:t>
                      </a:r>
                      <a:r>
                        <a:rPr lang="hi-IN" sz="1600" b="1" dirty="0" smtClean="0">
                          <a:solidFill>
                            <a:srgbClr val="C00000"/>
                          </a:solidFill>
                        </a:rPr>
                        <a:t>(संलग्नक-A के अनुसार)</a:t>
                      </a:r>
                      <a:endParaRPr lang="en-IN" sz="1600" b="1" dirty="0">
                        <a:solidFill>
                          <a:srgbClr val="C00000"/>
                        </a:solidFill>
                      </a:endParaRPr>
                    </a:p>
                  </a:txBody>
                  <a:tcPr/>
                </a:tc>
                <a:tc>
                  <a:txBody>
                    <a:bodyPr/>
                    <a:lstStyle/>
                    <a:p>
                      <a:pPr algn="ctr"/>
                      <a:r>
                        <a:rPr lang="hi-IN" sz="1600" dirty="0" smtClean="0">
                          <a:solidFill>
                            <a:srgbClr val="C00000"/>
                          </a:solidFill>
                        </a:rPr>
                        <a:t>एक बार लागत </a:t>
                      </a:r>
                      <a:r>
                        <a:rPr lang="hi-IN" sz="1400" dirty="0" smtClean="0">
                          <a:solidFill>
                            <a:srgbClr val="C00000"/>
                          </a:solidFill>
                        </a:rPr>
                        <a:t>(One time Cost)</a:t>
                      </a:r>
                      <a:endParaRPr lang="en-IN" sz="1600" dirty="0">
                        <a:solidFill>
                          <a:srgbClr val="C00000"/>
                        </a:solidFill>
                      </a:endParaRPr>
                    </a:p>
                  </a:txBody>
                  <a:tcPr/>
                </a:tc>
                <a:tc>
                  <a:txBody>
                    <a:bodyPr/>
                    <a:lstStyle/>
                    <a:p>
                      <a:pPr algn="r"/>
                      <a:r>
                        <a:rPr lang="en-IN" sz="1600" b="1" dirty="0" smtClean="0">
                          <a:solidFill>
                            <a:srgbClr val="C00000"/>
                          </a:solidFill>
                        </a:rPr>
                        <a:t>5</a:t>
                      </a:r>
                      <a:r>
                        <a:rPr lang="hi-IN" sz="1600" dirty="0" smtClean="0">
                          <a:solidFill>
                            <a:srgbClr val="C00000"/>
                          </a:solidFill>
                        </a:rPr>
                        <a:t>,00,000.00</a:t>
                      </a:r>
                      <a:endParaRPr lang="en-IN" sz="1600" dirty="0">
                        <a:solidFill>
                          <a:srgbClr val="C00000"/>
                        </a:solidFill>
                      </a:endParaRPr>
                    </a:p>
                  </a:txBody>
                  <a:tcPr/>
                </a:tc>
              </a:tr>
              <a:tr h="331508">
                <a:tc gridSpan="3">
                  <a:txBody>
                    <a:bodyPr/>
                    <a:lstStyle/>
                    <a:p>
                      <a:r>
                        <a:rPr lang="hi-IN" sz="1600" b="1" dirty="0" smtClean="0">
                          <a:solidFill>
                            <a:srgbClr val="C00000"/>
                          </a:solidFill>
                        </a:rPr>
                        <a:t>(ख) आवर्ती व्यय:</a:t>
                      </a:r>
                      <a:endParaRPr lang="en-IN" sz="1600" b="1" dirty="0">
                        <a:solidFill>
                          <a:srgbClr val="C00000"/>
                        </a:solidFill>
                      </a:endParaRPr>
                    </a:p>
                  </a:txBody>
                  <a:tcPr/>
                </a:tc>
                <a:tc hMerge="1">
                  <a:txBody>
                    <a:bodyPr/>
                    <a:lstStyle/>
                    <a:p>
                      <a:endParaRPr lang="en-IN"/>
                    </a:p>
                  </a:txBody>
                  <a:tcPr/>
                </a:tc>
                <a:tc hMerge="1">
                  <a:txBody>
                    <a:bodyPr/>
                    <a:lstStyle/>
                    <a:p>
                      <a:endParaRPr lang="en-IN"/>
                    </a:p>
                  </a:txBody>
                  <a:tcPr/>
                </a:tc>
                <a:tc>
                  <a:txBody>
                    <a:bodyPr/>
                    <a:lstStyle/>
                    <a:p>
                      <a:endParaRPr lang="en-IN" sz="1600" dirty="0">
                        <a:solidFill>
                          <a:srgbClr val="C00000"/>
                        </a:solidFill>
                      </a:endParaRPr>
                    </a:p>
                  </a:txBody>
                  <a:tcPr/>
                </a:tc>
              </a:tr>
              <a:tr h="331508">
                <a:tc>
                  <a:txBody>
                    <a:bodyPr/>
                    <a:lstStyle/>
                    <a:p>
                      <a:r>
                        <a:rPr lang="hi-IN" sz="1600" dirty="0" smtClean="0">
                          <a:solidFill>
                            <a:srgbClr val="C00000"/>
                          </a:solidFill>
                        </a:rPr>
                        <a:t>2. </a:t>
                      </a:r>
                      <a:endParaRPr lang="en-IN" sz="1600" dirty="0">
                        <a:solidFill>
                          <a:srgbClr val="C00000"/>
                        </a:solidFill>
                      </a:endParaRPr>
                    </a:p>
                  </a:txBody>
                  <a:tcPr/>
                </a:tc>
                <a:tc>
                  <a:txBody>
                    <a:bodyPr/>
                    <a:lstStyle/>
                    <a:p>
                      <a:r>
                        <a:rPr lang="hi-IN" sz="1600" dirty="0" smtClean="0">
                          <a:solidFill>
                            <a:srgbClr val="C00000"/>
                          </a:solidFill>
                        </a:rPr>
                        <a:t>प्रबंधक का मानदेय रू. 5</a:t>
                      </a:r>
                      <a:r>
                        <a:rPr lang="en-IN" sz="1600" dirty="0" smtClean="0">
                          <a:solidFill>
                            <a:srgbClr val="C00000"/>
                          </a:solidFill>
                        </a:rPr>
                        <a:t>5</a:t>
                      </a:r>
                      <a:r>
                        <a:rPr lang="hi-IN" sz="1600" dirty="0" smtClean="0">
                          <a:solidFill>
                            <a:srgbClr val="C00000"/>
                          </a:solidFill>
                        </a:rPr>
                        <a:t>00/- प्रतिमाह  </a:t>
                      </a:r>
                      <a:endParaRPr lang="en-IN" sz="1600" dirty="0">
                        <a:solidFill>
                          <a:srgbClr val="C00000"/>
                        </a:solidFill>
                      </a:endParaRPr>
                    </a:p>
                  </a:txBody>
                  <a:tcPr/>
                </a:tc>
                <a:tc>
                  <a:txBody>
                    <a:bodyPr/>
                    <a:lstStyle/>
                    <a:p>
                      <a:pPr algn="ctr"/>
                      <a:r>
                        <a:rPr lang="hi-IN" sz="1600" dirty="0" smtClean="0">
                          <a:solidFill>
                            <a:srgbClr val="C00000"/>
                          </a:solidFill>
                        </a:rPr>
                        <a:t>01 व्यक्ति  </a:t>
                      </a:r>
                      <a:endParaRPr lang="en-IN" sz="1600" dirty="0">
                        <a:solidFill>
                          <a:srgbClr val="C00000"/>
                        </a:solidFill>
                      </a:endParaRPr>
                    </a:p>
                  </a:txBody>
                  <a:tcPr/>
                </a:tc>
                <a:tc>
                  <a:txBody>
                    <a:bodyPr/>
                    <a:lstStyle/>
                    <a:p>
                      <a:pPr algn="r"/>
                      <a:r>
                        <a:rPr lang="hi-IN" sz="1600" dirty="0" smtClean="0">
                          <a:solidFill>
                            <a:srgbClr val="C00000"/>
                          </a:solidFill>
                        </a:rPr>
                        <a:t>6</a:t>
                      </a:r>
                      <a:r>
                        <a:rPr lang="en-IN" sz="1600" dirty="0" smtClean="0">
                          <a:solidFill>
                            <a:srgbClr val="C00000"/>
                          </a:solidFill>
                        </a:rPr>
                        <a:t>6</a:t>
                      </a:r>
                      <a:r>
                        <a:rPr lang="hi-IN" sz="1600" dirty="0" smtClean="0">
                          <a:solidFill>
                            <a:srgbClr val="C00000"/>
                          </a:solidFill>
                        </a:rPr>
                        <a:t>,000.00</a:t>
                      </a:r>
                      <a:endParaRPr lang="en-IN" sz="1600" dirty="0">
                        <a:solidFill>
                          <a:srgbClr val="C00000"/>
                        </a:solidFill>
                      </a:endParaRPr>
                    </a:p>
                  </a:txBody>
                  <a:tcPr/>
                </a:tc>
              </a:tr>
              <a:tr h="331508">
                <a:tc>
                  <a:txBody>
                    <a:bodyPr/>
                    <a:lstStyle/>
                    <a:p>
                      <a:r>
                        <a:rPr lang="hi-IN" sz="1600" dirty="0" smtClean="0">
                          <a:solidFill>
                            <a:srgbClr val="C00000"/>
                          </a:solidFill>
                        </a:rPr>
                        <a:t>3.</a:t>
                      </a:r>
                      <a:endParaRPr lang="en-IN" sz="1600" dirty="0">
                        <a:solidFill>
                          <a:srgbClr val="C00000"/>
                        </a:solidFill>
                      </a:endParaRPr>
                    </a:p>
                  </a:txBody>
                  <a:tcPr/>
                </a:tc>
                <a:tc>
                  <a:txBody>
                    <a:bodyPr/>
                    <a:lstStyle/>
                    <a:p>
                      <a:r>
                        <a:rPr lang="hi-IN" sz="1600" dirty="0" smtClean="0">
                          <a:solidFill>
                            <a:srgbClr val="C00000"/>
                          </a:solidFill>
                        </a:rPr>
                        <a:t>केयर टेकर का मानदेय रू. </a:t>
                      </a:r>
                      <a:r>
                        <a:rPr lang="en-IN" sz="1600" b="1" dirty="0" smtClean="0">
                          <a:solidFill>
                            <a:srgbClr val="C00000"/>
                          </a:solidFill>
                        </a:rPr>
                        <a:t>40</a:t>
                      </a:r>
                      <a:r>
                        <a:rPr lang="hi-IN" sz="1600" b="1" dirty="0" smtClean="0">
                          <a:solidFill>
                            <a:srgbClr val="C00000"/>
                          </a:solidFill>
                        </a:rPr>
                        <a:t>00/- </a:t>
                      </a:r>
                      <a:r>
                        <a:rPr lang="hi-IN" sz="1600" dirty="0" smtClean="0">
                          <a:solidFill>
                            <a:srgbClr val="C00000"/>
                          </a:solidFill>
                        </a:rPr>
                        <a:t>प्रतिमाह </a:t>
                      </a:r>
                      <a:endParaRPr lang="en-IN" sz="1600" dirty="0">
                        <a:solidFill>
                          <a:srgbClr val="C00000"/>
                        </a:solidFill>
                      </a:endParaRPr>
                    </a:p>
                  </a:txBody>
                  <a:tcPr/>
                </a:tc>
                <a:tc>
                  <a:txBody>
                    <a:bodyPr/>
                    <a:lstStyle/>
                    <a:p>
                      <a:pPr algn="ctr"/>
                      <a:r>
                        <a:rPr lang="hi-IN" sz="1600" dirty="0" smtClean="0">
                          <a:solidFill>
                            <a:srgbClr val="C00000"/>
                          </a:solidFill>
                        </a:rPr>
                        <a:t>03 व्यक्ति  </a:t>
                      </a:r>
                      <a:endParaRPr lang="en-IN" sz="1600" dirty="0">
                        <a:solidFill>
                          <a:srgbClr val="C00000"/>
                        </a:solidFill>
                      </a:endParaRPr>
                    </a:p>
                  </a:txBody>
                  <a:tcPr/>
                </a:tc>
                <a:tc>
                  <a:txBody>
                    <a:bodyPr/>
                    <a:lstStyle/>
                    <a:p>
                      <a:pPr algn="r"/>
                      <a:r>
                        <a:rPr lang="hi-IN" sz="1600" b="1" dirty="0" smtClean="0">
                          <a:solidFill>
                            <a:srgbClr val="C00000"/>
                          </a:solidFill>
                        </a:rPr>
                        <a:t>1,</a:t>
                      </a:r>
                      <a:r>
                        <a:rPr lang="en-IN" sz="1600" b="1" dirty="0" smtClean="0">
                          <a:solidFill>
                            <a:srgbClr val="C00000"/>
                          </a:solidFill>
                        </a:rPr>
                        <a:t>44</a:t>
                      </a:r>
                      <a:r>
                        <a:rPr lang="hi-IN" sz="1600" b="1" dirty="0" smtClean="0">
                          <a:solidFill>
                            <a:srgbClr val="C00000"/>
                          </a:solidFill>
                        </a:rPr>
                        <a:t>,000.00</a:t>
                      </a:r>
                      <a:endParaRPr lang="en-IN" sz="1600" b="1" dirty="0">
                        <a:solidFill>
                          <a:srgbClr val="C00000"/>
                        </a:solidFill>
                      </a:endParaRPr>
                    </a:p>
                  </a:txBody>
                  <a:tcPr/>
                </a:tc>
              </a:tr>
              <a:tr h="431097">
                <a:tc>
                  <a:txBody>
                    <a:bodyPr/>
                    <a:lstStyle/>
                    <a:p>
                      <a:r>
                        <a:rPr lang="hi-IN" sz="1600" dirty="0" smtClean="0">
                          <a:solidFill>
                            <a:srgbClr val="C00000"/>
                          </a:solidFill>
                        </a:rPr>
                        <a:t>4.</a:t>
                      </a:r>
                      <a:endParaRPr lang="en-IN" sz="1600" dirty="0">
                        <a:solidFill>
                          <a:srgbClr val="C00000"/>
                        </a:solidFill>
                      </a:endParaRPr>
                    </a:p>
                  </a:txBody>
                  <a:tcPr/>
                </a:tc>
                <a:tc>
                  <a:txBody>
                    <a:bodyPr/>
                    <a:lstStyle/>
                    <a:p>
                      <a:r>
                        <a:rPr lang="hi-IN" sz="1600" dirty="0" smtClean="0">
                          <a:solidFill>
                            <a:srgbClr val="C00000"/>
                          </a:solidFill>
                        </a:rPr>
                        <a:t>पानी, बिजली, गैस की कीमत और हाउसकीपिंग</a:t>
                      </a:r>
                      <a:endParaRPr lang="en-IN" sz="1600" dirty="0">
                        <a:solidFill>
                          <a:srgbClr val="C00000"/>
                        </a:solidFill>
                      </a:endParaRPr>
                    </a:p>
                  </a:txBody>
                  <a:tcPr/>
                </a:tc>
                <a:tc>
                  <a:txBody>
                    <a:bodyPr/>
                    <a:lstStyle/>
                    <a:p>
                      <a:pPr algn="ctr"/>
                      <a:r>
                        <a:rPr lang="hi-IN" sz="1600" dirty="0" smtClean="0">
                          <a:solidFill>
                            <a:srgbClr val="C00000"/>
                          </a:solidFill>
                        </a:rPr>
                        <a:t>रू. 10000 प्रतिमाह</a:t>
                      </a:r>
                      <a:endParaRPr lang="en-IN" sz="1600" dirty="0">
                        <a:solidFill>
                          <a:srgbClr val="C00000"/>
                        </a:solidFill>
                      </a:endParaRPr>
                    </a:p>
                  </a:txBody>
                  <a:tcPr/>
                </a:tc>
                <a:tc>
                  <a:txBody>
                    <a:bodyPr/>
                    <a:lstStyle/>
                    <a:p>
                      <a:pPr algn="r"/>
                      <a:r>
                        <a:rPr lang="hi-IN" sz="1600" dirty="0" smtClean="0">
                          <a:solidFill>
                            <a:srgbClr val="C00000"/>
                          </a:solidFill>
                        </a:rPr>
                        <a:t>1,20,000.00</a:t>
                      </a:r>
                      <a:endParaRPr lang="en-IN" sz="1600" dirty="0">
                        <a:solidFill>
                          <a:srgbClr val="C00000"/>
                        </a:solidFill>
                      </a:endParaRPr>
                    </a:p>
                  </a:txBody>
                  <a:tcPr/>
                </a:tc>
              </a:tr>
              <a:tr h="572605">
                <a:tc>
                  <a:txBody>
                    <a:bodyPr/>
                    <a:lstStyle/>
                    <a:p>
                      <a:r>
                        <a:rPr lang="hi-IN" sz="1600" dirty="0" smtClean="0">
                          <a:solidFill>
                            <a:srgbClr val="C00000"/>
                          </a:solidFill>
                        </a:rPr>
                        <a:t>5.</a:t>
                      </a:r>
                      <a:endParaRPr lang="en-IN" sz="1600" dirty="0">
                        <a:solidFill>
                          <a:srgbClr val="C00000"/>
                        </a:solidFill>
                      </a:endParaRPr>
                    </a:p>
                  </a:txBody>
                  <a:tcPr/>
                </a:tc>
                <a:tc>
                  <a:txBody>
                    <a:bodyPr/>
                    <a:lstStyle/>
                    <a:p>
                      <a:r>
                        <a:rPr lang="hi-IN" sz="1600" dirty="0" smtClean="0">
                          <a:solidFill>
                            <a:srgbClr val="C00000"/>
                          </a:solidFill>
                        </a:rPr>
                        <a:t>भोजन रुपये की लागत</a:t>
                      </a:r>
                      <a:r>
                        <a:rPr lang="hi-IN" sz="1600" baseline="0" dirty="0" smtClean="0">
                          <a:solidFill>
                            <a:srgbClr val="C00000"/>
                          </a:solidFill>
                        </a:rPr>
                        <a:t> रू.</a:t>
                      </a:r>
                      <a:r>
                        <a:rPr lang="hi-IN" sz="1600" dirty="0" smtClean="0">
                          <a:solidFill>
                            <a:srgbClr val="C00000"/>
                          </a:solidFill>
                        </a:rPr>
                        <a:t> 50/ - प्रति दिन प्रति व्यक्ति (5 व्यक्ति)</a:t>
                      </a:r>
                      <a:endParaRPr lang="en-IN" sz="1600" dirty="0">
                        <a:solidFill>
                          <a:srgbClr val="C00000"/>
                        </a:solidFill>
                      </a:endParaRPr>
                    </a:p>
                  </a:txBody>
                  <a:tcPr/>
                </a:tc>
                <a:tc>
                  <a:txBody>
                    <a:bodyPr/>
                    <a:lstStyle/>
                    <a:p>
                      <a:pPr algn="ctr"/>
                      <a:r>
                        <a:rPr lang="hi-IN" sz="1600" dirty="0" smtClean="0">
                          <a:solidFill>
                            <a:srgbClr val="C00000"/>
                          </a:solidFill>
                        </a:rPr>
                        <a:t>रू. 7,500</a:t>
                      </a:r>
                      <a:r>
                        <a:rPr lang="hi-IN" sz="1600" baseline="0" dirty="0" smtClean="0">
                          <a:solidFill>
                            <a:srgbClr val="C00000"/>
                          </a:solidFill>
                        </a:rPr>
                        <a:t> </a:t>
                      </a:r>
                      <a:r>
                        <a:rPr lang="hi-IN" sz="1600" dirty="0" smtClean="0">
                          <a:solidFill>
                            <a:srgbClr val="C00000"/>
                          </a:solidFill>
                        </a:rPr>
                        <a:t>प्रतिमाह</a:t>
                      </a:r>
                      <a:endParaRPr lang="en-IN" sz="1600" dirty="0">
                        <a:solidFill>
                          <a:srgbClr val="C00000"/>
                        </a:solidFill>
                      </a:endParaRPr>
                    </a:p>
                  </a:txBody>
                  <a:tcPr/>
                </a:tc>
                <a:tc>
                  <a:txBody>
                    <a:bodyPr/>
                    <a:lstStyle/>
                    <a:p>
                      <a:pPr algn="r"/>
                      <a:r>
                        <a:rPr lang="hi-IN" sz="1600" dirty="0" smtClean="0">
                          <a:solidFill>
                            <a:srgbClr val="C00000"/>
                          </a:solidFill>
                        </a:rPr>
                        <a:t>90,000.00</a:t>
                      </a:r>
                      <a:endParaRPr lang="en-IN" sz="1600" dirty="0">
                        <a:solidFill>
                          <a:srgbClr val="C00000"/>
                        </a:solidFill>
                      </a:endParaRPr>
                    </a:p>
                  </a:txBody>
                  <a:tcPr/>
                </a:tc>
              </a:tr>
              <a:tr h="356466">
                <a:tc gridSpan="3">
                  <a:txBody>
                    <a:bodyPr/>
                    <a:lstStyle/>
                    <a:p>
                      <a:r>
                        <a:rPr lang="hi-IN" sz="1600" b="1" dirty="0" smtClean="0">
                          <a:solidFill>
                            <a:srgbClr val="C00000"/>
                          </a:solidFill>
                        </a:rPr>
                        <a:t>(ग) विविध व्यय:</a:t>
                      </a:r>
                      <a:endParaRPr lang="en-IN" sz="1600" b="1" dirty="0">
                        <a:solidFill>
                          <a:srgbClr val="C00000"/>
                        </a:solidFill>
                      </a:endParaRPr>
                    </a:p>
                  </a:txBody>
                  <a:tcPr/>
                </a:tc>
                <a:tc hMerge="1">
                  <a:txBody>
                    <a:bodyPr/>
                    <a:lstStyle/>
                    <a:p>
                      <a:endParaRPr lang="en-IN" b="1" dirty="0"/>
                    </a:p>
                  </a:txBody>
                  <a:tcPr/>
                </a:tc>
                <a:tc hMerge="1">
                  <a:txBody>
                    <a:bodyPr/>
                    <a:lstStyle/>
                    <a:p>
                      <a:endParaRPr lang="en-IN"/>
                    </a:p>
                  </a:txBody>
                  <a:tcPr/>
                </a:tc>
                <a:tc>
                  <a:txBody>
                    <a:bodyPr/>
                    <a:lstStyle/>
                    <a:p>
                      <a:pPr algn="r"/>
                      <a:endParaRPr lang="en-IN" sz="1600" dirty="0">
                        <a:solidFill>
                          <a:srgbClr val="C00000"/>
                        </a:solidFill>
                      </a:endParaRPr>
                    </a:p>
                  </a:txBody>
                  <a:tcPr/>
                </a:tc>
              </a:tr>
              <a:tr h="572605">
                <a:tc>
                  <a:txBody>
                    <a:bodyPr/>
                    <a:lstStyle/>
                    <a:p>
                      <a:r>
                        <a:rPr lang="hi-IN" sz="1600" dirty="0" smtClean="0">
                          <a:solidFill>
                            <a:srgbClr val="C00000"/>
                          </a:solidFill>
                        </a:rPr>
                        <a:t>6.</a:t>
                      </a:r>
                      <a:endParaRPr lang="en-IN" sz="1600" dirty="0">
                        <a:solidFill>
                          <a:srgbClr val="C00000"/>
                        </a:solidFill>
                      </a:endParaRPr>
                    </a:p>
                  </a:txBody>
                  <a:tcPr/>
                </a:tc>
                <a:tc>
                  <a:txBody>
                    <a:bodyPr/>
                    <a:lstStyle/>
                    <a:p>
                      <a:r>
                        <a:rPr lang="hi-IN" sz="1600" dirty="0" smtClean="0">
                          <a:solidFill>
                            <a:srgbClr val="C00000"/>
                          </a:solidFill>
                        </a:rPr>
                        <a:t>आकस्मिक चिकित्सा और प्राथमिक चिकित्सा की सामग्री की खरीद के लिए</a:t>
                      </a:r>
                      <a:endParaRPr lang="en-IN" sz="1600"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IN" sz="1600" b="1" dirty="0" smtClean="0">
                          <a:solidFill>
                            <a:srgbClr val="C00000"/>
                          </a:solidFill>
                        </a:rPr>
                        <a:t>रू. </a:t>
                      </a:r>
                      <a:r>
                        <a:rPr lang="en-IN" sz="1600" b="1" dirty="0" smtClean="0">
                          <a:solidFill>
                            <a:srgbClr val="C00000"/>
                          </a:solidFill>
                        </a:rPr>
                        <a:t>5</a:t>
                      </a:r>
                      <a:r>
                        <a:rPr lang="hi-IN" sz="1600" b="1" dirty="0" smtClean="0">
                          <a:solidFill>
                            <a:srgbClr val="C00000"/>
                          </a:solidFill>
                        </a:rPr>
                        <a:t>,000 </a:t>
                      </a:r>
                    </a:p>
                    <a:p>
                      <a:pPr marL="0" marR="0" indent="0" algn="ctr" defTabSz="914400" rtl="0" eaLnBrk="1" fontAlgn="auto" latinLnBrk="0" hangingPunct="1">
                        <a:lnSpc>
                          <a:spcPct val="100000"/>
                        </a:lnSpc>
                        <a:spcBef>
                          <a:spcPts val="0"/>
                        </a:spcBef>
                        <a:spcAft>
                          <a:spcPts val="0"/>
                        </a:spcAft>
                        <a:buClrTx/>
                        <a:buSzTx/>
                        <a:buFontTx/>
                        <a:buNone/>
                        <a:tabLst/>
                        <a:defRPr/>
                      </a:pPr>
                      <a:r>
                        <a:rPr lang="hi-IN" sz="1600" dirty="0" smtClean="0">
                          <a:solidFill>
                            <a:srgbClr val="C00000"/>
                          </a:solidFill>
                        </a:rPr>
                        <a:t>(One time Cost)</a:t>
                      </a:r>
                      <a:endParaRPr lang="en-IN" sz="1800" dirty="0" smtClean="0">
                        <a:solidFill>
                          <a:srgbClr val="C00000"/>
                        </a:solidFill>
                      </a:endParaRPr>
                    </a:p>
                  </a:txBody>
                  <a:tcPr/>
                </a:tc>
                <a:tc>
                  <a:txBody>
                    <a:bodyPr/>
                    <a:lstStyle/>
                    <a:p>
                      <a:pPr algn="r"/>
                      <a:r>
                        <a:rPr lang="en-IN" sz="1600" b="1" dirty="0" smtClean="0">
                          <a:solidFill>
                            <a:srgbClr val="C00000"/>
                          </a:solidFill>
                        </a:rPr>
                        <a:t>5</a:t>
                      </a:r>
                      <a:r>
                        <a:rPr lang="hi-IN" sz="1600" b="1" dirty="0" smtClean="0">
                          <a:solidFill>
                            <a:srgbClr val="C00000"/>
                          </a:solidFill>
                        </a:rPr>
                        <a:t>,000.00</a:t>
                      </a:r>
                      <a:endParaRPr lang="en-IN" sz="1600" b="1" dirty="0">
                        <a:solidFill>
                          <a:srgbClr val="C00000"/>
                        </a:solidFill>
                      </a:endParaRPr>
                    </a:p>
                  </a:txBody>
                  <a:tcPr/>
                </a:tc>
              </a:tr>
              <a:tr h="431097">
                <a:tc gridSpan="3">
                  <a:txBody>
                    <a:bodyPr/>
                    <a:lstStyle/>
                    <a:p>
                      <a:pPr algn="r"/>
                      <a:r>
                        <a:rPr lang="hi-IN" sz="1800" b="1" dirty="0" smtClean="0">
                          <a:solidFill>
                            <a:srgbClr val="C00000"/>
                          </a:solidFill>
                        </a:rPr>
                        <a:t>कुल राशि (क+ख+ग)</a:t>
                      </a:r>
                      <a:endParaRPr lang="en-IN" sz="1800" b="1" dirty="0">
                        <a:solidFill>
                          <a:srgbClr val="C00000"/>
                        </a:solidFill>
                      </a:endParaRPr>
                    </a:p>
                  </a:txBody>
                  <a:tcPr/>
                </a:tc>
                <a:tc hMerge="1">
                  <a:txBody>
                    <a:bodyPr/>
                    <a:lstStyle/>
                    <a:p>
                      <a:pPr algn="r"/>
                      <a:endParaRPr lang="en-IN" sz="1800" b="1" dirty="0"/>
                    </a:p>
                  </a:txBody>
                  <a:tcPr/>
                </a:tc>
                <a:tc hMerge="1">
                  <a:txBody>
                    <a:bodyPr/>
                    <a:lstStyle/>
                    <a:p>
                      <a:endParaRPr lang="en-IN"/>
                    </a:p>
                  </a:txBody>
                  <a:tcPr/>
                </a:tc>
                <a:tc>
                  <a:txBody>
                    <a:bodyPr/>
                    <a:lstStyle/>
                    <a:p>
                      <a:pPr algn="r"/>
                      <a:r>
                        <a:rPr lang="en-IN" sz="1600" b="1" dirty="0" smtClean="0">
                          <a:solidFill>
                            <a:srgbClr val="C00000"/>
                          </a:solidFill>
                        </a:rPr>
                        <a:t>9</a:t>
                      </a:r>
                      <a:r>
                        <a:rPr lang="hi-IN" sz="1600" b="1" dirty="0" smtClean="0">
                          <a:solidFill>
                            <a:srgbClr val="C00000"/>
                          </a:solidFill>
                        </a:rPr>
                        <a:t>,</a:t>
                      </a:r>
                      <a:r>
                        <a:rPr lang="en-IN" sz="1600" b="1" dirty="0" smtClean="0">
                          <a:solidFill>
                            <a:srgbClr val="C00000"/>
                          </a:solidFill>
                        </a:rPr>
                        <a:t>25</a:t>
                      </a:r>
                      <a:r>
                        <a:rPr lang="hi-IN" sz="1600" b="1" dirty="0" smtClean="0">
                          <a:solidFill>
                            <a:srgbClr val="C00000"/>
                          </a:solidFill>
                        </a:rPr>
                        <a:t>,000.00</a:t>
                      </a:r>
                      <a:endParaRPr lang="en-IN" sz="1600" b="1" dirty="0">
                        <a:solidFill>
                          <a:srgbClr val="C00000"/>
                        </a:solidFill>
                      </a:endParaRP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sz="quarter" idx="2"/>
          </p:nvPr>
        </p:nvSpPr>
        <p:spPr>
          <a:xfrm>
            <a:off x="357158" y="1142984"/>
            <a:ext cx="8501122" cy="4786346"/>
          </a:xfrm>
        </p:spPr>
        <p:txBody>
          <a:bodyPr>
            <a:noAutofit/>
          </a:bodyPr>
          <a:lstStyle/>
          <a:p>
            <a:pPr algn="just">
              <a:buClrTx/>
              <a:buFont typeface="Wingdings" pitchFamily="2" charset="2"/>
              <a:buChar char="Ø"/>
            </a:pPr>
            <a:r>
              <a:rPr lang="hi-IN" sz="2000" b="1" dirty="0" smtClean="0">
                <a:solidFill>
                  <a:schemeClr val="tx1"/>
                </a:solidFill>
              </a:rPr>
              <a:t>DAY-NULM</a:t>
            </a:r>
            <a:r>
              <a:rPr lang="hi-IN" sz="2000" dirty="0" smtClean="0">
                <a:solidFill>
                  <a:schemeClr val="tx1"/>
                </a:solidFill>
              </a:rPr>
              <a:t> योजना के कार्यों के प्रबंधन हेतु नगर आयुक्त / नगर कार्यपालक पदाधिकारी की अध्यक्षता में एक कार्यकारिणी समिति का गठन किया जाना आवश्यक होगा | </a:t>
            </a:r>
          </a:p>
          <a:p>
            <a:pPr algn="just">
              <a:buClrTx/>
              <a:buFont typeface="Wingdings" pitchFamily="2" charset="2"/>
              <a:buChar char="Ø"/>
            </a:pPr>
            <a:r>
              <a:rPr lang="hi-IN" sz="2000" dirty="0" smtClean="0">
                <a:solidFill>
                  <a:schemeClr val="tx1"/>
                </a:solidFill>
              </a:rPr>
              <a:t>यही कार्यकारिणी समिति नगर स्तर पर सामुदायिक प्रतिनिधियों, नागरिक संगठनो, सम्बद्ध विभागों तथा निर्वाचित प्रतिनिधियों आदि की भागीदारी से आश्रयस्थलों के कामकाज की समीक्षा एवं पर्यवेक्षण के लिए उत्तरदायी होगी| </a:t>
            </a:r>
          </a:p>
          <a:p>
            <a:pPr algn="just">
              <a:buClrTx/>
              <a:buFont typeface="Wingdings" pitchFamily="2" charset="2"/>
              <a:buChar char="Ø"/>
            </a:pPr>
            <a:r>
              <a:rPr lang="hi-IN" sz="2000" dirty="0" smtClean="0">
                <a:solidFill>
                  <a:schemeClr val="tx1"/>
                </a:solidFill>
              </a:rPr>
              <a:t>नगर निकाय निर्धारित प्रपत्र में सम्बंधित परियोजनाओं का त्रैमासिक प्रगति पर्तिवेदन प्रस्तुत राज्य शहरी आजीविका मिशन / विभाग को उपलब्ध करना सुनिश्चित करेंगें | प्रगति पर्तिवेदन में तिमाही के अंत तक हुई समस्त उपलब्धियों का वर्णन होगा एवं कार्यान्वयन के दौरान महत्वपूर्ण मुद्दों की सूचना होगी | </a:t>
            </a:r>
          </a:p>
          <a:p>
            <a:pPr algn="just">
              <a:buClrTx/>
              <a:buFont typeface="Wingdings" pitchFamily="2" charset="2"/>
              <a:buChar char="Ø"/>
            </a:pPr>
            <a:r>
              <a:rPr lang="hi-IN" sz="2000" dirty="0" smtClean="0">
                <a:solidFill>
                  <a:schemeClr val="tx1"/>
                </a:solidFill>
              </a:rPr>
              <a:t>योजना की प्रगति DAY-NULM के MIS प्रणाली ऑनलाइन भी प्रस्तुत करेंगे| </a:t>
            </a:r>
          </a:p>
          <a:p>
            <a:pPr algn="just">
              <a:buClrTx/>
              <a:buFont typeface="Wingdings" pitchFamily="2" charset="2"/>
              <a:buChar char="Ø"/>
            </a:pPr>
            <a:r>
              <a:rPr lang="hi-IN" sz="2000" dirty="0" smtClean="0">
                <a:solidFill>
                  <a:schemeClr val="tx1"/>
                </a:solidFill>
              </a:rPr>
              <a:t>प्रत्येक आश्रय स्थल की वर्ष में कम से कम एक बार सामाजिक लेखा परीक्षा अवश्य करायी जानी चाहिए | </a:t>
            </a:r>
          </a:p>
          <a:p>
            <a:pPr algn="just">
              <a:buClrTx/>
              <a:buNone/>
            </a:pPr>
            <a:endParaRPr lang="hi-IN" sz="1000" dirty="0" smtClean="0">
              <a:solidFill>
                <a:schemeClr val="tx1"/>
              </a:solidFill>
            </a:endParaRPr>
          </a:p>
          <a:p>
            <a:pPr algn="just">
              <a:buClrTx/>
              <a:buNone/>
            </a:pPr>
            <a:r>
              <a:rPr lang="hi-IN" sz="2000" dirty="0" smtClean="0">
                <a:solidFill>
                  <a:schemeClr val="tx1"/>
                </a:solidFill>
              </a:rPr>
              <a:t>	</a:t>
            </a:r>
            <a:endParaRPr lang="hi-IN" sz="1800" dirty="0" smtClean="0">
              <a:solidFill>
                <a:schemeClr val="tx1"/>
              </a:solidFill>
            </a:endParaRPr>
          </a:p>
          <a:p>
            <a:pPr marL="400050" indent="-400050" algn="just">
              <a:buClrTx/>
              <a:buNone/>
            </a:pPr>
            <a:endParaRPr lang="hi-IN" sz="1800" dirty="0" smtClean="0">
              <a:solidFill>
                <a:schemeClr val="tx1"/>
              </a:solidFill>
            </a:endParaRPr>
          </a:p>
          <a:p>
            <a:pPr algn="just">
              <a:buClrTx/>
              <a:buNone/>
            </a:pPr>
            <a:r>
              <a:rPr lang="hi-IN" sz="2000" dirty="0" smtClean="0">
                <a:solidFill>
                  <a:schemeClr val="tx1"/>
                </a:solidFill>
              </a:rPr>
              <a:t> </a:t>
            </a:r>
          </a:p>
          <a:p>
            <a:pPr algn="just">
              <a:buClrTx/>
              <a:buNone/>
            </a:pPr>
            <a:endParaRPr lang="hi-IN" sz="1000" dirty="0" smtClean="0">
              <a:solidFill>
                <a:schemeClr val="tx1"/>
              </a:solidFill>
            </a:endParaRPr>
          </a:p>
          <a:p>
            <a:pPr algn="just">
              <a:buClrTx/>
              <a:buNone/>
            </a:pPr>
            <a:endParaRPr lang="hi-IN" sz="800" dirty="0" smtClean="0">
              <a:solidFill>
                <a:schemeClr val="tx1"/>
              </a:solidFill>
            </a:endParaRPr>
          </a:p>
          <a:p>
            <a:pPr algn="just">
              <a:buClrTx/>
              <a:buNone/>
            </a:pPr>
            <a:endParaRPr lang="en-IN" sz="2000" dirty="0" smtClean="0">
              <a:solidFill>
                <a:schemeClr val="tx1"/>
              </a:solidFill>
            </a:endParaRPr>
          </a:p>
          <a:p>
            <a:pPr algn="just">
              <a:buClrTx/>
              <a:buFont typeface="Wingdings" pitchFamily="2" charset="2"/>
              <a:buChar char="Ø"/>
            </a:pPr>
            <a:endParaRPr lang="en-IN" sz="2000" dirty="0">
              <a:solidFill>
                <a:schemeClr val="tx1"/>
              </a:solidFill>
            </a:endParaRPr>
          </a:p>
        </p:txBody>
      </p:sp>
      <p:sp>
        <p:nvSpPr>
          <p:cNvPr id="8" name="Text Placeholder 2"/>
          <p:cNvSpPr>
            <a:spLocks noGrp="1"/>
          </p:cNvSpPr>
          <p:nvPr>
            <p:ph type="body" idx="1"/>
          </p:nvPr>
        </p:nvSpPr>
        <p:spPr>
          <a:xfrm>
            <a:off x="428596" y="428604"/>
            <a:ext cx="7929618" cy="785818"/>
          </a:xfrm>
        </p:spPr>
        <p:txBody>
          <a:bodyPr>
            <a:noAutofit/>
          </a:bodyPr>
          <a:lstStyle/>
          <a:p>
            <a:pPr algn="just"/>
            <a:r>
              <a:rPr lang="hi-IN" sz="2400" b="1" dirty="0" smtClean="0">
                <a:solidFill>
                  <a:srgbClr val="C00000"/>
                </a:solidFill>
              </a:rPr>
              <a:t>निगरानी और मूल्यांकन: </a:t>
            </a:r>
            <a:endParaRPr lang="en-IN" sz="2400" b="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763000" cy="430887"/>
          </a:xfrm>
          <a:prstGeom prst="rect">
            <a:avLst/>
          </a:prstGeom>
          <a:noFill/>
        </p:spPr>
        <p:txBody>
          <a:bodyPr wrap="square" rtlCol="0">
            <a:spAutoFit/>
          </a:bodyPr>
          <a:lstStyle/>
          <a:p>
            <a:pPr algn="ctr"/>
            <a:r>
              <a:rPr lang="hi-IN" sz="2200" b="1" u="sng" dirty="0" smtClean="0">
                <a:solidFill>
                  <a:schemeClr val="tx2">
                    <a:lumMod val="75000"/>
                  </a:schemeClr>
                </a:solidFill>
                <a:effectLst>
                  <a:outerShdw blurRad="38100" dist="38100" dir="2700000" algn="tl">
                    <a:srgbClr val="000000">
                      <a:alpha val="43137"/>
                    </a:srgbClr>
                  </a:outerShdw>
                </a:effectLst>
                <a:latin typeface="Kruti Dev 010" pitchFamily="2" charset="0"/>
              </a:rPr>
              <a:t>दीनदयाल अन्त्योदय योजना-राष्ट्रीय शहरी आजीविका मिशन</a:t>
            </a:r>
            <a:r>
              <a:rPr lang="hi-IN" sz="2200" b="1" u="sng" dirty="0" smtClean="0">
                <a:solidFill>
                  <a:schemeClr val="tx2">
                    <a:lumMod val="75000"/>
                  </a:schemeClr>
                </a:solidFill>
                <a:effectLst>
                  <a:outerShdw blurRad="38100" dist="38100" dir="2700000" algn="tl">
                    <a:srgbClr val="000000">
                      <a:alpha val="43137"/>
                    </a:srgbClr>
                  </a:outerShdw>
                </a:effectLst>
                <a:latin typeface="Times New Roman" pitchFamily="18" charset="0"/>
                <a:ea typeface="Tahoma" pitchFamily="34" charset="0"/>
              </a:rPr>
              <a:t>(DAY-NULM</a:t>
            </a:r>
            <a:r>
              <a:rPr lang="en-GB" sz="2200" b="1" u="sng" dirty="0" smtClean="0">
                <a:solidFill>
                  <a:schemeClr val="tx2">
                    <a:lumMod val="75000"/>
                  </a:schemeClr>
                </a:solidFill>
                <a:effectLst>
                  <a:outerShdw blurRad="38100" dist="38100" dir="2700000" algn="tl">
                    <a:srgbClr val="000000">
                      <a:alpha val="43137"/>
                    </a:srgbClr>
                  </a:outerShdw>
                </a:effectLst>
                <a:latin typeface="Kruti Dev 010" pitchFamily="2" charset="0"/>
                <a:ea typeface="Tahoma" pitchFamily="34" charset="0"/>
              </a:rPr>
              <a:t>½</a:t>
            </a:r>
            <a:endParaRPr lang="en-US" sz="2200" b="1" u="sng" dirty="0">
              <a:solidFill>
                <a:schemeClr val="tx2">
                  <a:lumMod val="75000"/>
                </a:schemeClr>
              </a:solidFill>
              <a:effectLst>
                <a:outerShdw blurRad="38100" dist="38100" dir="2700000" algn="tl">
                  <a:srgbClr val="000000">
                    <a:alpha val="43137"/>
                  </a:srgbClr>
                </a:outerShdw>
              </a:effectLst>
              <a:latin typeface="Kruti Dev 010" pitchFamily="2" charset="0"/>
            </a:endParaRPr>
          </a:p>
        </p:txBody>
      </p:sp>
      <p:sp>
        <p:nvSpPr>
          <p:cNvPr id="3" name="TextBox 2"/>
          <p:cNvSpPr txBox="1"/>
          <p:nvPr/>
        </p:nvSpPr>
        <p:spPr>
          <a:xfrm>
            <a:off x="228600" y="1219200"/>
            <a:ext cx="8534400" cy="6001643"/>
          </a:xfrm>
          <a:prstGeom prst="rect">
            <a:avLst/>
          </a:prstGeom>
          <a:noFill/>
        </p:spPr>
        <p:txBody>
          <a:bodyPr wrap="square" rtlCol="0">
            <a:spAutoFit/>
          </a:bodyPr>
          <a:lstStyle/>
          <a:p>
            <a:pPr algn="just"/>
            <a:r>
              <a:rPr lang="hi-IN" sz="2400" dirty="0" smtClean="0">
                <a:latin typeface="Kruti Dev 010" pitchFamily="2" charset="0"/>
              </a:rPr>
              <a:t>शहरी गरीबों के जीवन स्तर में सुधार करने हेतु यह महत्वपूर्ण कार्यक्रम है | ‘‘दीनदयाल अंत्योदय योजना-राष्ट्रीय शहरी आजीविका मिशन’’ योजना का क्रियान्वयन जुलाई 2014 से राज्य के 42 नगर निकायों में प्रारंभ किया गया था | योजना का विस्तार राज्य के शेष सभी नगर निकायों  में जून  2016 से  किया गया है |</a:t>
            </a:r>
          </a:p>
          <a:p>
            <a:pPr marL="342900" indent="-342900" algn="just"/>
            <a:r>
              <a:rPr lang="hi-IN" sz="2400" b="1" u="sng" dirty="0" smtClean="0">
                <a:solidFill>
                  <a:srgbClr val="FF0000"/>
                </a:solidFill>
              </a:rPr>
              <a:t>योजना का उद्देश्य:</a:t>
            </a:r>
            <a:endParaRPr lang="hi-IN" sz="1600" b="1" u="sng" dirty="0" smtClean="0">
              <a:solidFill>
                <a:srgbClr val="FF0000"/>
              </a:solidFill>
            </a:endParaRPr>
          </a:p>
          <a:p>
            <a:pPr marL="342900" indent="-342900" algn="just">
              <a:buFont typeface="Arial" panose="020B0604020202020204" pitchFamily="34" charset="0"/>
              <a:buChar char="•"/>
            </a:pPr>
            <a:r>
              <a:rPr lang="hi-IN" sz="2400" dirty="0" smtClean="0"/>
              <a:t>सामाजिक जागरूकता के माध्यम से स्वयं सहायता समूह का गठन करके, लाभुको को स्व-रोजगार के अवसर प्रदान करना </a:t>
            </a:r>
            <a:r>
              <a:rPr lang="en-IN" sz="2400" dirty="0" smtClean="0"/>
              <a:t>|</a:t>
            </a:r>
          </a:p>
          <a:p>
            <a:pPr marL="342900" indent="-342900" algn="just">
              <a:buFont typeface="Arial" panose="020B0604020202020204" pitchFamily="34" charset="0"/>
              <a:buChar char="•"/>
            </a:pPr>
            <a:r>
              <a:rPr lang="hi-IN" sz="2400" dirty="0" smtClean="0"/>
              <a:t>शहरी गरीबों को कौशल प्रशिक्षण के माध्यम से रोजगार एवं स्वरोजगार के अवसर प्रदान करना </a:t>
            </a:r>
          </a:p>
          <a:p>
            <a:pPr marL="342900" indent="-342900" algn="just">
              <a:buFont typeface="Arial" panose="020B0604020202020204" pitchFamily="34" charset="0"/>
              <a:buChar char="•"/>
            </a:pPr>
            <a:r>
              <a:rPr lang="hi-IN" sz="2400" dirty="0" smtClean="0"/>
              <a:t>शहरी बेघर लोगों को चरणबद्ध तरीके से आवश्यक सेवाओं से युक्त बेहतर आश्रय प्रदान करना |</a:t>
            </a:r>
          </a:p>
          <a:p>
            <a:pPr marL="342900" indent="-342900" algn="just">
              <a:buFont typeface="Arial" panose="020B0604020202020204" pitchFamily="34" charset="0"/>
              <a:buChar char="•"/>
            </a:pPr>
            <a:r>
              <a:rPr lang="hi-IN" sz="2400" dirty="0" smtClean="0"/>
              <a:t>शहरी पथ विक्रेताओं को उनके कार्य के लिए उपयुक्त स्थलों</a:t>
            </a:r>
            <a:r>
              <a:rPr lang="en-US" sz="2400" dirty="0" smtClean="0"/>
              <a:t>, </a:t>
            </a:r>
            <a:r>
              <a:rPr lang="hi-IN" sz="2400" dirty="0" smtClean="0"/>
              <a:t>संस्थागत ॠण</a:t>
            </a:r>
            <a:r>
              <a:rPr lang="en-US" sz="2400" dirty="0" smtClean="0"/>
              <a:t>, </a:t>
            </a:r>
            <a:r>
              <a:rPr lang="hi-IN" sz="2400" dirty="0" smtClean="0"/>
              <a:t>सामाजिक सुरक्षा और बाजार के उभरते अवसरों का लाभ प्रदान |</a:t>
            </a:r>
            <a:endParaRPr lang="en-IN" sz="2400" dirty="0" smtClean="0"/>
          </a:p>
          <a:p>
            <a:pPr algn="just"/>
            <a:endParaRPr lang="hi-IN" sz="2400" dirty="0" smtClean="0">
              <a:latin typeface="Kruti Dev 010" pitchFamily="2" charset="0"/>
            </a:endParaRPr>
          </a:p>
        </p:txBody>
      </p:sp>
    </p:spTree>
    <p:extLst>
      <p:ext uri="{BB962C8B-B14F-4D97-AF65-F5344CB8AC3E}">
        <p14:creationId xmlns:p14="http://schemas.microsoft.com/office/powerpoint/2010/main" xmlns="" val="1804138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sz="quarter" idx="2"/>
          </p:nvPr>
        </p:nvSpPr>
        <p:spPr>
          <a:xfrm>
            <a:off x="357158" y="1357298"/>
            <a:ext cx="8501122" cy="2428892"/>
          </a:xfrm>
        </p:spPr>
        <p:txBody>
          <a:bodyPr>
            <a:noAutofit/>
          </a:bodyPr>
          <a:lstStyle/>
          <a:p>
            <a:pPr algn="just">
              <a:buClrTx/>
              <a:buFont typeface="Wingdings" pitchFamily="2" charset="2"/>
              <a:buChar char="Ø"/>
            </a:pPr>
            <a:r>
              <a:rPr lang="hi-IN" sz="2800" dirty="0" smtClean="0">
                <a:solidFill>
                  <a:schemeClr val="tx1"/>
                </a:solidFill>
              </a:rPr>
              <a:t>शहरी निराश्रितों के लिए आश्रय स्थलों की उपलब्धता के बारे में सूचना वास्तविक लाभार्थियों अर्थात लक्षित जनसँख्या तक पहुचे यह सुनिश्चित करने के लिए राज्य / शहरी स्थानीय निकाय द्वारा नियमित रूप से पर्याप्त प्रचार प्रसार करना सुनिश्चित कराएँगे |  </a:t>
            </a:r>
          </a:p>
          <a:p>
            <a:pPr algn="just">
              <a:buClrTx/>
              <a:buNone/>
            </a:pPr>
            <a:endParaRPr lang="hi-IN" sz="1000" dirty="0" smtClean="0">
              <a:solidFill>
                <a:schemeClr val="tx1"/>
              </a:solidFill>
            </a:endParaRPr>
          </a:p>
          <a:p>
            <a:pPr algn="just">
              <a:buClrTx/>
              <a:buNone/>
            </a:pPr>
            <a:r>
              <a:rPr lang="hi-IN" sz="2000" dirty="0" smtClean="0">
                <a:solidFill>
                  <a:schemeClr val="tx1"/>
                </a:solidFill>
              </a:rPr>
              <a:t>	</a:t>
            </a:r>
            <a:endParaRPr lang="hi-IN" sz="1800" dirty="0" smtClean="0">
              <a:solidFill>
                <a:schemeClr val="tx1"/>
              </a:solidFill>
            </a:endParaRPr>
          </a:p>
          <a:p>
            <a:pPr marL="400050" indent="-400050" algn="just">
              <a:buClrTx/>
              <a:buNone/>
            </a:pPr>
            <a:endParaRPr lang="hi-IN" sz="1800" dirty="0" smtClean="0">
              <a:solidFill>
                <a:schemeClr val="tx1"/>
              </a:solidFill>
            </a:endParaRPr>
          </a:p>
          <a:p>
            <a:pPr algn="just">
              <a:buClrTx/>
              <a:buNone/>
            </a:pPr>
            <a:r>
              <a:rPr lang="hi-IN" sz="2000" dirty="0" smtClean="0">
                <a:solidFill>
                  <a:schemeClr val="tx1"/>
                </a:solidFill>
              </a:rPr>
              <a:t> </a:t>
            </a:r>
          </a:p>
          <a:p>
            <a:pPr algn="just">
              <a:buClrTx/>
              <a:buNone/>
            </a:pPr>
            <a:endParaRPr lang="hi-IN" sz="1000" dirty="0" smtClean="0">
              <a:solidFill>
                <a:schemeClr val="tx1"/>
              </a:solidFill>
            </a:endParaRPr>
          </a:p>
          <a:p>
            <a:pPr algn="just">
              <a:buClrTx/>
              <a:buNone/>
            </a:pPr>
            <a:endParaRPr lang="hi-IN" sz="800" dirty="0" smtClean="0">
              <a:solidFill>
                <a:schemeClr val="tx1"/>
              </a:solidFill>
            </a:endParaRPr>
          </a:p>
          <a:p>
            <a:pPr algn="just">
              <a:buClrTx/>
              <a:buNone/>
            </a:pPr>
            <a:endParaRPr lang="en-IN" sz="2000" dirty="0" smtClean="0">
              <a:solidFill>
                <a:schemeClr val="tx1"/>
              </a:solidFill>
            </a:endParaRPr>
          </a:p>
          <a:p>
            <a:pPr algn="just">
              <a:buClrTx/>
              <a:buNone/>
            </a:pPr>
            <a:endParaRPr lang="en-IN" sz="2000" dirty="0">
              <a:solidFill>
                <a:schemeClr val="tx1"/>
              </a:solidFill>
            </a:endParaRPr>
          </a:p>
        </p:txBody>
      </p:sp>
      <p:sp>
        <p:nvSpPr>
          <p:cNvPr id="8" name="Text Placeholder 2"/>
          <p:cNvSpPr>
            <a:spLocks noGrp="1"/>
          </p:cNvSpPr>
          <p:nvPr>
            <p:ph type="body" idx="1"/>
          </p:nvPr>
        </p:nvSpPr>
        <p:spPr>
          <a:xfrm>
            <a:off x="428596" y="428604"/>
            <a:ext cx="7929618" cy="785818"/>
          </a:xfrm>
        </p:spPr>
        <p:txBody>
          <a:bodyPr>
            <a:noAutofit/>
          </a:bodyPr>
          <a:lstStyle/>
          <a:p>
            <a:pPr algn="just"/>
            <a:r>
              <a:rPr lang="hi-IN" sz="3200" b="1" dirty="0" smtClean="0">
                <a:solidFill>
                  <a:srgbClr val="C00000"/>
                </a:solidFill>
              </a:rPr>
              <a:t>SUH का प्रचार-प्रसार :</a:t>
            </a:r>
            <a:r>
              <a:rPr lang="hi-IN" sz="2400" b="1" dirty="0" smtClean="0">
                <a:solidFill>
                  <a:srgbClr val="C00000"/>
                </a:solidFill>
              </a:rPr>
              <a:t> </a:t>
            </a:r>
            <a:endParaRPr lang="en-IN" sz="2400" b="1"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282" y="357166"/>
            <a:ext cx="8686800" cy="57150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i-IN" sz="28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नवीकरण किये गए पूर्व से मौजूद आश्रय स्थल : </a:t>
            </a:r>
            <a:endParaRPr kumimoji="0" lang="en-IN" sz="2800" b="1"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sp>
        <p:nvSpPr>
          <p:cNvPr id="8" name="Title 1"/>
          <p:cNvSpPr txBox="1">
            <a:spLocks/>
          </p:cNvSpPr>
          <p:nvPr/>
        </p:nvSpPr>
        <p:spPr>
          <a:xfrm>
            <a:off x="1500166" y="2643182"/>
            <a:ext cx="6143636" cy="428628"/>
          </a:xfrm>
          <a:prstGeom prst="rect">
            <a:avLst/>
          </a:prstGeom>
        </p:spPr>
        <p:txBody>
          <a:bodyPr>
            <a:normAutofit/>
          </a:bodyPr>
          <a:lstStyle/>
          <a:p>
            <a:pPr lvl="0" algn="ctr">
              <a:spcBef>
                <a:spcPct val="0"/>
              </a:spcBef>
            </a:pPr>
            <a:r>
              <a:rPr kumimoji="0" lang="hi-IN"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Times New Roman"/>
                <a:ea typeface="+mj-ea"/>
                <a:cs typeface="+mj-cs"/>
              </a:rPr>
              <a:t>↑ </a:t>
            </a:r>
            <a:r>
              <a:rPr kumimoji="0" lang="hi-IN"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बिहारशरीफ में संचालित रेन बसेरा </a:t>
            </a:r>
            <a:r>
              <a:rPr lang="hi-IN" b="1" cap="all" dirty="0" smtClean="0">
                <a:solidFill>
                  <a:srgbClr val="002060"/>
                </a:solidFill>
                <a:effectLst>
                  <a:reflection blurRad="12700" stA="48000" endA="300" endPos="55000" dir="5400000" sy="-90000" algn="bl" rotWithShape="0"/>
                </a:effectLst>
                <a:latin typeface="Times New Roman"/>
              </a:rPr>
              <a:t>↑ </a:t>
            </a:r>
            <a:endParaRPr kumimoji="0" lang="en-IN" b="1"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sp>
        <p:nvSpPr>
          <p:cNvPr id="9" name="Title 1"/>
          <p:cNvSpPr txBox="1">
            <a:spLocks/>
          </p:cNvSpPr>
          <p:nvPr/>
        </p:nvSpPr>
        <p:spPr>
          <a:xfrm>
            <a:off x="500034" y="4500570"/>
            <a:ext cx="2428892" cy="428628"/>
          </a:xfrm>
          <a:prstGeom prst="rect">
            <a:avLst/>
          </a:prstGeom>
        </p:spPr>
        <p:txBody>
          <a:bodyPr>
            <a:normAutofit/>
          </a:bodyPr>
          <a:lstStyle/>
          <a:p>
            <a:pPr lvl="0" algn="ctr">
              <a:spcBef>
                <a:spcPct val="0"/>
              </a:spcBef>
            </a:pPr>
            <a:r>
              <a:rPr lang="hi-IN" b="1" cap="all" dirty="0" smtClean="0">
                <a:solidFill>
                  <a:srgbClr val="002060"/>
                </a:solidFill>
                <a:effectLst>
                  <a:reflection blurRad="12700" stA="48000" endA="300" endPos="55000" dir="5400000" sy="-90000" algn="bl" rotWithShape="0"/>
                </a:effectLst>
                <a:latin typeface="Times New Roman"/>
              </a:rPr>
              <a:t>↑ भागलपुर↑</a:t>
            </a:r>
            <a:r>
              <a:rPr kumimoji="0" lang="hi-IN" sz="2000"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 </a:t>
            </a:r>
            <a:endParaRPr kumimoji="0" lang="en-IN" sz="2000"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pic>
        <p:nvPicPr>
          <p:cNvPr id="10" name="Picture 9" descr="IMG-20151212-00450.jpg"/>
          <p:cNvPicPr>
            <a:picLocks noChangeAspect="1"/>
          </p:cNvPicPr>
          <p:nvPr/>
        </p:nvPicPr>
        <p:blipFill>
          <a:blip r:embed="rId2" cstate="print"/>
          <a:stretch>
            <a:fillRect/>
          </a:stretch>
        </p:blipFill>
        <p:spPr>
          <a:xfrm>
            <a:off x="571472" y="928670"/>
            <a:ext cx="2571768" cy="1702864"/>
          </a:xfrm>
          <a:prstGeom prst="rect">
            <a:avLst/>
          </a:prstGeom>
        </p:spPr>
      </p:pic>
      <p:pic>
        <p:nvPicPr>
          <p:cNvPr id="11" name="Picture 10" descr="IMG-20160210-WA033.jpg"/>
          <p:cNvPicPr>
            <a:picLocks noChangeAspect="1"/>
          </p:cNvPicPr>
          <p:nvPr/>
        </p:nvPicPr>
        <p:blipFill>
          <a:blip r:embed="rId3" cstate="print"/>
          <a:stretch>
            <a:fillRect/>
          </a:stretch>
        </p:blipFill>
        <p:spPr>
          <a:xfrm>
            <a:off x="3286116" y="928670"/>
            <a:ext cx="2398794" cy="1714512"/>
          </a:xfrm>
          <a:prstGeom prst="rect">
            <a:avLst/>
          </a:prstGeom>
        </p:spPr>
      </p:pic>
      <p:pic>
        <p:nvPicPr>
          <p:cNvPr id="12" name="Picture 11" descr="IMG-20160210-WA030.jpg"/>
          <p:cNvPicPr>
            <a:picLocks noChangeAspect="1"/>
          </p:cNvPicPr>
          <p:nvPr/>
        </p:nvPicPr>
        <p:blipFill>
          <a:blip r:embed="rId4" cstate="print"/>
          <a:stretch>
            <a:fillRect/>
          </a:stretch>
        </p:blipFill>
        <p:spPr>
          <a:xfrm>
            <a:off x="5857884" y="928671"/>
            <a:ext cx="2928926" cy="1714512"/>
          </a:xfrm>
          <a:prstGeom prst="rect">
            <a:avLst/>
          </a:prstGeom>
        </p:spPr>
      </p:pic>
      <p:pic>
        <p:nvPicPr>
          <p:cNvPr id="13" name="Picture 12" descr="IMG-20160106-WA0017.jpg"/>
          <p:cNvPicPr>
            <a:picLocks noChangeAspect="1"/>
          </p:cNvPicPr>
          <p:nvPr/>
        </p:nvPicPr>
        <p:blipFill>
          <a:blip r:embed="rId5" cstate="print"/>
          <a:stretch>
            <a:fillRect/>
          </a:stretch>
        </p:blipFill>
        <p:spPr>
          <a:xfrm>
            <a:off x="571472" y="2928934"/>
            <a:ext cx="2520340" cy="1643074"/>
          </a:xfrm>
          <a:prstGeom prst="rect">
            <a:avLst/>
          </a:prstGeom>
        </p:spPr>
      </p:pic>
      <p:sp>
        <p:nvSpPr>
          <p:cNvPr id="15" name="Title 1"/>
          <p:cNvSpPr txBox="1">
            <a:spLocks/>
          </p:cNvSpPr>
          <p:nvPr/>
        </p:nvSpPr>
        <p:spPr>
          <a:xfrm>
            <a:off x="3428992" y="4500570"/>
            <a:ext cx="2071702" cy="428628"/>
          </a:xfrm>
          <a:prstGeom prst="rect">
            <a:avLst/>
          </a:prstGeom>
        </p:spPr>
        <p:txBody>
          <a:bodyPr>
            <a:normAutofit/>
          </a:bodyPr>
          <a:lstStyle/>
          <a:p>
            <a:pPr lvl="0" algn="ctr">
              <a:spcBef>
                <a:spcPct val="0"/>
              </a:spcBef>
            </a:pPr>
            <a:r>
              <a:rPr lang="hi-IN" sz="2000" b="1" cap="all" dirty="0" smtClean="0">
                <a:solidFill>
                  <a:srgbClr val="002060"/>
                </a:solidFill>
                <a:effectLst>
                  <a:reflection blurRad="12700" stA="48000" endA="300" endPos="55000" dir="5400000" sy="-90000" algn="bl" rotWithShape="0"/>
                </a:effectLst>
                <a:latin typeface="Times New Roman"/>
              </a:rPr>
              <a:t>↑ गया ↑</a:t>
            </a:r>
            <a:r>
              <a:rPr kumimoji="0" lang="hi-IN" sz="2000"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 </a:t>
            </a:r>
            <a:endParaRPr kumimoji="0" lang="en-IN" sz="2000"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pic>
        <p:nvPicPr>
          <p:cNvPr id="16" name="Picture 15" descr="IMG-20160105-WA0020.jpg"/>
          <p:cNvPicPr>
            <a:picLocks noChangeAspect="1"/>
          </p:cNvPicPr>
          <p:nvPr/>
        </p:nvPicPr>
        <p:blipFill>
          <a:blip r:embed="rId6" cstate="print"/>
          <a:stretch>
            <a:fillRect/>
          </a:stretch>
        </p:blipFill>
        <p:spPr>
          <a:xfrm>
            <a:off x="5929322" y="3000371"/>
            <a:ext cx="2786082" cy="1601075"/>
          </a:xfrm>
          <a:prstGeom prst="rect">
            <a:avLst/>
          </a:prstGeom>
        </p:spPr>
      </p:pic>
      <p:sp>
        <p:nvSpPr>
          <p:cNvPr id="17" name="Title 1"/>
          <p:cNvSpPr txBox="1">
            <a:spLocks/>
          </p:cNvSpPr>
          <p:nvPr/>
        </p:nvSpPr>
        <p:spPr>
          <a:xfrm>
            <a:off x="6286512" y="4500570"/>
            <a:ext cx="2071702" cy="428628"/>
          </a:xfrm>
          <a:prstGeom prst="rect">
            <a:avLst/>
          </a:prstGeom>
        </p:spPr>
        <p:txBody>
          <a:bodyPr>
            <a:normAutofit/>
          </a:bodyPr>
          <a:lstStyle/>
          <a:p>
            <a:pPr lvl="0" algn="ctr">
              <a:spcBef>
                <a:spcPct val="0"/>
              </a:spcBef>
            </a:pPr>
            <a:r>
              <a:rPr lang="hi-IN" sz="2000" b="1" cap="all" dirty="0" smtClean="0">
                <a:solidFill>
                  <a:srgbClr val="002060"/>
                </a:solidFill>
                <a:effectLst>
                  <a:reflection blurRad="12700" stA="48000" endA="300" endPos="55000" dir="5400000" sy="-90000" algn="bl" rotWithShape="0"/>
                </a:effectLst>
                <a:latin typeface="Times New Roman"/>
              </a:rPr>
              <a:t>↑ आरा ↑</a:t>
            </a:r>
            <a:r>
              <a:rPr kumimoji="0" lang="hi-IN" sz="2000"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 </a:t>
            </a:r>
            <a:endParaRPr kumimoji="0" lang="en-IN" sz="2000"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pic>
        <p:nvPicPr>
          <p:cNvPr id="18" name="Picture 17" descr="IMG_20151214_123011110_HDR (1).jpg"/>
          <p:cNvPicPr>
            <a:picLocks noChangeAspect="1"/>
          </p:cNvPicPr>
          <p:nvPr/>
        </p:nvPicPr>
        <p:blipFill>
          <a:blip r:embed="rId7" cstate="print"/>
          <a:stretch>
            <a:fillRect/>
          </a:stretch>
        </p:blipFill>
        <p:spPr>
          <a:xfrm>
            <a:off x="571472" y="4857760"/>
            <a:ext cx="2539986" cy="1428742"/>
          </a:xfrm>
          <a:prstGeom prst="rect">
            <a:avLst/>
          </a:prstGeom>
        </p:spPr>
      </p:pic>
      <p:sp>
        <p:nvSpPr>
          <p:cNvPr id="19" name="Title 1"/>
          <p:cNvSpPr txBox="1">
            <a:spLocks/>
          </p:cNvSpPr>
          <p:nvPr/>
        </p:nvSpPr>
        <p:spPr>
          <a:xfrm>
            <a:off x="500034" y="6286520"/>
            <a:ext cx="2428892" cy="428628"/>
          </a:xfrm>
          <a:prstGeom prst="rect">
            <a:avLst/>
          </a:prstGeom>
        </p:spPr>
        <p:txBody>
          <a:bodyPr>
            <a:normAutofit/>
          </a:bodyPr>
          <a:lstStyle/>
          <a:p>
            <a:pPr lvl="0" algn="ctr">
              <a:spcBef>
                <a:spcPct val="0"/>
              </a:spcBef>
            </a:pPr>
            <a:r>
              <a:rPr lang="hi-IN" b="1" cap="all" dirty="0" smtClean="0">
                <a:solidFill>
                  <a:srgbClr val="002060"/>
                </a:solidFill>
                <a:effectLst>
                  <a:reflection blurRad="12700" stA="48000" endA="300" endPos="55000" dir="5400000" sy="-90000" algn="bl" rotWithShape="0"/>
                </a:effectLst>
                <a:latin typeface="Times New Roman"/>
              </a:rPr>
              <a:t>↑ कटिहार↑</a:t>
            </a:r>
            <a:r>
              <a:rPr kumimoji="0" lang="hi-IN" sz="2000"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 </a:t>
            </a:r>
            <a:endParaRPr kumimoji="0" lang="en-IN" sz="2000"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pic>
        <p:nvPicPr>
          <p:cNvPr id="21" name="Picture 2" descr="D:\SULM File all\SUH\Inspection of shelters\Hajipur\picsofrainbasera\IMG_20160123_132728.jpg"/>
          <p:cNvPicPr>
            <a:picLocks noChangeAspect="1" noChangeArrowheads="1"/>
          </p:cNvPicPr>
          <p:nvPr/>
        </p:nvPicPr>
        <p:blipFill>
          <a:blip r:embed="rId8" cstate="print"/>
          <a:srcRect/>
          <a:stretch>
            <a:fillRect/>
          </a:stretch>
        </p:blipFill>
        <p:spPr bwMode="auto">
          <a:xfrm>
            <a:off x="3286116" y="4857760"/>
            <a:ext cx="2571768" cy="1500198"/>
          </a:xfrm>
          <a:prstGeom prst="rect">
            <a:avLst/>
          </a:prstGeom>
          <a:noFill/>
        </p:spPr>
      </p:pic>
      <p:sp>
        <p:nvSpPr>
          <p:cNvPr id="22" name="Title 1"/>
          <p:cNvSpPr txBox="1">
            <a:spLocks/>
          </p:cNvSpPr>
          <p:nvPr/>
        </p:nvSpPr>
        <p:spPr>
          <a:xfrm>
            <a:off x="3357554" y="6286520"/>
            <a:ext cx="2428892" cy="428628"/>
          </a:xfrm>
          <a:prstGeom prst="rect">
            <a:avLst/>
          </a:prstGeom>
        </p:spPr>
        <p:txBody>
          <a:bodyPr>
            <a:normAutofit/>
          </a:bodyPr>
          <a:lstStyle/>
          <a:p>
            <a:pPr lvl="0" algn="ctr">
              <a:spcBef>
                <a:spcPct val="0"/>
              </a:spcBef>
            </a:pPr>
            <a:r>
              <a:rPr lang="hi-IN" b="1" cap="all" dirty="0" smtClean="0">
                <a:solidFill>
                  <a:srgbClr val="002060"/>
                </a:solidFill>
                <a:effectLst>
                  <a:reflection blurRad="12700" stA="48000" endA="300" endPos="55000" dir="5400000" sy="-90000" algn="bl" rotWithShape="0"/>
                </a:effectLst>
                <a:latin typeface="Times New Roman"/>
              </a:rPr>
              <a:t>↑ हाजीपुर↑</a:t>
            </a:r>
            <a:r>
              <a:rPr kumimoji="0" lang="hi-IN" sz="2000"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 </a:t>
            </a:r>
            <a:endParaRPr kumimoji="0" lang="en-IN" sz="2000"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pic>
        <p:nvPicPr>
          <p:cNvPr id="23" name="Picture 22" descr="DSC09673.JPG"/>
          <p:cNvPicPr>
            <a:picLocks noChangeAspect="1"/>
          </p:cNvPicPr>
          <p:nvPr/>
        </p:nvPicPr>
        <p:blipFill>
          <a:blip r:embed="rId9" cstate="print"/>
          <a:stretch>
            <a:fillRect/>
          </a:stretch>
        </p:blipFill>
        <p:spPr>
          <a:xfrm>
            <a:off x="6000760" y="4857760"/>
            <a:ext cx="2666987" cy="1500198"/>
          </a:xfrm>
          <a:prstGeom prst="rect">
            <a:avLst/>
          </a:prstGeom>
        </p:spPr>
      </p:pic>
      <p:sp>
        <p:nvSpPr>
          <p:cNvPr id="24" name="Title 1"/>
          <p:cNvSpPr txBox="1">
            <a:spLocks/>
          </p:cNvSpPr>
          <p:nvPr/>
        </p:nvSpPr>
        <p:spPr>
          <a:xfrm>
            <a:off x="6072198" y="6286520"/>
            <a:ext cx="2428892" cy="428628"/>
          </a:xfrm>
          <a:prstGeom prst="rect">
            <a:avLst/>
          </a:prstGeom>
        </p:spPr>
        <p:txBody>
          <a:bodyPr>
            <a:normAutofit/>
          </a:bodyPr>
          <a:lstStyle/>
          <a:p>
            <a:pPr lvl="0" algn="ctr">
              <a:spcBef>
                <a:spcPct val="0"/>
              </a:spcBef>
            </a:pPr>
            <a:r>
              <a:rPr lang="hi-IN" b="1" cap="all" dirty="0" smtClean="0">
                <a:solidFill>
                  <a:srgbClr val="002060"/>
                </a:solidFill>
                <a:effectLst>
                  <a:reflection blurRad="12700" stA="48000" endA="300" endPos="55000" dir="5400000" sy="-90000" algn="bl" rotWithShape="0"/>
                </a:effectLst>
                <a:latin typeface="Times New Roman"/>
              </a:rPr>
              <a:t>↑ मुजफ्फरपुर↑</a:t>
            </a:r>
            <a:r>
              <a:rPr kumimoji="0" lang="hi-IN" sz="2000"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 </a:t>
            </a:r>
            <a:endParaRPr kumimoji="0" lang="en-IN" sz="2000"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pic>
        <p:nvPicPr>
          <p:cNvPr id="20" name="Picture 19" descr="D:\SULM File all\SUH\Shelters photograhs\Gaya\IMG-20160618-WA0005.jpg"/>
          <p:cNvPicPr/>
          <p:nvPr/>
        </p:nvPicPr>
        <p:blipFill>
          <a:blip r:embed="rId10" cstate="print"/>
          <a:srcRect/>
          <a:stretch>
            <a:fillRect/>
          </a:stretch>
        </p:blipFill>
        <p:spPr bwMode="auto">
          <a:xfrm>
            <a:off x="3209926" y="3000372"/>
            <a:ext cx="2433644"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5720" y="500042"/>
            <a:ext cx="8686800" cy="57150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i-IN" sz="28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निर्मित कराये जा चुके आश्रय स्थल: </a:t>
            </a:r>
            <a:endParaRPr kumimoji="0" lang="en-IN" sz="2800" b="1"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sp>
        <p:nvSpPr>
          <p:cNvPr id="8" name="Title 1"/>
          <p:cNvSpPr txBox="1">
            <a:spLocks/>
          </p:cNvSpPr>
          <p:nvPr/>
        </p:nvSpPr>
        <p:spPr>
          <a:xfrm>
            <a:off x="857256" y="3500438"/>
            <a:ext cx="3929090" cy="428628"/>
          </a:xfrm>
          <a:prstGeom prst="rect">
            <a:avLst/>
          </a:prstGeom>
        </p:spPr>
        <p:txBody>
          <a:bodyPr>
            <a:normAutofit/>
          </a:bodyPr>
          <a:lstStyle/>
          <a:p>
            <a:pPr lvl="0" algn="ctr">
              <a:spcBef>
                <a:spcPct val="0"/>
              </a:spcBef>
            </a:pPr>
            <a:r>
              <a:rPr kumimoji="0" lang="hi-IN"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Times New Roman"/>
                <a:ea typeface="+mj-ea"/>
                <a:cs typeface="+mj-cs"/>
              </a:rPr>
              <a:t>↑ </a:t>
            </a:r>
            <a:r>
              <a:rPr lang="en-US" sz="1600" b="1" cap="all" dirty="0" err="1" smtClean="0">
                <a:solidFill>
                  <a:srgbClr val="002060"/>
                </a:solidFill>
                <a:effectLst>
                  <a:reflection blurRad="12700" stA="48000" endA="300" endPos="55000" dir="5400000" sy="-90000" algn="bl" rotWithShape="0"/>
                </a:effectLst>
                <a:latin typeface="+mj-lt"/>
                <a:ea typeface="+mj-ea"/>
                <a:cs typeface="+mj-cs"/>
              </a:rPr>
              <a:t>Biharsharif</a:t>
            </a:r>
            <a:r>
              <a:rPr lang="en-US" sz="1600" b="1" cap="all" dirty="0" smtClean="0">
                <a:solidFill>
                  <a:srgbClr val="002060"/>
                </a:solidFill>
                <a:effectLst>
                  <a:reflection blurRad="12700" stA="48000" endA="300" endPos="55000" dir="5400000" sy="-90000" algn="bl" rotWithShape="0"/>
                </a:effectLst>
                <a:latin typeface="+mj-lt"/>
                <a:ea typeface="+mj-ea"/>
                <a:cs typeface="+mj-cs"/>
              </a:rPr>
              <a:t> SUH</a:t>
            </a:r>
            <a:r>
              <a:rPr kumimoji="0" lang="hi-IN"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 </a:t>
            </a:r>
            <a:r>
              <a:rPr lang="hi-IN" sz="1600" b="1" cap="all" dirty="0" smtClean="0">
                <a:solidFill>
                  <a:srgbClr val="002060"/>
                </a:solidFill>
                <a:effectLst>
                  <a:reflection blurRad="12700" stA="48000" endA="300" endPos="55000" dir="5400000" sy="-90000" algn="bl" rotWithShape="0"/>
                </a:effectLst>
                <a:latin typeface="Times New Roman"/>
              </a:rPr>
              <a:t>↑ </a:t>
            </a:r>
            <a:endParaRPr kumimoji="0" lang="en-IN" sz="1600" b="1"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sp>
        <p:nvSpPr>
          <p:cNvPr id="9" name="Title 1"/>
          <p:cNvSpPr txBox="1">
            <a:spLocks/>
          </p:cNvSpPr>
          <p:nvPr/>
        </p:nvSpPr>
        <p:spPr>
          <a:xfrm>
            <a:off x="4572032" y="3500438"/>
            <a:ext cx="3500430" cy="428628"/>
          </a:xfrm>
          <a:prstGeom prst="rect">
            <a:avLst/>
          </a:prstGeom>
        </p:spPr>
        <p:txBody>
          <a:bodyPr>
            <a:normAutofit/>
          </a:bodyPr>
          <a:lstStyle/>
          <a:p>
            <a:pPr lvl="0" algn="ctr">
              <a:spcBef>
                <a:spcPct val="0"/>
              </a:spcBef>
            </a:pPr>
            <a:r>
              <a:rPr lang="hi-IN" sz="1600" b="1" cap="all" dirty="0" smtClean="0">
                <a:solidFill>
                  <a:srgbClr val="002060"/>
                </a:solidFill>
                <a:effectLst>
                  <a:reflection blurRad="12700" stA="48000" endA="300" endPos="55000" dir="5400000" sy="-90000" algn="bl" rotWithShape="0"/>
                </a:effectLst>
                <a:latin typeface="Times New Roman"/>
              </a:rPr>
              <a:t>↑ </a:t>
            </a:r>
            <a:r>
              <a:rPr kumimoji="0" lang="en-US" sz="1600" b="1" i="0" u="none" strike="noStrike" kern="1200" cap="all" spc="0" normalizeH="0" baseline="0" noProof="0" dirty="0" err="1" smtClean="0">
                <a:ln>
                  <a:noFill/>
                </a:ln>
                <a:solidFill>
                  <a:srgbClr val="002060"/>
                </a:solidFill>
                <a:effectLst>
                  <a:reflection blurRad="12700" stA="48000" endA="300" endPos="55000" dir="5400000" sy="-90000" algn="bl" rotWithShape="0"/>
                </a:effectLst>
                <a:uLnTx/>
                <a:uFillTx/>
                <a:latin typeface="+mj-lt"/>
                <a:ea typeface="+mj-ea"/>
                <a:cs typeface="+mj-cs"/>
              </a:rPr>
              <a:t>Supaul</a:t>
            </a:r>
            <a:r>
              <a:rPr kumimoji="0" lang="en-US"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 SUH</a:t>
            </a:r>
            <a:r>
              <a:rPr lang="hi-IN" sz="1600" b="1" cap="all" dirty="0" smtClean="0">
                <a:solidFill>
                  <a:srgbClr val="002060"/>
                </a:solidFill>
                <a:effectLst>
                  <a:reflection blurRad="12700" stA="48000" endA="300" endPos="55000" dir="5400000" sy="-90000" algn="bl" rotWithShape="0"/>
                </a:effectLst>
                <a:latin typeface="Times New Roman"/>
              </a:rPr>
              <a:t>↑</a:t>
            </a:r>
            <a:r>
              <a:rPr kumimoji="0" lang="hi-IN"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 </a:t>
            </a:r>
            <a:endParaRPr kumimoji="0" lang="en-IN" sz="1600" b="1"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sp>
        <p:nvSpPr>
          <p:cNvPr id="14" name="Title 1"/>
          <p:cNvSpPr txBox="1">
            <a:spLocks/>
          </p:cNvSpPr>
          <p:nvPr/>
        </p:nvSpPr>
        <p:spPr>
          <a:xfrm>
            <a:off x="1214414" y="6312740"/>
            <a:ext cx="3286148" cy="428628"/>
          </a:xfrm>
          <a:prstGeom prst="rect">
            <a:avLst/>
          </a:prstGeom>
        </p:spPr>
        <p:txBody>
          <a:bodyPr>
            <a:normAutofit/>
          </a:bodyPr>
          <a:lstStyle/>
          <a:p>
            <a:pPr lvl="0" algn="ctr">
              <a:spcBef>
                <a:spcPct val="0"/>
              </a:spcBef>
            </a:pPr>
            <a:r>
              <a:rPr kumimoji="0" lang="hi-IN"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Times New Roman"/>
                <a:ea typeface="+mj-ea"/>
                <a:cs typeface="+mj-cs"/>
              </a:rPr>
              <a:t>↑ </a:t>
            </a:r>
            <a:r>
              <a:rPr kumimoji="0" lang="en-US" sz="1600" b="1" i="0" u="none" strike="noStrike" kern="1200" cap="all" spc="0" normalizeH="0" baseline="0" noProof="0" dirty="0" err="1" smtClean="0">
                <a:ln>
                  <a:noFill/>
                </a:ln>
                <a:solidFill>
                  <a:srgbClr val="002060"/>
                </a:solidFill>
                <a:effectLst>
                  <a:reflection blurRad="12700" stA="48000" endA="300" endPos="55000" dir="5400000" sy="-90000" algn="bl" rotWithShape="0"/>
                </a:effectLst>
                <a:uLnTx/>
                <a:uFillTx/>
                <a:latin typeface="Times New Roman"/>
                <a:ea typeface="+mj-ea"/>
                <a:cs typeface="+mj-cs"/>
              </a:rPr>
              <a:t>Sitamarhi</a:t>
            </a:r>
            <a:r>
              <a:rPr kumimoji="0" lang="en-US"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Times New Roman"/>
                <a:ea typeface="+mj-ea"/>
                <a:cs typeface="+mj-cs"/>
              </a:rPr>
              <a:t> SUH</a:t>
            </a:r>
            <a:r>
              <a:rPr lang="hi-IN" sz="1600" b="1" cap="all" dirty="0" smtClean="0">
                <a:solidFill>
                  <a:srgbClr val="002060"/>
                </a:solidFill>
                <a:effectLst>
                  <a:reflection blurRad="12700" stA="48000" endA="300" endPos="55000" dir="5400000" sy="-90000" algn="bl" rotWithShape="0"/>
                </a:effectLst>
                <a:latin typeface="Times New Roman"/>
              </a:rPr>
              <a:t>↑ </a:t>
            </a:r>
            <a:endParaRPr kumimoji="0" lang="en-IN" sz="1600" b="1"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sp>
        <p:nvSpPr>
          <p:cNvPr id="16" name="Title 1"/>
          <p:cNvSpPr txBox="1">
            <a:spLocks/>
          </p:cNvSpPr>
          <p:nvPr/>
        </p:nvSpPr>
        <p:spPr>
          <a:xfrm>
            <a:off x="4786314" y="6215082"/>
            <a:ext cx="3286148" cy="428628"/>
          </a:xfrm>
          <a:prstGeom prst="rect">
            <a:avLst/>
          </a:prstGeom>
        </p:spPr>
        <p:txBody>
          <a:bodyPr>
            <a:normAutofit/>
          </a:bodyPr>
          <a:lstStyle/>
          <a:p>
            <a:pPr lvl="0" algn="ctr">
              <a:spcBef>
                <a:spcPct val="0"/>
              </a:spcBef>
            </a:pPr>
            <a:r>
              <a:rPr kumimoji="0" lang="hi-IN"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Times New Roman"/>
                <a:ea typeface="+mj-ea"/>
                <a:cs typeface="+mj-cs"/>
              </a:rPr>
              <a:t>↑ </a:t>
            </a:r>
            <a:r>
              <a:rPr kumimoji="0" lang="en-US" sz="1600" b="1" i="0" u="none" strike="noStrike" kern="1200" cap="all" spc="0" normalizeH="0" baseline="0" noProof="0" dirty="0" err="1" smtClean="0">
                <a:ln>
                  <a:noFill/>
                </a:ln>
                <a:solidFill>
                  <a:srgbClr val="002060"/>
                </a:solidFill>
                <a:effectLst>
                  <a:reflection blurRad="12700" stA="48000" endA="300" endPos="55000" dir="5400000" sy="-90000" algn="bl" rotWithShape="0"/>
                </a:effectLst>
                <a:uLnTx/>
                <a:uFillTx/>
                <a:latin typeface="Times New Roman"/>
                <a:ea typeface="+mj-ea"/>
                <a:cs typeface="+mj-cs"/>
              </a:rPr>
              <a:t>Lakhisarai</a:t>
            </a:r>
            <a:r>
              <a:rPr kumimoji="0" lang="en-US"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Times New Roman"/>
                <a:ea typeface="+mj-ea"/>
                <a:cs typeface="+mj-cs"/>
              </a:rPr>
              <a:t> </a:t>
            </a:r>
            <a:r>
              <a:rPr kumimoji="0" lang="en-US" sz="1600" b="1" i="0" u="none" strike="noStrike" kern="1200" cap="all" spc="0" normalizeH="0" noProof="0" dirty="0" err="1" smtClean="0">
                <a:ln>
                  <a:noFill/>
                </a:ln>
                <a:solidFill>
                  <a:srgbClr val="002060"/>
                </a:solidFill>
                <a:effectLst>
                  <a:reflection blurRad="12700" stA="48000" endA="300" endPos="55000" dir="5400000" sy="-90000" algn="bl" rotWithShape="0"/>
                </a:effectLst>
                <a:uLnTx/>
                <a:uFillTx/>
                <a:latin typeface="Times New Roman"/>
                <a:ea typeface="+mj-ea"/>
                <a:cs typeface="+mj-cs"/>
              </a:rPr>
              <a:t>suh</a:t>
            </a:r>
            <a:r>
              <a:rPr lang="hi-IN" sz="1600" b="1" cap="all" dirty="0" smtClean="0">
                <a:solidFill>
                  <a:srgbClr val="002060"/>
                </a:solidFill>
                <a:effectLst>
                  <a:reflection blurRad="12700" stA="48000" endA="300" endPos="55000" dir="5400000" sy="-90000" algn="bl" rotWithShape="0"/>
                </a:effectLst>
                <a:latin typeface="Times New Roman"/>
              </a:rPr>
              <a:t>↑ </a:t>
            </a:r>
            <a:endParaRPr kumimoji="0" lang="en-IN" sz="1600" b="1"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pic>
        <p:nvPicPr>
          <p:cNvPr id="3075" name="Picture 3" descr="D:\SULM File all\SUH\Shelters photograhs\New Construction\Supaul\Supaul.jpg"/>
          <p:cNvPicPr>
            <a:picLocks noChangeAspect="1" noChangeArrowheads="1"/>
          </p:cNvPicPr>
          <p:nvPr/>
        </p:nvPicPr>
        <p:blipFill>
          <a:blip r:embed="rId2"/>
          <a:srcRect/>
          <a:stretch>
            <a:fillRect/>
          </a:stretch>
        </p:blipFill>
        <p:spPr bwMode="auto">
          <a:xfrm>
            <a:off x="5000628" y="1142984"/>
            <a:ext cx="3143272" cy="2428892"/>
          </a:xfrm>
          <a:prstGeom prst="rect">
            <a:avLst/>
          </a:prstGeom>
          <a:ln>
            <a:noFill/>
          </a:ln>
          <a:effectLst>
            <a:softEdge rad="112500"/>
          </a:effectLst>
        </p:spPr>
      </p:pic>
      <p:pic>
        <p:nvPicPr>
          <p:cNvPr id="1026" name="Picture 2" descr="C:\Users\User\Downloads\IMG-20180331-WA014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3862107"/>
            <a:ext cx="2451880" cy="2447213"/>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User\Downloads\IMG-20180331-WA0062 (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20468" y="1306430"/>
            <a:ext cx="2802665" cy="210199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descr="C:\Users\User\Downloads\IMG-20180403-WA007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94567" y="3888714"/>
            <a:ext cx="3297865" cy="23754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0468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5720" y="500042"/>
            <a:ext cx="8686800" cy="57150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i-IN" sz="28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निर्मित कराये जा चुके आश्रय स्थल: </a:t>
            </a:r>
            <a:endParaRPr kumimoji="0" lang="en-IN" sz="2800" b="1"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sp>
        <p:nvSpPr>
          <p:cNvPr id="8" name="Title 1"/>
          <p:cNvSpPr txBox="1">
            <a:spLocks/>
          </p:cNvSpPr>
          <p:nvPr/>
        </p:nvSpPr>
        <p:spPr>
          <a:xfrm>
            <a:off x="107504" y="5275504"/>
            <a:ext cx="2304256" cy="428628"/>
          </a:xfrm>
          <a:prstGeom prst="rect">
            <a:avLst/>
          </a:prstGeom>
        </p:spPr>
        <p:txBody>
          <a:bodyPr>
            <a:normAutofit/>
          </a:bodyPr>
          <a:lstStyle/>
          <a:p>
            <a:pPr lvl="0" algn="ctr">
              <a:spcBef>
                <a:spcPct val="0"/>
              </a:spcBef>
            </a:pPr>
            <a:r>
              <a:rPr kumimoji="0" lang="hi-IN"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Times New Roman"/>
                <a:ea typeface="+mj-ea"/>
                <a:cs typeface="+mj-cs"/>
              </a:rPr>
              <a:t>↑ </a:t>
            </a:r>
            <a:r>
              <a:rPr kumimoji="0" lang="en-US" sz="1600" b="1" i="0" u="none" strike="noStrike" kern="1200" cap="all" spc="0" normalizeH="0" baseline="0" noProof="0" dirty="0" err="1" smtClean="0">
                <a:ln>
                  <a:noFill/>
                </a:ln>
                <a:solidFill>
                  <a:srgbClr val="002060"/>
                </a:solidFill>
                <a:effectLst>
                  <a:reflection blurRad="12700" stA="48000" endA="300" endPos="55000" dir="5400000" sy="-90000" algn="bl" rotWithShape="0"/>
                </a:effectLst>
                <a:uLnTx/>
                <a:uFillTx/>
                <a:latin typeface="Times New Roman"/>
                <a:ea typeface="+mj-ea"/>
                <a:cs typeface="+mj-cs"/>
              </a:rPr>
              <a:t>Bhabhua</a:t>
            </a:r>
            <a:r>
              <a:rPr kumimoji="0" lang="en-US" sz="1600" b="1" i="0" u="none" strike="noStrike" kern="1200" cap="all" spc="0" normalizeH="0" noProof="0" dirty="0" smtClean="0">
                <a:ln>
                  <a:noFill/>
                </a:ln>
                <a:solidFill>
                  <a:srgbClr val="002060"/>
                </a:solidFill>
                <a:effectLst>
                  <a:reflection blurRad="12700" stA="48000" endA="300" endPos="55000" dir="5400000" sy="-90000" algn="bl" rotWithShape="0"/>
                </a:effectLst>
                <a:uLnTx/>
                <a:uFillTx/>
                <a:latin typeface="Times New Roman"/>
                <a:ea typeface="+mj-ea"/>
                <a:cs typeface="+mj-cs"/>
              </a:rPr>
              <a:t> </a:t>
            </a:r>
            <a:r>
              <a:rPr kumimoji="0" lang="hi-IN"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Times New Roman"/>
                <a:ea typeface="+mj-ea"/>
                <a:cs typeface="+mj-cs"/>
              </a:rPr>
              <a:t>SUH</a:t>
            </a:r>
            <a:r>
              <a:rPr lang="hi-IN" sz="1600" b="1" cap="all" dirty="0" smtClean="0">
                <a:solidFill>
                  <a:srgbClr val="002060"/>
                </a:solidFill>
                <a:effectLst>
                  <a:reflection blurRad="12700" stA="48000" endA="300" endPos="55000" dir="5400000" sy="-90000" algn="bl" rotWithShape="0"/>
                </a:effectLst>
                <a:latin typeface="Times New Roman"/>
              </a:rPr>
              <a:t>↑ </a:t>
            </a:r>
            <a:endParaRPr kumimoji="0" lang="en-IN" sz="1600" b="1"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sp>
        <p:nvSpPr>
          <p:cNvPr id="9" name="Title 1"/>
          <p:cNvSpPr txBox="1">
            <a:spLocks/>
          </p:cNvSpPr>
          <p:nvPr/>
        </p:nvSpPr>
        <p:spPr>
          <a:xfrm>
            <a:off x="6372200" y="5301208"/>
            <a:ext cx="2058560" cy="428628"/>
          </a:xfrm>
          <a:prstGeom prst="rect">
            <a:avLst/>
          </a:prstGeom>
        </p:spPr>
        <p:txBody>
          <a:bodyPr>
            <a:normAutofit/>
          </a:bodyPr>
          <a:lstStyle/>
          <a:p>
            <a:pPr lvl="0" algn="ctr">
              <a:spcBef>
                <a:spcPct val="0"/>
              </a:spcBef>
            </a:pPr>
            <a:r>
              <a:rPr lang="hi-IN" sz="1600" b="1" cap="all" dirty="0" smtClean="0">
                <a:solidFill>
                  <a:srgbClr val="002060"/>
                </a:solidFill>
                <a:effectLst>
                  <a:reflection blurRad="12700" stA="48000" endA="300" endPos="55000" dir="5400000" sy="-90000" algn="bl" rotWithShape="0"/>
                </a:effectLst>
                <a:latin typeface="Times New Roman"/>
              </a:rPr>
              <a:t>↑ </a:t>
            </a:r>
            <a:r>
              <a:rPr kumimoji="0" lang="en-US" sz="1600" b="1" i="0" u="none" strike="noStrike" kern="1200" cap="all" spc="0" normalizeH="0" baseline="0" noProof="0" dirty="0" err="1" smtClean="0">
                <a:ln>
                  <a:noFill/>
                </a:ln>
                <a:solidFill>
                  <a:srgbClr val="002060"/>
                </a:solidFill>
                <a:effectLst>
                  <a:reflection blurRad="12700" stA="48000" endA="300" endPos="55000" dir="5400000" sy="-90000" algn="bl" rotWithShape="0"/>
                </a:effectLst>
                <a:uLnTx/>
                <a:uFillTx/>
                <a:latin typeface="+mj-lt"/>
                <a:ea typeface="+mj-ea"/>
                <a:cs typeface="+mj-cs"/>
              </a:rPr>
              <a:t>buxar</a:t>
            </a:r>
            <a:r>
              <a:rPr kumimoji="0" lang="en-US"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 </a:t>
            </a:r>
            <a:r>
              <a:rPr kumimoji="0" lang="hi-IN"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SUH </a:t>
            </a:r>
            <a:r>
              <a:rPr lang="hi-IN" sz="1600" b="1" cap="all" dirty="0" smtClean="0">
                <a:solidFill>
                  <a:srgbClr val="002060"/>
                </a:solidFill>
                <a:effectLst>
                  <a:reflection blurRad="12700" stA="48000" endA="300" endPos="55000" dir="5400000" sy="-90000" algn="bl" rotWithShape="0"/>
                </a:effectLst>
                <a:latin typeface="Times New Roman"/>
              </a:rPr>
              <a:t>↑</a:t>
            </a:r>
            <a:r>
              <a:rPr kumimoji="0" lang="hi-IN"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 </a:t>
            </a:r>
            <a:endParaRPr kumimoji="0" lang="en-IN" sz="1600" b="1"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pic>
        <p:nvPicPr>
          <p:cNvPr id="3074" name="Picture 2" descr="C:\Users\User\Downloads\IMG-20180327-WA005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556792"/>
            <a:ext cx="2700000" cy="3600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5" name="Picture 3" descr="C:\Users\User\Downloads\IMG-20180312-WA004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00914" y="1562947"/>
            <a:ext cx="2700000" cy="3600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5" name="Picture 4" descr="F:\New folder\Photographs.28th March,18\SUH1_Hazipur_28th March,1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03848" y="1556792"/>
            <a:ext cx="2564616" cy="3600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7" name="Title 1"/>
          <p:cNvSpPr txBox="1">
            <a:spLocks/>
          </p:cNvSpPr>
          <p:nvPr/>
        </p:nvSpPr>
        <p:spPr>
          <a:xfrm>
            <a:off x="3203848" y="5301208"/>
            <a:ext cx="2384451" cy="428628"/>
          </a:xfrm>
          <a:prstGeom prst="rect">
            <a:avLst/>
          </a:prstGeom>
        </p:spPr>
        <p:txBody>
          <a:bodyPr>
            <a:normAutofit/>
          </a:bodyPr>
          <a:lstStyle/>
          <a:p>
            <a:pPr lvl="0" algn="ctr">
              <a:spcBef>
                <a:spcPct val="0"/>
              </a:spcBef>
            </a:pPr>
            <a:r>
              <a:rPr lang="hi-IN" sz="1600" b="1" cap="all" dirty="0" smtClean="0">
                <a:solidFill>
                  <a:srgbClr val="002060"/>
                </a:solidFill>
                <a:effectLst>
                  <a:reflection blurRad="12700" stA="48000" endA="300" endPos="55000" dir="5400000" sy="-90000" algn="bl" rotWithShape="0"/>
                </a:effectLst>
                <a:latin typeface="Times New Roman"/>
              </a:rPr>
              <a:t>↑ Hajipur</a:t>
            </a:r>
            <a:r>
              <a:rPr kumimoji="0" lang="en-US"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 </a:t>
            </a:r>
            <a:r>
              <a:rPr kumimoji="0" lang="hi-IN"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SUH </a:t>
            </a:r>
            <a:r>
              <a:rPr lang="hi-IN" sz="1600" b="1" cap="all" dirty="0" smtClean="0">
                <a:solidFill>
                  <a:srgbClr val="002060"/>
                </a:solidFill>
                <a:effectLst>
                  <a:reflection blurRad="12700" stA="48000" endA="300" endPos="55000" dir="5400000" sy="-90000" algn="bl" rotWithShape="0"/>
                </a:effectLst>
                <a:latin typeface="Times New Roman"/>
              </a:rPr>
              <a:t>↑</a:t>
            </a:r>
            <a:r>
              <a:rPr kumimoji="0" lang="hi-IN"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 </a:t>
            </a:r>
            <a:endParaRPr kumimoji="0" lang="en-IN" sz="1600" b="1"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spTree>
    <p:extLst>
      <p:ext uri="{BB962C8B-B14F-4D97-AF65-F5344CB8AC3E}">
        <p14:creationId xmlns:p14="http://schemas.microsoft.com/office/powerpoint/2010/main" xmlns="" val="1840494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94"/>
          <p:cNvGrpSpPr>
            <a:grpSpLocks/>
          </p:cNvGrpSpPr>
          <p:nvPr/>
        </p:nvGrpSpPr>
        <p:grpSpPr bwMode="auto">
          <a:xfrm>
            <a:off x="-2930" y="-26988"/>
            <a:ext cx="9146931" cy="429724"/>
            <a:chOff x="0" y="0"/>
            <a:chExt cx="9147226" cy="428625"/>
          </a:xfrm>
        </p:grpSpPr>
        <p:sp>
          <p:nvSpPr>
            <p:cNvPr id="26661" name="Shape 192"/>
            <p:cNvSpPr>
              <a:spLocks noChangeArrowheads="1"/>
            </p:cNvSpPr>
            <p:nvPr/>
          </p:nvSpPr>
          <p:spPr bwMode="auto">
            <a:xfrm>
              <a:off x="0" y="0"/>
              <a:ext cx="9147226" cy="42862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tIns="45719" rIns="45719" bIns="45719"/>
            <a:lstStyle/>
            <a:p>
              <a:pPr marL="269875" indent="-269875" hangingPunct="0">
                <a:spcBef>
                  <a:spcPts val="600"/>
                </a:spcBef>
              </a:pPr>
              <a:endParaRPr lang="en-US">
                <a:latin typeface="Futura" pitchFamily="6" charset="0"/>
                <a:sym typeface="Futura" pitchFamily="6" charset="0"/>
              </a:endParaRPr>
            </a:p>
          </p:txBody>
        </p:sp>
        <p:sp>
          <p:nvSpPr>
            <p:cNvPr id="26662" name="Shape 193"/>
            <p:cNvSpPr>
              <a:spLocks noChangeArrowheads="1"/>
            </p:cNvSpPr>
            <p:nvPr/>
          </p:nvSpPr>
          <p:spPr bwMode="auto">
            <a:xfrm>
              <a:off x="0" y="0"/>
              <a:ext cx="9147226" cy="368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45719" tIns="45719" rIns="45719" bIns="45719">
              <a:spAutoFit/>
            </a:bodyPr>
            <a:lstStyle/>
            <a:p>
              <a:pPr marL="269875" indent="-269875" hangingPunct="0">
                <a:spcBef>
                  <a:spcPts val="600"/>
                </a:spcBef>
                <a:tabLst>
                  <a:tab pos="90488" algn="l"/>
                </a:tabLst>
              </a:pPr>
              <a:r>
                <a:rPr lang="en-US" b="1">
                  <a:latin typeface="Futura" pitchFamily="6" charset="0"/>
                  <a:sym typeface="Futura" pitchFamily="6" charset="0"/>
                </a:rPr>
                <a:t> </a:t>
              </a:r>
              <a:r>
                <a:rPr lang="en-US" b="1">
                  <a:latin typeface="Futura" pitchFamily="6" charset="0"/>
                  <a:cs typeface="Times New Roman" pitchFamily="18" charset="0"/>
                  <a:sym typeface="Futura" pitchFamily="6" charset="0"/>
                </a:rPr>
                <a:t>Shelter for Urban Homeless (SUH)</a:t>
              </a:r>
            </a:p>
          </p:txBody>
        </p:sp>
      </p:grpSp>
      <p:sp>
        <p:nvSpPr>
          <p:cNvPr id="26656" name="Rectangle 1"/>
          <p:cNvSpPr>
            <a:spLocks noChangeArrowheads="1"/>
          </p:cNvSpPr>
          <p:nvPr/>
        </p:nvSpPr>
        <p:spPr bwMode="auto">
          <a:xfrm>
            <a:off x="-337205" y="400051"/>
            <a:ext cx="4079963" cy="481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lnSpc>
                <a:spcPct val="115000"/>
              </a:lnSpc>
            </a:pPr>
            <a:r>
              <a:rPr lang="en-US" sz="2200" b="1">
                <a:latin typeface="Futura" pitchFamily="6" charset="0"/>
              </a:rPr>
              <a:t>    </a:t>
            </a:r>
            <a:r>
              <a:rPr lang="en-US" sz="2200" b="1">
                <a:latin typeface="Futura" pitchFamily="6" charset="0"/>
                <a:cs typeface="Times New Roman" pitchFamily="18" charset="0"/>
              </a:rPr>
              <a:t>Status of Existing Shelters</a:t>
            </a:r>
          </a:p>
        </p:txBody>
      </p:sp>
      <p:pic>
        <p:nvPicPr>
          <p:cNvPr id="20" name="Picture 3"/>
          <p:cNvPicPr>
            <a:picLocks noChangeAspect="1" noChangeArrowheads="1"/>
          </p:cNvPicPr>
          <p:nvPr/>
        </p:nvPicPr>
        <p:blipFill>
          <a:blip r:embed="rId4" cstate="print"/>
          <a:srcRect/>
          <a:stretch>
            <a:fillRect/>
          </a:stretch>
        </p:blipFill>
        <p:spPr bwMode="auto">
          <a:xfrm>
            <a:off x="4570535" y="3789040"/>
            <a:ext cx="3951080" cy="2405067"/>
          </a:xfrm>
          <a:prstGeom prst="rect">
            <a:avLst/>
          </a:prstGeom>
          <a:noFill/>
          <a:ln w="9525">
            <a:noFill/>
            <a:miter lim="800000"/>
            <a:headEnd/>
            <a:tailEnd/>
          </a:ln>
          <a:effectLst/>
        </p:spPr>
      </p:pic>
      <p:pic>
        <p:nvPicPr>
          <p:cNvPr id="21" name="Picture 20" descr="Sitamarhi1.jpg"/>
          <p:cNvPicPr>
            <a:picLocks noChangeAspect="1"/>
          </p:cNvPicPr>
          <p:nvPr/>
        </p:nvPicPr>
        <p:blipFill>
          <a:blip r:embed="rId5"/>
          <a:stretch>
            <a:fillRect/>
          </a:stretch>
        </p:blipFill>
        <p:spPr>
          <a:xfrm>
            <a:off x="219777" y="3821587"/>
            <a:ext cx="3890190" cy="2433849"/>
          </a:xfrm>
          <a:prstGeom prst="rect">
            <a:avLst/>
          </a:prstGeom>
        </p:spPr>
      </p:pic>
      <p:pic>
        <p:nvPicPr>
          <p:cNvPr id="12" name="Picture 11" descr="G:\New folder (2)\SUH (2).jpg"/>
          <p:cNvPicPr>
            <a:picLocks noChangeAspect="1" noChangeArrowheads="1"/>
          </p:cNvPicPr>
          <p:nvPr/>
        </p:nvPicPr>
        <p:blipFill>
          <a:blip r:embed="rId6" cstate="print"/>
          <a:srcRect/>
          <a:stretch>
            <a:fillRect/>
          </a:stretch>
        </p:blipFill>
        <p:spPr bwMode="auto">
          <a:xfrm>
            <a:off x="2243133" y="1268760"/>
            <a:ext cx="4322301" cy="2400297"/>
          </a:xfrm>
          <a:prstGeom prst="rect">
            <a:avLst/>
          </a:prstGeom>
          <a:noFill/>
        </p:spPr>
      </p:pic>
      <p:sp>
        <p:nvSpPr>
          <p:cNvPr id="13" name="Title 1"/>
          <p:cNvSpPr txBox="1">
            <a:spLocks/>
          </p:cNvSpPr>
          <p:nvPr/>
        </p:nvSpPr>
        <p:spPr>
          <a:xfrm>
            <a:off x="102160" y="1916832"/>
            <a:ext cx="2054650" cy="648072"/>
          </a:xfrm>
          <a:prstGeom prst="rect">
            <a:avLst/>
          </a:prstGeom>
        </p:spPr>
        <p:txBody>
          <a:bodyPr>
            <a:normAutofit/>
          </a:bodyPr>
          <a:lstStyle/>
          <a:p>
            <a:pPr lvl="0" algn="ctr">
              <a:spcBef>
                <a:spcPct val="0"/>
              </a:spcBef>
            </a:pPr>
            <a:r>
              <a:rPr kumimoji="0" lang="hi-IN"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Times New Roman"/>
                <a:ea typeface="+mj-ea"/>
                <a:cs typeface="+mj-cs"/>
              </a:rPr>
              <a:t>Patna suh (EXISTING)</a:t>
            </a:r>
            <a:endParaRPr kumimoji="0" lang="en-IN" sz="1600" b="1"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spTree>
    <p:extLst>
      <p:ext uri="{BB962C8B-B14F-4D97-AF65-F5344CB8AC3E}">
        <p14:creationId xmlns:p14="http://schemas.microsoft.com/office/powerpoint/2010/main" xmlns="" val="357596738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94"/>
          <p:cNvGrpSpPr>
            <a:grpSpLocks/>
          </p:cNvGrpSpPr>
          <p:nvPr/>
        </p:nvGrpSpPr>
        <p:grpSpPr bwMode="auto">
          <a:xfrm>
            <a:off x="-2930" y="-26988"/>
            <a:ext cx="9146931" cy="429724"/>
            <a:chOff x="0" y="0"/>
            <a:chExt cx="9147226" cy="428625"/>
          </a:xfrm>
        </p:grpSpPr>
        <p:sp>
          <p:nvSpPr>
            <p:cNvPr id="26661" name="Shape 192"/>
            <p:cNvSpPr>
              <a:spLocks noChangeArrowheads="1"/>
            </p:cNvSpPr>
            <p:nvPr/>
          </p:nvSpPr>
          <p:spPr bwMode="auto">
            <a:xfrm>
              <a:off x="0" y="0"/>
              <a:ext cx="9147226" cy="42862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tIns="45719" rIns="45719" bIns="45719"/>
            <a:lstStyle/>
            <a:p>
              <a:pPr marL="269875" indent="-269875" hangingPunct="0">
                <a:spcBef>
                  <a:spcPts val="600"/>
                </a:spcBef>
              </a:pPr>
              <a:endParaRPr lang="en-US">
                <a:latin typeface="Futura" pitchFamily="6" charset="0"/>
                <a:sym typeface="Futura" pitchFamily="6" charset="0"/>
              </a:endParaRPr>
            </a:p>
          </p:txBody>
        </p:sp>
        <p:sp>
          <p:nvSpPr>
            <p:cNvPr id="26662" name="Shape 193"/>
            <p:cNvSpPr>
              <a:spLocks noChangeArrowheads="1"/>
            </p:cNvSpPr>
            <p:nvPr/>
          </p:nvSpPr>
          <p:spPr bwMode="auto">
            <a:xfrm>
              <a:off x="0" y="0"/>
              <a:ext cx="9147226" cy="368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45719" tIns="45719" rIns="45719" bIns="45719">
              <a:spAutoFit/>
            </a:bodyPr>
            <a:lstStyle/>
            <a:p>
              <a:pPr marL="269875" indent="-269875" hangingPunct="0">
                <a:spcBef>
                  <a:spcPts val="600"/>
                </a:spcBef>
                <a:tabLst>
                  <a:tab pos="90488" algn="l"/>
                </a:tabLst>
              </a:pPr>
              <a:r>
                <a:rPr lang="en-US" b="1">
                  <a:latin typeface="Futura" pitchFamily="6" charset="0"/>
                  <a:sym typeface="Futura" pitchFamily="6" charset="0"/>
                </a:rPr>
                <a:t> </a:t>
              </a:r>
              <a:r>
                <a:rPr lang="en-US" b="1">
                  <a:latin typeface="Futura" pitchFamily="6" charset="0"/>
                  <a:cs typeface="Times New Roman" pitchFamily="18" charset="0"/>
                  <a:sym typeface="Futura" pitchFamily="6" charset="0"/>
                </a:rPr>
                <a:t>Shelter for Urban Homeless (SUH)</a:t>
              </a:r>
            </a:p>
          </p:txBody>
        </p:sp>
      </p:grpSp>
      <p:sp>
        <p:nvSpPr>
          <p:cNvPr id="26656" name="Rectangle 1"/>
          <p:cNvSpPr>
            <a:spLocks noChangeArrowheads="1"/>
          </p:cNvSpPr>
          <p:nvPr/>
        </p:nvSpPr>
        <p:spPr bwMode="auto">
          <a:xfrm>
            <a:off x="-337205" y="400051"/>
            <a:ext cx="4079963" cy="481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lnSpc>
                <a:spcPct val="115000"/>
              </a:lnSpc>
            </a:pPr>
            <a:r>
              <a:rPr lang="en-US" sz="2200" b="1">
                <a:latin typeface="Futura" pitchFamily="6" charset="0"/>
              </a:rPr>
              <a:t>    </a:t>
            </a:r>
            <a:r>
              <a:rPr lang="en-US" sz="2200" b="1">
                <a:latin typeface="Futura" pitchFamily="6" charset="0"/>
                <a:cs typeface="Times New Roman" pitchFamily="18" charset="0"/>
              </a:rPr>
              <a:t>Status of Existing Shelters</a:t>
            </a:r>
          </a:p>
        </p:txBody>
      </p:sp>
      <p:sp>
        <p:nvSpPr>
          <p:cNvPr id="13" name="Title 1"/>
          <p:cNvSpPr txBox="1">
            <a:spLocks/>
          </p:cNvSpPr>
          <p:nvPr/>
        </p:nvSpPr>
        <p:spPr>
          <a:xfrm>
            <a:off x="-2930" y="1972966"/>
            <a:ext cx="2054650" cy="648072"/>
          </a:xfrm>
          <a:prstGeom prst="rect">
            <a:avLst/>
          </a:prstGeom>
        </p:spPr>
        <p:txBody>
          <a:bodyPr>
            <a:normAutofit/>
          </a:bodyPr>
          <a:lstStyle/>
          <a:p>
            <a:pPr lvl="0" algn="ctr">
              <a:spcBef>
                <a:spcPct val="0"/>
              </a:spcBef>
            </a:pPr>
            <a:r>
              <a:rPr kumimoji="0" lang="hi-IN"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Times New Roman"/>
                <a:ea typeface="+mj-ea"/>
                <a:cs typeface="+mj-cs"/>
              </a:rPr>
              <a:t>bIHARSHARIF suh (EXISTING)</a:t>
            </a:r>
            <a:endParaRPr kumimoji="0" lang="en-IN" sz="1600" b="1"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pic>
        <p:nvPicPr>
          <p:cNvPr id="4098" name="Picture 2" descr="E:\Ravi New1\SULM File all\SUH\Shelters photograhs\Biharsharif\existingrainbaseraphoto\Exisitng Shelter of Biharsharif Nagar Nigam.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35696" y="1196752"/>
            <a:ext cx="3227515"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E:\Ravi New1\SULM File all\SUH\Shelters photograhs\Ara\New folder (2)\IMG-20160105-WA002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4047481"/>
            <a:ext cx="3264171"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E:\Ravi New1\SULM File all\SUH\Shelters photograhs\Ara\New folder (2)\Arah.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39952" y="4047367"/>
            <a:ext cx="3264321" cy="244838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txBox="1">
            <a:spLocks/>
          </p:cNvSpPr>
          <p:nvPr/>
        </p:nvSpPr>
        <p:spPr>
          <a:xfrm>
            <a:off x="7686796" y="4869160"/>
            <a:ext cx="1532142" cy="648072"/>
          </a:xfrm>
          <a:prstGeom prst="rect">
            <a:avLst/>
          </a:prstGeom>
        </p:spPr>
        <p:txBody>
          <a:bodyPr>
            <a:normAutofit/>
          </a:bodyPr>
          <a:lstStyle/>
          <a:p>
            <a:pPr lvl="0" algn="ctr">
              <a:spcBef>
                <a:spcPct val="0"/>
              </a:spcBef>
            </a:pPr>
            <a:r>
              <a:rPr kumimoji="0" lang="hi-IN" sz="16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Times New Roman"/>
                <a:ea typeface="+mj-ea"/>
                <a:cs typeface="+mj-cs"/>
              </a:rPr>
              <a:t>aRA suh (EXISTING)</a:t>
            </a:r>
            <a:endParaRPr kumimoji="0" lang="en-IN" sz="1600" b="1"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pic>
        <p:nvPicPr>
          <p:cNvPr id="4101" name="Picture 5" descr="E:\Ravi New1\SULM File all\SUH\Shelters photograhs\Biharsharif\Latest\IMG-20160210-WA039.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508103" y="1376892"/>
            <a:ext cx="3312369" cy="234014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Straight Arrow Connector 2"/>
          <p:cNvCxnSpPr/>
          <p:nvPr/>
        </p:nvCxnSpPr>
        <p:spPr>
          <a:xfrm>
            <a:off x="251520" y="2780928"/>
            <a:ext cx="12961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559824" y="5661248"/>
            <a:ext cx="14766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2090663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p:cNvSpPr txBox="1">
            <a:spLocks noChangeArrowheads="1"/>
          </p:cNvSpPr>
          <p:nvPr/>
        </p:nvSpPr>
        <p:spPr bwMode="auto">
          <a:xfrm>
            <a:off x="1908175" y="2755106"/>
            <a:ext cx="5138738" cy="641350"/>
          </a:xfrm>
          <a:prstGeom prst="rect">
            <a:avLst/>
          </a:prstGeom>
          <a:blipFill>
            <a:blip r:embed="rId2">
              <a:alphaModFix amt="90000"/>
            </a:blip>
            <a:tile tx="0" ty="0" sx="100000" sy="100000" flip="none" algn="tl"/>
          </a:blipFill>
          <a:ln w="9525">
            <a:noFill/>
            <a:miter lim="800000"/>
            <a:headEnd/>
            <a:tailEnd/>
          </a:ln>
        </p:spPr>
        <p:txBody>
          <a:bodyPr wrap="square">
            <a:spAutoFit/>
          </a:bodyPr>
          <a:lstStyle/>
          <a:p>
            <a:pPr algn="ctr" eaLnBrk="0" hangingPunct="0">
              <a:spcBef>
                <a:spcPct val="50000"/>
              </a:spcBef>
            </a:pPr>
            <a:r>
              <a:rPr lang="hi-IN" altLang="en-US" sz="3600" b="1" dirty="0" smtClean="0">
                <a:ln w="22225">
                  <a:solidFill>
                    <a:schemeClr val="tx1"/>
                  </a:solidFill>
                  <a:prstDash val="solid"/>
                </a:ln>
                <a:solidFill>
                  <a:schemeClr val="accent2">
                    <a:lumMod val="40000"/>
                    <a:lumOff val="60000"/>
                  </a:schemeClr>
                </a:solidFill>
              </a:rPr>
              <a:t>धन्यवाद !</a:t>
            </a:r>
            <a:endParaRPr lang="en-US" altLang="en-US" sz="3600" b="1" dirty="0">
              <a:ln w="22225">
                <a:solidFill>
                  <a:schemeClr val="tx1"/>
                </a:solidFill>
                <a:prstDash val="solid"/>
              </a:ln>
              <a:solidFill>
                <a:schemeClr val="accent2">
                  <a:lumMod val="40000"/>
                  <a:lumOff val="60000"/>
                </a:schemeClr>
              </a:solidFill>
            </a:endParaRPr>
          </a:p>
        </p:txBody>
      </p:sp>
      <p:sp>
        <p:nvSpPr>
          <p:cNvPr id="3" name="Rectangle 28"/>
          <p:cNvSpPr>
            <a:spLocks noChangeArrowheads="1"/>
          </p:cNvSpPr>
          <p:nvPr/>
        </p:nvSpPr>
        <p:spPr bwMode="auto">
          <a:xfrm>
            <a:off x="1908175" y="3500438"/>
            <a:ext cx="5127625" cy="144462"/>
          </a:xfrm>
          <a:prstGeom prst="rect">
            <a:avLst/>
          </a:prstGeom>
          <a:blipFill>
            <a:blip r:embed="rId2">
              <a:alphaModFix amt="90000"/>
            </a:blip>
            <a:tile tx="0" ty="0" sx="100000" sy="100000" flip="none" algn="tl"/>
          </a:blipFill>
          <a:ln w="9525">
            <a:solidFill>
              <a:schemeClr val="tx1"/>
            </a:solidFill>
            <a:miter lim="800000"/>
            <a:headEnd/>
            <a:tailEnd/>
          </a:ln>
        </p:spPr>
        <p:txBody>
          <a:bodyPr wrap="none" anchor="ctr"/>
          <a:lstStyle/>
          <a:p>
            <a:pPr algn="ctr" eaLnBrk="0" hangingPunct="0"/>
            <a:endParaRPr lang="en-US" altLang="en-US"/>
          </a:p>
        </p:txBody>
      </p:sp>
      <p:sp>
        <p:nvSpPr>
          <p:cNvPr id="4" name="Rectangle 29"/>
          <p:cNvSpPr>
            <a:spLocks noChangeArrowheads="1"/>
          </p:cNvSpPr>
          <p:nvPr/>
        </p:nvSpPr>
        <p:spPr bwMode="auto">
          <a:xfrm>
            <a:off x="1908175" y="2492375"/>
            <a:ext cx="5138738" cy="142875"/>
          </a:xfrm>
          <a:prstGeom prst="rect">
            <a:avLst/>
          </a:prstGeom>
          <a:blipFill>
            <a:blip r:embed="rId2">
              <a:alphaModFix amt="90000"/>
            </a:blip>
            <a:tile tx="0" ty="0" sx="100000" sy="100000" flip="none" algn="tl"/>
          </a:blipFill>
          <a:ln w="9525">
            <a:solidFill>
              <a:schemeClr val="tx1"/>
            </a:solidFill>
            <a:miter lim="800000"/>
            <a:headEnd/>
            <a:tailEnd/>
          </a:ln>
        </p:spPr>
        <p:txBody>
          <a:bodyPr wrap="none" anchor="ctr"/>
          <a:lstStyle/>
          <a:p>
            <a:pPr algn="ctr" eaLnBrk="0" hangingPunct="0"/>
            <a:endParaRPr lang="en-US" altLang="en-US"/>
          </a:p>
        </p:txBody>
      </p:sp>
    </p:spTree>
    <p:extLst>
      <p:ext uri="{BB962C8B-B14F-4D97-AF65-F5344CB8AC3E}">
        <p14:creationId xmlns:p14="http://schemas.microsoft.com/office/powerpoint/2010/main" xmlns="" val="1844005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610600" cy="461665"/>
          </a:xfrm>
          <a:prstGeom prst="rect">
            <a:avLst/>
          </a:prstGeom>
          <a:noFill/>
        </p:spPr>
        <p:txBody>
          <a:bodyPr wrap="square" rtlCol="0">
            <a:spAutoFit/>
          </a:bodyPr>
          <a:lstStyle/>
          <a:p>
            <a:pPr algn="ctr"/>
            <a:r>
              <a:rPr lang="hi-IN" sz="2400" b="1" u="sng" dirty="0" smtClean="0">
                <a:solidFill>
                  <a:schemeClr val="tx2">
                    <a:lumMod val="75000"/>
                  </a:schemeClr>
                </a:solidFill>
                <a:effectLst>
                  <a:outerShdw blurRad="38100" dist="38100" dir="2700000" algn="tl">
                    <a:srgbClr val="000000">
                      <a:alpha val="43137"/>
                    </a:srgbClr>
                  </a:outerShdw>
                </a:effectLst>
                <a:latin typeface="Kruti Dev 010" pitchFamily="2" charset="0"/>
              </a:rPr>
              <a:t>सामुदायिक संस्थाओं का निर्माण- सह सहायता समुह एवं उनके संध</a:t>
            </a:r>
            <a:r>
              <a:rPr lang="en-US" sz="2400" b="1" u="sng" dirty="0" smtClean="0">
                <a:solidFill>
                  <a:schemeClr val="tx2">
                    <a:lumMod val="75000"/>
                  </a:schemeClr>
                </a:solidFill>
                <a:effectLst>
                  <a:outerShdw blurRad="38100" dist="38100" dir="2700000" algn="tl">
                    <a:srgbClr val="000000">
                      <a:alpha val="43137"/>
                    </a:srgbClr>
                  </a:outerShdw>
                </a:effectLst>
                <a:latin typeface="Kruti Dev 010" pitchFamily="2" charset="0"/>
              </a:rPr>
              <a:t>%</a:t>
            </a:r>
            <a:endParaRPr lang="en-US" sz="2400" b="1" u="sng" dirty="0">
              <a:solidFill>
                <a:schemeClr val="tx2">
                  <a:lumMod val="75000"/>
                </a:schemeClr>
              </a:solidFill>
              <a:effectLst>
                <a:outerShdw blurRad="38100" dist="38100" dir="2700000" algn="tl">
                  <a:srgbClr val="000000">
                    <a:alpha val="43137"/>
                  </a:srgbClr>
                </a:outerShdw>
              </a:effectLst>
              <a:latin typeface="Kruti Dev 010" pitchFamily="2" charset="0"/>
            </a:endParaRPr>
          </a:p>
        </p:txBody>
      </p:sp>
      <p:sp>
        <p:nvSpPr>
          <p:cNvPr id="3" name="TextBox 2"/>
          <p:cNvSpPr txBox="1"/>
          <p:nvPr/>
        </p:nvSpPr>
        <p:spPr>
          <a:xfrm>
            <a:off x="228600" y="1219200"/>
            <a:ext cx="8534400" cy="584775"/>
          </a:xfrm>
          <a:prstGeom prst="rect">
            <a:avLst/>
          </a:prstGeom>
          <a:noFill/>
        </p:spPr>
        <p:txBody>
          <a:bodyPr wrap="square" rtlCol="0">
            <a:spAutoFit/>
          </a:bodyPr>
          <a:lstStyle/>
          <a:p>
            <a:pPr algn="just">
              <a:spcAft>
                <a:spcPts val="1200"/>
              </a:spcAft>
            </a:pPr>
            <a:endParaRPr lang="en-US" sz="3200" dirty="0" smtClean="0">
              <a:latin typeface="Kruti Dev 010" pitchFamily="2" charset="0"/>
            </a:endParaRPr>
          </a:p>
        </p:txBody>
      </p:sp>
      <p:sp>
        <p:nvSpPr>
          <p:cNvPr id="5" name="Oval 4"/>
          <p:cNvSpPr/>
          <p:nvPr/>
        </p:nvSpPr>
        <p:spPr>
          <a:xfrm>
            <a:off x="2743200" y="1143000"/>
            <a:ext cx="3505200" cy="990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i-IN" dirty="0" smtClean="0"/>
              <a:t>नगर स्तरीय संघ  (सीएलएफ)</a:t>
            </a:r>
          </a:p>
          <a:p>
            <a:pPr algn="ctr"/>
            <a:r>
              <a:rPr lang="hi-IN" sz="1600" dirty="0" smtClean="0"/>
              <a:t>(10 या उसे अधिक ALOs)</a:t>
            </a:r>
            <a:endParaRPr lang="en-US" sz="1600" dirty="0"/>
          </a:p>
        </p:txBody>
      </p:sp>
      <p:sp>
        <p:nvSpPr>
          <p:cNvPr id="30" name="Rectangle 29"/>
          <p:cNvSpPr/>
          <p:nvPr/>
        </p:nvSpPr>
        <p:spPr>
          <a:xfrm>
            <a:off x="609600" y="3276600"/>
            <a:ext cx="20574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i-IN" dirty="0" smtClean="0"/>
              <a:t>क्षेत्र स्तरीय संघ (10-15 SHGs)</a:t>
            </a:r>
            <a:endParaRPr lang="en-US" dirty="0"/>
          </a:p>
        </p:txBody>
      </p:sp>
      <p:sp>
        <p:nvSpPr>
          <p:cNvPr id="31" name="Rectangle 30"/>
          <p:cNvSpPr/>
          <p:nvPr/>
        </p:nvSpPr>
        <p:spPr>
          <a:xfrm>
            <a:off x="3200400" y="3276600"/>
            <a:ext cx="25146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i-IN" dirty="0" smtClean="0"/>
              <a:t>क्षेत्र स्तरीय संघ </a:t>
            </a:r>
          </a:p>
          <a:p>
            <a:pPr algn="ctr"/>
            <a:r>
              <a:rPr lang="hi-IN" dirty="0" smtClean="0"/>
              <a:t>(10-15 SHGs)</a:t>
            </a:r>
            <a:endParaRPr lang="en-US" dirty="0"/>
          </a:p>
        </p:txBody>
      </p:sp>
      <p:sp>
        <p:nvSpPr>
          <p:cNvPr id="32" name="Rectangle 31"/>
          <p:cNvSpPr/>
          <p:nvPr/>
        </p:nvSpPr>
        <p:spPr>
          <a:xfrm>
            <a:off x="6172200" y="3276600"/>
            <a:ext cx="22860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i-IN" dirty="0" smtClean="0"/>
              <a:t>क्षेत्र स्तरीय संघ </a:t>
            </a:r>
          </a:p>
          <a:p>
            <a:pPr algn="ctr"/>
            <a:r>
              <a:rPr lang="hi-IN" dirty="0" smtClean="0"/>
              <a:t>(10-15 SHGs)</a:t>
            </a:r>
            <a:endParaRPr lang="en-US" dirty="0"/>
          </a:p>
        </p:txBody>
      </p:sp>
      <p:cxnSp>
        <p:nvCxnSpPr>
          <p:cNvPr id="36" name="Straight Connector 35"/>
          <p:cNvCxnSpPr/>
          <p:nvPr/>
        </p:nvCxnSpPr>
        <p:spPr>
          <a:xfrm>
            <a:off x="1447800" y="2590800"/>
            <a:ext cx="6019800" cy="1588"/>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rot="5400000">
            <a:off x="1104900" y="2933700"/>
            <a:ext cx="685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rot="5400000">
            <a:off x="7124700" y="2933700"/>
            <a:ext cx="685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1" name="Rectangle 50"/>
          <p:cNvSpPr/>
          <p:nvPr/>
        </p:nvSpPr>
        <p:spPr>
          <a:xfrm>
            <a:off x="76200" y="4267200"/>
            <a:ext cx="9144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hi-IN" dirty="0" smtClean="0"/>
              <a:t>स्व सहायता</a:t>
            </a:r>
            <a:endParaRPr lang="en-US" dirty="0"/>
          </a:p>
        </p:txBody>
      </p:sp>
      <p:sp>
        <p:nvSpPr>
          <p:cNvPr id="57" name="Rectangle 56"/>
          <p:cNvSpPr/>
          <p:nvPr/>
        </p:nvSpPr>
        <p:spPr>
          <a:xfrm>
            <a:off x="1066800" y="4267200"/>
            <a:ext cx="9144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hi-IN" dirty="0" smtClean="0"/>
              <a:t>स्व सहायता</a:t>
            </a:r>
            <a:endParaRPr lang="en-US" dirty="0"/>
          </a:p>
        </p:txBody>
      </p:sp>
      <p:sp>
        <p:nvSpPr>
          <p:cNvPr id="59" name="Rectangle 58"/>
          <p:cNvSpPr/>
          <p:nvPr/>
        </p:nvSpPr>
        <p:spPr>
          <a:xfrm>
            <a:off x="2057400" y="4267200"/>
            <a:ext cx="9144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hi-IN" dirty="0" smtClean="0"/>
              <a:t>स्व सहायता</a:t>
            </a:r>
            <a:endParaRPr lang="en-US" dirty="0"/>
          </a:p>
        </p:txBody>
      </p:sp>
      <p:sp>
        <p:nvSpPr>
          <p:cNvPr id="60" name="Rectangle 59"/>
          <p:cNvSpPr/>
          <p:nvPr/>
        </p:nvSpPr>
        <p:spPr>
          <a:xfrm>
            <a:off x="3048000" y="4230469"/>
            <a:ext cx="9144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hi-IN" dirty="0" smtClean="0"/>
              <a:t>स्व सहायता</a:t>
            </a:r>
            <a:endParaRPr lang="en-US" dirty="0"/>
          </a:p>
        </p:txBody>
      </p:sp>
      <p:sp>
        <p:nvSpPr>
          <p:cNvPr id="61" name="Rectangle 60"/>
          <p:cNvSpPr/>
          <p:nvPr/>
        </p:nvSpPr>
        <p:spPr>
          <a:xfrm>
            <a:off x="4038600" y="4230469"/>
            <a:ext cx="9144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hi-IN" dirty="0" smtClean="0"/>
              <a:t>स्व सहायता</a:t>
            </a:r>
            <a:endParaRPr lang="en-US" dirty="0"/>
          </a:p>
        </p:txBody>
      </p:sp>
      <p:sp>
        <p:nvSpPr>
          <p:cNvPr id="62" name="Rectangle 61"/>
          <p:cNvSpPr/>
          <p:nvPr/>
        </p:nvSpPr>
        <p:spPr>
          <a:xfrm>
            <a:off x="5029200" y="4230469"/>
            <a:ext cx="9144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hi-IN" dirty="0" smtClean="0"/>
              <a:t>स्व सहायता</a:t>
            </a:r>
            <a:endParaRPr lang="en-US" dirty="0"/>
          </a:p>
        </p:txBody>
      </p:sp>
      <p:sp>
        <p:nvSpPr>
          <p:cNvPr id="63" name="Rectangle 62"/>
          <p:cNvSpPr/>
          <p:nvPr/>
        </p:nvSpPr>
        <p:spPr>
          <a:xfrm>
            <a:off x="6096000" y="4191000"/>
            <a:ext cx="9144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hi-IN" dirty="0" smtClean="0"/>
              <a:t>स्व सहायता</a:t>
            </a:r>
            <a:endParaRPr lang="en-US" dirty="0"/>
          </a:p>
        </p:txBody>
      </p:sp>
      <p:sp>
        <p:nvSpPr>
          <p:cNvPr id="64" name="Rectangle 63"/>
          <p:cNvSpPr/>
          <p:nvPr/>
        </p:nvSpPr>
        <p:spPr>
          <a:xfrm>
            <a:off x="7086600" y="4191000"/>
            <a:ext cx="9144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hi-IN" dirty="0" smtClean="0"/>
              <a:t>स्व सहायता</a:t>
            </a:r>
            <a:endParaRPr lang="en-US" dirty="0"/>
          </a:p>
        </p:txBody>
      </p:sp>
      <p:sp>
        <p:nvSpPr>
          <p:cNvPr id="65" name="Rectangle 64"/>
          <p:cNvSpPr/>
          <p:nvPr/>
        </p:nvSpPr>
        <p:spPr>
          <a:xfrm>
            <a:off x="8077200" y="4191000"/>
            <a:ext cx="9144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hi-IN" dirty="0" smtClean="0"/>
              <a:t>स्व सहायता</a:t>
            </a:r>
            <a:endParaRPr lang="en-US" dirty="0"/>
          </a:p>
        </p:txBody>
      </p:sp>
      <p:cxnSp>
        <p:nvCxnSpPr>
          <p:cNvPr id="67" name="Straight Connector 66"/>
          <p:cNvCxnSpPr/>
          <p:nvPr/>
        </p:nvCxnSpPr>
        <p:spPr>
          <a:xfrm>
            <a:off x="685800" y="4038600"/>
            <a:ext cx="1905000" cy="1588"/>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rot="5400000">
            <a:off x="571500" y="4152900"/>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rot="5400000">
            <a:off x="2475706" y="4152106"/>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7" name="Straight Arrow Connector 76"/>
          <p:cNvCxnSpPr/>
          <p:nvPr/>
        </p:nvCxnSpPr>
        <p:spPr>
          <a:xfrm rot="5400000">
            <a:off x="1332706" y="3923506"/>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rot="5400000">
            <a:off x="1332706" y="4152106"/>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3429000" y="4038600"/>
            <a:ext cx="2133600" cy="1588"/>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a:off x="6324600" y="4038600"/>
            <a:ext cx="2209800" cy="1588"/>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rot="5400000">
            <a:off x="4304506" y="3923506"/>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a:xfrm rot="5400000">
            <a:off x="3313906" y="4152106"/>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5" name="Straight Arrow Connector 84"/>
          <p:cNvCxnSpPr/>
          <p:nvPr/>
        </p:nvCxnSpPr>
        <p:spPr>
          <a:xfrm rot="5400000">
            <a:off x="4306094" y="4152106"/>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a:xfrm rot="5400000">
            <a:off x="5447506" y="4152106"/>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7" name="Straight Arrow Connector 86"/>
          <p:cNvCxnSpPr/>
          <p:nvPr/>
        </p:nvCxnSpPr>
        <p:spPr>
          <a:xfrm rot="5400000">
            <a:off x="7352506" y="3923506"/>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rot="5400000">
            <a:off x="6211094" y="4152106"/>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rot="5400000">
            <a:off x="7354094" y="4152106"/>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0" name="Straight Arrow Connector 89"/>
          <p:cNvCxnSpPr/>
          <p:nvPr/>
        </p:nvCxnSpPr>
        <p:spPr>
          <a:xfrm rot="5400000">
            <a:off x="8420894" y="4152106"/>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1" name="Straight Arrow Connector 90"/>
          <p:cNvCxnSpPr/>
          <p:nvPr/>
        </p:nvCxnSpPr>
        <p:spPr>
          <a:xfrm rot="5400000">
            <a:off x="4152106" y="2932906"/>
            <a:ext cx="685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a:stCxn id="5" idx="4"/>
          </p:cNvCxnSpPr>
          <p:nvPr/>
        </p:nvCxnSpPr>
        <p:spPr>
          <a:xfrm rot="5400000">
            <a:off x="4267200" y="2362200"/>
            <a:ext cx="4572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304800" y="5105400"/>
            <a:ext cx="8610600" cy="2369880"/>
          </a:xfrm>
          <a:prstGeom prst="rect">
            <a:avLst/>
          </a:prstGeom>
          <a:noFill/>
        </p:spPr>
        <p:txBody>
          <a:bodyPr wrap="square" rtlCol="0">
            <a:spAutoFit/>
          </a:bodyPr>
          <a:lstStyle/>
          <a:p>
            <a:pPr lvl="0">
              <a:buFont typeface="Wingdings" pitchFamily="2" charset="2"/>
              <a:buChar char="§"/>
            </a:pPr>
            <a:r>
              <a:rPr lang="hi-IN" sz="2400" dirty="0" smtClean="0"/>
              <a:t> </a:t>
            </a:r>
            <a:r>
              <a:rPr lang="hi-IN" sz="2000" dirty="0" smtClean="0"/>
              <a:t>10-20 पात्र स्वयं सहायता समूहों को समिम्लित कर क्षेत्र स्तरीय  संगठन      (ALO) बनाकर बिहार स्वावलंबी सहकारी समिति ,1996 (बिहारअधिनियम,2.1997), के अधीन पंजीकृत कराना |</a:t>
            </a:r>
          </a:p>
          <a:p>
            <a:pPr algn="just">
              <a:buFont typeface="Wingdings" pitchFamily="2" charset="2"/>
              <a:buChar char="§"/>
            </a:pPr>
            <a:r>
              <a:rPr lang="hi-IN" sz="2000" dirty="0" smtClean="0"/>
              <a:t> पात्र पंजीकृत क्षेत्र स्तरीय संगठन(ALO) को चक्रचालित (Revolving Fund) के  रूप में 50 हजार रूपए की सहायता राशि प्रदान करना| </a:t>
            </a:r>
            <a:endParaRPr lang="en-US" sz="2000" dirty="0" smtClean="0"/>
          </a:p>
          <a:p>
            <a:pPr lvl="0" algn="just">
              <a:buFont typeface="Wingdings" pitchFamily="2" charset="2"/>
              <a:buChar char="§"/>
            </a:pPr>
            <a:endParaRPr lang="en-US" sz="2000" dirty="0" smtClean="0"/>
          </a:p>
          <a:p>
            <a:pPr algn="ctr"/>
            <a:r>
              <a:rPr lang="en-US" sz="2400" b="1" u="sng" dirty="0" smtClean="0">
                <a:solidFill>
                  <a:schemeClr val="tx2">
                    <a:lumMod val="75000"/>
                  </a:schemeClr>
                </a:solidFill>
                <a:effectLst>
                  <a:outerShdw blurRad="38100" dist="38100" dir="2700000" algn="tl">
                    <a:srgbClr val="000000">
                      <a:alpha val="43137"/>
                    </a:srgbClr>
                  </a:outerShdw>
                </a:effectLst>
                <a:latin typeface="Kruti Dev 010" pitchFamily="2" charset="0"/>
              </a:rPr>
              <a:t>%</a:t>
            </a:r>
            <a:endParaRPr lang="en-US" sz="2400" b="1" u="sng" dirty="0">
              <a:solidFill>
                <a:schemeClr val="tx2">
                  <a:lumMod val="75000"/>
                </a:schemeClr>
              </a:solidFill>
              <a:effectLst>
                <a:outerShdw blurRad="38100" dist="38100" dir="2700000" algn="tl">
                  <a:srgbClr val="000000">
                    <a:alpha val="43137"/>
                  </a:srgbClr>
                </a:outerShdw>
              </a:effectLst>
              <a:latin typeface="Kruti Dev 010" pitchFamily="2" charset="0"/>
            </a:endParaRPr>
          </a:p>
        </p:txBody>
      </p:sp>
    </p:spTree>
    <p:extLst>
      <p:ext uri="{BB962C8B-B14F-4D97-AF65-F5344CB8AC3E}">
        <p14:creationId xmlns="" xmlns:p14="http://schemas.microsoft.com/office/powerpoint/2010/main" val="1804138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686800" cy="838200"/>
          </a:xfrm>
        </p:spPr>
        <p:txBody>
          <a:bodyPr>
            <a:normAutofit/>
          </a:bodyPr>
          <a:lstStyle/>
          <a:p>
            <a:r>
              <a:rPr lang="hi-IN" sz="3200" b="1" dirty="0" smtClean="0">
                <a:solidFill>
                  <a:srgbClr val="C00000"/>
                </a:solidFill>
              </a:rPr>
              <a:t>       क्षेत्र/शहर </a:t>
            </a:r>
            <a:r>
              <a:rPr lang="hi-IN" sz="3200" b="1" dirty="0" smtClean="0">
                <a:solidFill>
                  <a:srgbClr val="C00000"/>
                </a:solidFill>
              </a:rPr>
              <a:t>स्तरीय संघ </a:t>
            </a:r>
            <a:r>
              <a:rPr lang="hi-IN" sz="3200" b="1" dirty="0" smtClean="0">
                <a:solidFill>
                  <a:srgbClr val="C00000"/>
                </a:solidFill>
              </a:rPr>
              <a:t>आवश्यकता :</a:t>
            </a:r>
            <a:endParaRPr lang="en-IN" sz="3200" b="1" dirty="0">
              <a:solidFill>
                <a:srgbClr val="C00000"/>
              </a:solidFill>
            </a:endParaRPr>
          </a:p>
        </p:txBody>
      </p:sp>
      <p:sp>
        <p:nvSpPr>
          <p:cNvPr id="3" name="Content Placeholder 2"/>
          <p:cNvSpPr>
            <a:spLocks noGrp="1"/>
          </p:cNvSpPr>
          <p:nvPr>
            <p:ph idx="1"/>
          </p:nvPr>
        </p:nvSpPr>
        <p:spPr>
          <a:xfrm>
            <a:off x="428596" y="1143000"/>
            <a:ext cx="8334404" cy="5562600"/>
          </a:xfrm>
        </p:spPr>
        <p:txBody>
          <a:bodyPr>
            <a:normAutofit fontScale="25000" lnSpcReduction="20000"/>
          </a:bodyPr>
          <a:lstStyle/>
          <a:p>
            <a:pPr>
              <a:lnSpc>
                <a:spcPct val="170000"/>
              </a:lnSpc>
              <a:spcAft>
                <a:spcPts val="200"/>
              </a:spcAft>
              <a:buClrTx/>
              <a:buSzPct val="150000"/>
              <a:buNone/>
            </a:pPr>
            <a:r>
              <a:rPr lang="hi-IN" sz="4200" dirty="0" smtClean="0">
                <a:solidFill>
                  <a:srgbClr val="FF0000"/>
                </a:solidFill>
              </a:rPr>
              <a:t>संघ क्या है-</a:t>
            </a:r>
          </a:p>
          <a:p>
            <a:pPr algn="just">
              <a:spcAft>
                <a:spcPts val="200"/>
              </a:spcAft>
              <a:buClrTx/>
              <a:buSzPct val="150000"/>
              <a:buFont typeface="Wingdings" pitchFamily="2" charset="2"/>
              <a:buChar char="§"/>
            </a:pPr>
            <a:r>
              <a:rPr lang="hi-IN" sz="5500" dirty="0" smtClean="0">
                <a:solidFill>
                  <a:schemeClr val="tx1"/>
                </a:solidFill>
              </a:rPr>
              <a:t>संघ का अभिप्राय वैसे छोटे इकाईयों के समूहों से है जो अपनी समूहों के उद्देश्य की पूर्ति हेतु एक कार्यवाहक के रूप में सदस्यों को विभिन्न प्रकार की सेवाए प्रदान करेगी | जैसा की पहले वर्णन किया जा चूका है राष्ट्रीय आजीविका मिशन के तहत स्वयं सहायता समूहों के प्राथमिक स्तर के संघ जो 10 से 20 समूहों का क्षेत्र स्तरीय संघ एवं शहर स्तर पर सभी क्षेत्र स्तरीय संघों को मिलाकर शहर स्तरीय संघ का निर्माण होना है | अतः संघ से तात्पर्य क्षेत्र स्तर एवं शहर स्तरीय संघ से है | </a:t>
            </a:r>
          </a:p>
          <a:p>
            <a:pPr algn="just">
              <a:spcAft>
                <a:spcPts val="200"/>
              </a:spcAft>
              <a:buClrTx/>
              <a:buSzPct val="150000"/>
              <a:buNone/>
            </a:pPr>
            <a:r>
              <a:rPr lang="hi-IN" sz="4200" dirty="0" smtClean="0">
                <a:solidFill>
                  <a:srgbClr val="FF0000"/>
                </a:solidFill>
              </a:rPr>
              <a:t>संघ क्यों-</a:t>
            </a:r>
          </a:p>
          <a:p>
            <a:pPr algn="just">
              <a:spcAft>
                <a:spcPts val="200"/>
              </a:spcAft>
              <a:buClrTx/>
              <a:buSzPct val="150000"/>
              <a:buFont typeface="Wingdings" pitchFamily="2" charset="2"/>
              <a:buChar char="§"/>
            </a:pPr>
            <a:r>
              <a:rPr lang="hi-IN" sz="4200" dirty="0" smtClean="0">
                <a:solidFill>
                  <a:schemeClr val="tx1"/>
                </a:solidFill>
              </a:rPr>
              <a:t>संघ सदस्यों को एक जगह इकठ्ठा होने के अच्छा अवसर प्रदान करता है |</a:t>
            </a:r>
          </a:p>
          <a:p>
            <a:pPr algn="just">
              <a:spcAft>
                <a:spcPts val="200"/>
              </a:spcAft>
              <a:buClrTx/>
              <a:buSzPct val="150000"/>
              <a:buFont typeface="Wingdings" pitchFamily="2" charset="2"/>
              <a:buChar char="§"/>
            </a:pPr>
            <a:r>
              <a:rPr lang="hi-IN" sz="4200" dirty="0" smtClean="0">
                <a:solidFill>
                  <a:schemeClr val="tx1"/>
                </a:solidFill>
              </a:rPr>
              <a:t>जिसके माध्यम से मुददों की पहचान करना |</a:t>
            </a:r>
          </a:p>
          <a:p>
            <a:pPr algn="just">
              <a:spcAft>
                <a:spcPts val="200"/>
              </a:spcAft>
              <a:buClrTx/>
              <a:buSzPct val="150000"/>
              <a:buFont typeface="Wingdings" pitchFamily="2" charset="2"/>
              <a:buChar char="§"/>
            </a:pPr>
            <a:r>
              <a:rPr lang="hi-IN" sz="4200" dirty="0" smtClean="0">
                <a:solidFill>
                  <a:schemeClr val="tx1"/>
                </a:solidFill>
              </a:rPr>
              <a:t>मुददों पर विचार प्राप्त करना |</a:t>
            </a:r>
            <a:endParaRPr lang="en-GB" sz="4200" dirty="0" smtClean="0">
              <a:solidFill>
                <a:schemeClr val="tx1"/>
              </a:solidFill>
            </a:endParaRPr>
          </a:p>
          <a:p>
            <a:pPr algn="just">
              <a:spcAft>
                <a:spcPts val="200"/>
              </a:spcAft>
              <a:buClrTx/>
              <a:buSzPct val="150000"/>
              <a:buFont typeface="Wingdings" pitchFamily="2" charset="2"/>
              <a:buChar char="§"/>
            </a:pPr>
            <a:r>
              <a:rPr lang="hi-IN" sz="4200" dirty="0" smtClean="0">
                <a:solidFill>
                  <a:schemeClr val="tx1"/>
                </a:solidFill>
              </a:rPr>
              <a:t>किसी भी समस्या का समाधान खोजना |</a:t>
            </a:r>
          </a:p>
          <a:p>
            <a:pPr algn="just">
              <a:spcAft>
                <a:spcPts val="200"/>
              </a:spcAft>
              <a:buClrTx/>
              <a:buSzPct val="150000"/>
              <a:buFont typeface="Wingdings" pitchFamily="2" charset="2"/>
              <a:buChar char="§"/>
            </a:pPr>
            <a:r>
              <a:rPr lang="hi-IN" sz="4200" dirty="0" smtClean="0">
                <a:solidFill>
                  <a:schemeClr val="tx1"/>
                </a:solidFill>
              </a:rPr>
              <a:t>विभिन्न सेवाओं के लिए सरकार से तालमेल बनाने का माध्यम |</a:t>
            </a:r>
          </a:p>
          <a:p>
            <a:pPr algn="just">
              <a:spcAft>
                <a:spcPts val="200"/>
              </a:spcAft>
              <a:buClrTx/>
              <a:buSzPct val="150000"/>
              <a:buFont typeface="Wingdings" pitchFamily="2" charset="2"/>
              <a:buChar char="§"/>
            </a:pPr>
            <a:r>
              <a:rPr lang="hi-IN" sz="4200" dirty="0" smtClean="0">
                <a:solidFill>
                  <a:schemeClr val="tx1"/>
                </a:solidFill>
              </a:rPr>
              <a:t>संघ के माध्यम से समुदाय के विकास की प्रक्रिया में समुदाय की सहभागिता को बढ़ाना</a:t>
            </a:r>
          </a:p>
          <a:p>
            <a:pPr algn="just">
              <a:lnSpc>
                <a:spcPct val="120000"/>
              </a:lnSpc>
              <a:spcAft>
                <a:spcPts val="200"/>
              </a:spcAft>
              <a:buClrTx/>
              <a:buSzPct val="150000"/>
              <a:buFont typeface="Wingdings" pitchFamily="2" charset="2"/>
              <a:buChar char="§"/>
            </a:pPr>
            <a:r>
              <a:rPr lang="hi-IN" sz="4200" dirty="0" smtClean="0">
                <a:solidFill>
                  <a:schemeClr val="tx1"/>
                </a:solidFill>
              </a:rPr>
              <a:t>संक्षेप में ऐसी सेवाएं जो समूह अपने सदस्यों को प्रदान नहीं कर पाती है जैसे दो या अधिक समूहों के बीच लेन-देन को प्राप्त करने के लिए क्षेत्र स्तरीय संघ एवं ऐसी सेवाये जो क्षेत्र स्तर के संघ अपने सदस्यों को नहीं दे पाती है, के लिए शहर स्तरीय संघ का गठन अनिवार्य है |  </a:t>
            </a:r>
            <a:endParaRPr lang="en-GB" sz="4200" dirty="0" smtClean="0">
              <a:solidFill>
                <a:schemeClr val="tx1"/>
              </a:solidFill>
            </a:endParaRPr>
          </a:p>
          <a:p>
            <a:pPr algn="just">
              <a:lnSpc>
                <a:spcPct val="120000"/>
              </a:lnSpc>
              <a:spcAft>
                <a:spcPts val="200"/>
              </a:spcAft>
              <a:buClrTx/>
              <a:buSzPct val="150000"/>
              <a:buFont typeface="Wingdings" pitchFamily="2" charset="2"/>
              <a:buChar char="§"/>
            </a:pPr>
            <a:r>
              <a:rPr lang="hi-IN" sz="4200" dirty="0" smtClean="0">
                <a:solidFill>
                  <a:schemeClr val="tx1"/>
                </a:solidFill>
              </a:rPr>
              <a:t>शहर स्तरीय संघ प्रभावी और कुशल सहभागितापूर्ण नियोजन और कार्येक्रम संचालन में समुदाय के लिए एक मंच प्रदान करता है |</a:t>
            </a:r>
          </a:p>
          <a:p>
            <a:pPr algn="just">
              <a:lnSpc>
                <a:spcPct val="120000"/>
              </a:lnSpc>
              <a:spcAft>
                <a:spcPts val="200"/>
              </a:spcAft>
              <a:buClrTx/>
              <a:buSzPct val="150000"/>
              <a:buFont typeface="Wingdings" pitchFamily="2" charset="2"/>
              <a:buChar char="§"/>
            </a:pPr>
            <a:r>
              <a:rPr lang="hi-IN" sz="4200" dirty="0" smtClean="0">
                <a:solidFill>
                  <a:schemeClr val="tx1"/>
                </a:solidFill>
              </a:rPr>
              <a:t>सदस्यों और प्रोत्साहन कर्ता के बीच बेहतर संचार करने का मौका देता है|</a:t>
            </a:r>
          </a:p>
          <a:p>
            <a:pPr algn="just">
              <a:spcAft>
                <a:spcPts val="200"/>
              </a:spcAft>
              <a:buClrTx/>
              <a:buSzPct val="150000"/>
              <a:buFont typeface="Wingdings" pitchFamily="2" charset="2"/>
              <a:buChar char="§"/>
            </a:pPr>
            <a:endParaRPr lang="en-GB" sz="2600" dirty="0" smtClean="0">
              <a:solidFill>
                <a:schemeClr val="tx1"/>
              </a:solidFill>
            </a:endParaRPr>
          </a:p>
          <a:p>
            <a:pPr algn="just">
              <a:spcAft>
                <a:spcPts val="200"/>
              </a:spcAft>
              <a:buClrTx/>
              <a:buSzPct val="150000"/>
              <a:buFont typeface="Wingdings" pitchFamily="2" charset="2"/>
              <a:buChar char="§"/>
            </a:pPr>
            <a:endParaRPr lang="hi-IN" sz="2600" dirty="0" smtClean="0">
              <a:solidFill>
                <a:schemeClr val="tx1"/>
              </a:solidFill>
            </a:endParaRPr>
          </a:p>
          <a:p>
            <a:pPr algn="just">
              <a:spcAft>
                <a:spcPts val="200"/>
              </a:spcAft>
              <a:buClrTx/>
              <a:buSzPct val="150000"/>
              <a:buFont typeface="Wingdings" pitchFamily="2" charset="2"/>
              <a:buChar char="§"/>
            </a:pPr>
            <a:endParaRPr lang="hi-IN" sz="2000" dirty="0" smtClean="0">
              <a:solidFill>
                <a:schemeClr val="tx1"/>
              </a:solidFill>
            </a:endParaRPr>
          </a:p>
          <a:p>
            <a:pPr algn="just">
              <a:spcAft>
                <a:spcPts val="200"/>
              </a:spcAft>
              <a:buClrTx/>
              <a:buSzPct val="150000"/>
              <a:buNone/>
            </a:pPr>
            <a:r>
              <a:rPr lang="hi-IN" sz="2000" dirty="0" smtClean="0">
                <a:solidFill>
                  <a:schemeClr val="tx1"/>
                </a:solidFill>
              </a:rPr>
              <a:t>	</a:t>
            </a:r>
            <a:endParaRPr lang="hi-IN" sz="2000" dirty="0" smtClean="0">
              <a:solidFill>
                <a:schemeClr val="tx1"/>
              </a:solidFill>
            </a:endParaRPr>
          </a:p>
          <a:p>
            <a:pPr algn="just">
              <a:buNone/>
            </a:pPr>
            <a:r>
              <a:rPr lang="hi-IN" sz="2400" b="1" dirty="0" smtClean="0"/>
              <a:t> 	</a:t>
            </a:r>
            <a:endParaRPr lang="hi-IN" sz="2000" dirty="0" smtClean="0">
              <a:solidFill>
                <a:schemeClr val="tx1"/>
              </a:solidFill>
            </a:endParaRPr>
          </a:p>
          <a:p>
            <a:pPr algn="just">
              <a:buNone/>
            </a:pPr>
            <a:r>
              <a:rPr lang="hi-IN" sz="2000" dirty="0" smtClean="0">
                <a:solidFill>
                  <a:schemeClr val="tx1"/>
                </a:solidFill>
              </a:rPr>
              <a:t>	</a:t>
            </a:r>
            <a:endParaRPr lang="en-IN" sz="2000"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686800" cy="838200"/>
          </a:xfrm>
        </p:spPr>
        <p:txBody>
          <a:bodyPr>
            <a:normAutofit/>
          </a:bodyPr>
          <a:lstStyle/>
          <a:p>
            <a:r>
              <a:rPr lang="hi-IN" sz="3200" b="1" dirty="0" smtClean="0">
                <a:solidFill>
                  <a:srgbClr val="C00000"/>
                </a:solidFill>
              </a:rPr>
              <a:t>जारी</a:t>
            </a:r>
            <a:endParaRPr lang="en-IN" sz="3200" b="1" dirty="0">
              <a:solidFill>
                <a:srgbClr val="C00000"/>
              </a:solidFill>
            </a:endParaRPr>
          </a:p>
        </p:txBody>
      </p:sp>
      <p:sp>
        <p:nvSpPr>
          <p:cNvPr id="3" name="Content Placeholder 2"/>
          <p:cNvSpPr>
            <a:spLocks noGrp="1"/>
          </p:cNvSpPr>
          <p:nvPr>
            <p:ph idx="1"/>
          </p:nvPr>
        </p:nvSpPr>
        <p:spPr>
          <a:xfrm>
            <a:off x="428596" y="1143000"/>
            <a:ext cx="8072494" cy="5562600"/>
          </a:xfrm>
        </p:spPr>
        <p:txBody>
          <a:bodyPr>
            <a:normAutofit fontScale="25000" lnSpcReduction="20000"/>
          </a:bodyPr>
          <a:lstStyle/>
          <a:p>
            <a:pPr algn="just">
              <a:lnSpc>
                <a:spcPct val="170000"/>
              </a:lnSpc>
              <a:spcAft>
                <a:spcPts val="200"/>
              </a:spcAft>
              <a:buClrTx/>
              <a:buSzPct val="150000"/>
              <a:buFont typeface="Wingdings" pitchFamily="2" charset="2"/>
              <a:buChar char="§"/>
            </a:pPr>
            <a:r>
              <a:rPr lang="hi-IN" sz="8000" dirty="0" smtClean="0">
                <a:solidFill>
                  <a:schemeClr val="tx1"/>
                </a:solidFill>
              </a:rPr>
              <a:t>सदस्यों </a:t>
            </a:r>
            <a:r>
              <a:rPr lang="hi-IN" sz="8000" dirty="0" smtClean="0">
                <a:solidFill>
                  <a:schemeClr val="tx1"/>
                </a:solidFill>
              </a:rPr>
              <a:t>का कल्याण के लिय सरकार और अन्य एजेंसियों के साथ तालमेल बनाकर कार्य करता है|</a:t>
            </a:r>
          </a:p>
          <a:p>
            <a:pPr algn="just">
              <a:lnSpc>
                <a:spcPct val="170000"/>
              </a:lnSpc>
              <a:spcAft>
                <a:spcPts val="200"/>
              </a:spcAft>
              <a:buClrTx/>
              <a:buSzPct val="150000"/>
              <a:buFont typeface="Wingdings" pitchFamily="2" charset="2"/>
              <a:buChar char="§"/>
            </a:pPr>
            <a:r>
              <a:rPr lang="hi-IN" sz="8000" dirty="0" smtClean="0">
                <a:solidFill>
                  <a:schemeClr val="tx1"/>
                </a:solidFill>
              </a:rPr>
              <a:t>सदस्यों का आजीविका, बाजार व्यवस्था, सौदेबाजी की कौशलता, उद्यमी कौशल इत्यादि क्षमताओं को बदाता है| </a:t>
            </a:r>
          </a:p>
          <a:p>
            <a:pPr algn="just">
              <a:lnSpc>
                <a:spcPct val="170000"/>
              </a:lnSpc>
              <a:spcAft>
                <a:spcPts val="200"/>
              </a:spcAft>
              <a:buClrTx/>
              <a:buSzPct val="150000"/>
              <a:buFont typeface="Wingdings" pitchFamily="2" charset="2"/>
              <a:buChar char="§"/>
            </a:pPr>
            <a:r>
              <a:rPr lang="hi-IN" sz="8000" dirty="0" smtClean="0">
                <a:solidFill>
                  <a:schemeClr val="tx1"/>
                </a:solidFill>
              </a:rPr>
              <a:t>समूह की स्थिरता के लिए मानिटरिंग/अनुश्रवण में मदद करता है</a:t>
            </a:r>
            <a:r>
              <a:rPr lang="hi-IN" sz="8000" dirty="0" smtClean="0">
                <a:solidFill>
                  <a:schemeClr val="tx1"/>
                </a:solidFill>
              </a:rPr>
              <a:t>|</a:t>
            </a:r>
          </a:p>
          <a:p>
            <a:pPr algn="just">
              <a:lnSpc>
                <a:spcPct val="150000"/>
              </a:lnSpc>
              <a:spcAft>
                <a:spcPts val="200"/>
              </a:spcAft>
              <a:buClrTx/>
              <a:buSzPct val="150000"/>
              <a:buFont typeface="Wingdings" pitchFamily="2" charset="2"/>
              <a:buChar char="§"/>
            </a:pPr>
            <a:r>
              <a:rPr lang="hi-IN" sz="8000" dirty="0" smtClean="0">
                <a:solidFill>
                  <a:schemeClr val="tx1"/>
                </a:solidFill>
              </a:rPr>
              <a:t>सदस्यों के आवश्यकतानुसार संसाधनों की उपलब्धता को बढाता है|</a:t>
            </a:r>
          </a:p>
          <a:p>
            <a:pPr algn="just">
              <a:lnSpc>
                <a:spcPct val="150000"/>
              </a:lnSpc>
              <a:spcAft>
                <a:spcPts val="200"/>
              </a:spcAft>
              <a:buClrTx/>
              <a:buSzPct val="150000"/>
              <a:buFont typeface="Wingdings" pitchFamily="2" charset="2"/>
              <a:buChar char="§"/>
            </a:pPr>
            <a:r>
              <a:rPr lang="hi-IN" sz="8000" dirty="0" smtClean="0">
                <a:solidFill>
                  <a:schemeClr val="tx1"/>
                </a:solidFill>
              </a:rPr>
              <a:t>उपलब्ध संसाधनों के आधार पर सूचना और संसाधनों का प्रभावी ढंग से उपयोगिता में निरंतरता बनाये रखता है|</a:t>
            </a:r>
          </a:p>
          <a:p>
            <a:pPr algn="just">
              <a:lnSpc>
                <a:spcPct val="150000"/>
              </a:lnSpc>
              <a:spcAft>
                <a:spcPts val="200"/>
              </a:spcAft>
              <a:buClrTx/>
              <a:buSzPct val="150000"/>
              <a:buFont typeface="Wingdings" pitchFamily="2" charset="2"/>
              <a:buChar char="§"/>
            </a:pPr>
            <a:r>
              <a:rPr lang="hi-IN" sz="8000" dirty="0" smtClean="0">
                <a:solidFill>
                  <a:schemeClr val="tx1"/>
                </a:solidFill>
              </a:rPr>
              <a:t>विभागों/संगठनो के साथ संपर्क स्थापित बनाये रखना|</a:t>
            </a:r>
          </a:p>
          <a:p>
            <a:pPr algn="just">
              <a:lnSpc>
                <a:spcPct val="170000"/>
              </a:lnSpc>
              <a:spcAft>
                <a:spcPts val="200"/>
              </a:spcAft>
              <a:buClrTx/>
              <a:buSzPct val="150000"/>
              <a:buNone/>
            </a:pPr>
            <a:endParaRPr lang="hi-IN" sz="8000" dirty="0" smtClean="0">
              <a:solidFill>
                <a:schemeClr val="tx1"/>
              </a:solidFill>
            </a:endParaRPr>
          </a:p>
          <a:p>
            <a:pPr algn="just">
              <a:buFont typeface="Arial" pitchFamily="34" charset="0"/>
              <a:buChar char="•"/>
            </a:pPr>
            <a:r>
              <a:rPr lang="hi-IN" sz="2400" b="1" dirty="0" smtClean="0"/>
              <a:t> </a:t>
            </a:r>
            <a:endParaRPr lang="en-IN" sz="34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dirty="0" smtClean="0"/>
              <a:t> क्षेत्र स्तरीय संघ का उद्देश्य </a:t>
            </a:r>
            <a:endParaRPr lang="en-GB" dirty="0"/>
          </a:p>
        </p:txBody>
      </p:sp>
      <p:sp>
        <p:nvSpPr>
          <p:cNvPr id="3" name="Content Placeholder 2"/>
          <p:cNvSpPr>
            <a:spLocks noGrp="1"/>
          </p:cNvSpPr>
          <p:nvPr>
            <p:ph idx="1"/>
          </p:nvPr>
        </p:nvSpPr>
        <p:spPr>
          <a:xfrm>
            <a:off x="304800" y="1295401"/>
            <a:ext cx="8686800" cy="4800600"/>
          </a:xfrm>
        </p:spPr>
        <p:txBody>
          <a:bodyPr>
            <a:normAutofit lnSpcReduction="10000"/>
          </a:bodyPr>
          <a:lstStyle/>
          <a:p>
            <a:pPr>
              <a:buFont typeface="Wingdings" pitchFamily="2" charset="2"/>
              <a:buChar char="q"/>
            </a:pPr>
            <a:r>
              <a:rPr lang="hi-IN" sz="2000" dirty="0" smtClean="0">
                <a:solidFill>
                  <a:schemeClr val="tx1"/>
                </a:solidFill>
              </a:rPr>
              <a:t>सदस्य स्वयं सहायता समूहों के मध्य नियमित परस्पर चर्चा एवं सम्बन्ध हेतु मंच उपल्ब्ध कराना और जहा कही भी आवश्यक हो तो नए SHG के गठन में मदत करना </a:t>
            </a:r>
          </a:p>
          <a:p>
            <a:pPr>
              <a:buFont typeface="Wingdings" pitchFamily="2" charset="2"/>
              <a:buChar char="q"/>
            </a:pPr>
            <a:r>
              <a:rPr lang="hi-IN" sz="2000" dirty="0" smtClean="0">
                <a:solidFill>
                  <a:schemeClr val="tx1"/>
                </a:solidFill>
              </a:rPr>
              <a:t>ऐसी क्रियाकलापों को प्रारंभ करना जिससे सदस्य स्वयं सहायता समूह को सुदृढ़ हों किन्तु जिन्हें वे स्वयं न कर सकते हो जैसे कि सदस्य स्वयं सहायता समूहों को बैंक संपर्क उपलब्ध कराना,</a:t>
            </a:r>
          </a:p>
          <a:p>
            <a:pPr>
              <a:buFont typeface="Wingdings" pitchFamily="2" charset="2"/>
              <a:buChar char="q"/>
            </a:pPr>
            <a:r>
              <a:rPr lang="hi-IN" sz="2000" dirty="0" smtClean="0">
                <a:solidFill>
                  <a:schemeClr val="tx1"/>
                </a:solidFill>
              </a:rPr>
              <a:t>सदस्य स्वयं सहायता समूहों के ऋण प्रस्ताओं के निर्माण में पूर्ण सहयोग करना |</a:t>
            </a:r>
          </a:p>
          <a:p>
            <a:pPr>
              <a:buFont typeface="Wingdings" pitchFamily="2" charset="2"/>
              <a:buChar char="q"/>
            </a:pPr>
            <a:r>
              <a:rPr lang="hi-IN" sz="2000" dirty="0" smtClean="0">
                <a:solidFill>
                  <a:schemeClr val="tx1"/>
                </a:solidFill>
              </a:rPr>
              <a:t>सदस्य </a:t>
            </a:r>
            <a:r>
              <a:rPr lang="hi-IN" sz="2000" dirty="0" smtClean="0">
                <a:solidFill>
                  <a:schemeClr val="tx1"/>
                </a:solidFill>
              </a:rPr>
              <a:t>स्वयं सहायता </a:t>
            </a:r>
            <a:r>
              <a:rPr lang="hi-IN" sz="2000" dirty="0" smtClean="0">
                <a:solidFill>
                  <a:schemeClr val="tx1"/>
                </a:solidFill>
              </a:rPr>
              <a:t>समूहों को NULM सहित भारत सरकार एवं राज्य सरकारों द्वारा चलायी जा रही योजनाओं के लाभ उपलब्ध कराना |</a:t>
            </a:r>
          </a:p>
          <a:p>
            <a:pPr>
              <a:buFont typeface="Wingdings" pitchFamily="2" charset="2"/>
              <a:buChar char="q"/>
            </a:pPr>
            <a:r>
              <a:rPr lang="hi-IN" sz="2000" dirty="0" smtClean="0">
                <a:solidFill>
                  <a:schemeClr val="tx1"/>
                </a:solidFill>
              </a:rPr>
              <a:t>ऐसी संस्थाओं के साथ संपर्क स्थापित करना जो कि उनके कल्याण हेतु प्रासंगिक हो यथा बिमा सुबिधा</a:t>
            </a:r>
          </a:p>
          <a:p>
            <a:pPr>
              <a:buFont typeface="Wingdings" pitchFamily="2" charset="2"/>
              <a:buChar char="q"/>
            </a:pPr>
            <a:r>
              <a:rPr lang="hi-IN" sz="2000" dirty="0" smtClean="0">
                <a:solidFill>
                  <a:schemeClr val="tx1"/>
                </a:solidFill>
              </a:rPr>
              <a:t>NULM के तहत कौशल प्रशिक्षण एवं लघु उधम की स्थापना हेतु सहायता और सरकारी योजनाओं के तहत उपलब्ध सामाजिक सहयोग के लाभों तक सदस्य स्वयं सहायता समूहों की पहुँच बनाने हेतु उपयोगी सूचनाओं के प्रसारण अंग के रूप में कार्य करना |</a:t>
            </a:r>
          </a:p>
          <a:p>
            <a:pPr>
              <a:buFont typeface="Wingdings" pitchFamily="2" charset="2"/>
              <a:buChar char="q"/>
            </a:pPr>
            <a:endParaRPr lang="hi-IN" sz="2000" dirty="0" smtClean="0">
              <a:solidFill>
                <a:schemeClr val="tx1"/>
              </a:solidFill>
            </a:endParaRPr>
          </a:p>
          <a:p>
            <a:pPr>
              <a:buClrTx/>
              <a:buNone/>
            </a:pPr>
            <a:endParaRPr lang="en-GB" sz="2000" dirty="0" smtClean="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solidFill>
                  <a:srgbClr val="FF0000"/>
                </a:solidFill>
              </a:rPr>
              <a:t>जारी</a:t>
            </a:r>
            <a:endParaRPr lang="en-GB"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q"/>
            </a:pPr>
            <a:r>
              <a:rPr lang="hi-IN" sz="2000" dirty="0" smtClean="0">
                <a:solidFill>
                  <a:schemeClr val="tx1"/>
                </a:solidFill>
              </a:rPr>
              <a:t>नए सदस्य स्वयं सहायता समूहों का प्रशिक्षण एवं क्षमता निर्माण तथा वर्तमान </a:t>
            </a:r>
            <a:r>
              <a:rPr lang="hi-IN" sz="2000" dirty="0" smtClean="0">
                <a:solidFill>
                  <a:schemeClr val="tx1"/>
                </a:solidFill>
              </a:rPr>
              <a:t>सदस्य स्वयं सहायता </a:t>
            </a:r>
            <a:r>
              <a:rPr lang="hi-IN" sz="2000" dirty="0" smtClean="0">
                <a:solidFill>
                  <a:schemeClr val="tx1"/>
                </a:solidFill>
              </a:rPr>
              <a:t>समूहों</a:t>
            </a:r>
            <a:r>
              <a:rPr lang="hi-IN" sz="2000" dirty="0" smtClean="0">
                <a:solidFill>
                  <a:schemeClr val="tx1"/>
                </a:solidFill>
              </a:rPr>
              <a:t> </a:t>
            </a:r>
            <a:r>
              <a:rPr lang="hi-IN" sz="2000" dirty="0" smtClean="0">
                <a:solidFill>
                  <a:schemeClr val="tx1"/>
                </a:solidFill>
              </a:rPr>
              <a:t>के कार्यकलाप की नियमित निगरानी करना |</a:t>
            </a:r>
          </a:p>
          <a:p>
            <a:pPr>
              <a:buFont typeface="Wingdings" pitchFamily="2" charset="2"/>
              <a:buChar char="q"/>
            </a:pPr>
            <a:r>
              <a:rPr lang="hi-IN" sz="2000" dirty="0" smtClean="0">
                <a:solidFill>
                  <a:schemeClr val="tx1"/>
                </a:solidFill>
              </a:rPr>
              <a:t>नगर स्तरीय संघ में संघ एवं उसके सदस्य स्वयं सहायता समूहों का सफल प्रतिनिधित्व करना|</a:t>
            </a:r>
          </a:p>
          <a:p>
            <a:pPr>
              <a:buNone/>
            </a:pPr>
            <a:r>
              <a:rPr lang="hi-IN" sz="2200" dirty="0" smtClean="0">
                <a:solidFill>
                  <a:srgbClr val="FF0000"/>
                </a:solidFill>
              </a:rPr>
              <a:t>क्षेत्र स्तरीय संघ की सदस्यता-</a:t>
            </a:r>
            <a:endParaRPr lang="hi-IN" sz="2200" dirty="0" smtClean="0">
              <a:solidFill>
                <a:srgbClr val="FF0000"/>
              </a:solidFill>
            </a:endParaRPr>
          </a:p>
          <a:p>
            <a:pPr>
              <a:buFont typeface="Wingdings" pitchFamily="2" charset="2"/>
              <a:buChar char="q"/>
            </a:pPr>
            <a:r>
              <a:rPr lang="hi-IN" sz="2000" dirty="0" smtClean="0"/>
              <a:t>पिछले 6 माह से समूह के सदस्य हों |</a:t>
            </a:r>
          </a:p>
          <a:p>
            <a:pPr>
              <a:buFont typeface="Wingdings" pitchFamily="2" charset="2"/>
              <a:buChar char="q"/>
            </a:pPr>
            <a:r>
              <a:rPr lang="hi-IN" sz="2000" dirty="0" smtClean="0"/>
              <a:t>नियमित रूप से बैठके एवं बचत कर रहे हों </a:t>
            </a:r>
          </a:p>
          <a:p>
            <a:pPr>
              <a:buFont typeface="Wingdings" pitchFamily="2" charset="2"/>
              <a:buChar char="q"/>
            </a:pPr>
            <a:r>
              <a:rPr lang="hi-IN" sz="2000" dirty="0" smtClean="0"/>
              <a:t>नियमित रूप से किसी भी दिए गए ऋण की अदायगी कर रहे हों |(90 प्रतिशत से कम की अदायगी न हों)</a:t>
            </a:r>
          </a:p>
          <a:p>
            <a:pPr>
              <a:buFont typeface="Wingdings" pitchFamily="2" charset="2"/>
              <a:buChar char="q"/>
            </a:pPr>
            <a:r>
              <a:rPr lang="hi-IN" sz="2000" dirty="0" smtClean="0"/>
              <a:t>निर्धारित प्रवेश शुल्क और निश्चित वार्षिक अभिदान शुल्क दे चूका हो |</a:t>
            </a:r>
          </a:p>
          <a:p>
            <a:pPr>
              <a:buFont typeface="Wingdings" pitchFamily="2" charset="2"/>
              <a:buChar char="q"/>
            </a:pPr>
            <a:r>
              <a:rPr lang="hi-IN" sz="2000" dirty="0" smtClean="0"/>
              <a:t>प्रत्येक स्वयं सहायता एक वर्ष के लिए अपने सदस्यों में से दो लोगों को संघ की कार्यकारिणी समिति में समूह के प्रतिनिधित्व हेतु नामांकित करेंगे | इन सदस्यों में से एक स्वयं सहायता समूह का पदाधिकारी होना चाहिए और दूसरा स्वय सहायता समूह का सामान्य सदस्य अथवा पदाधिकारी हो सकता है | </a:t>
            </a:r>
          </a:p>
          <a:p>
            <a:pPr>
              <a:buNone/>
            </a:pPr>
            <a:r>
              <a:rPr lang="hi-IN" sz="2000" dirty="0" smtClean="0"/>
              <a:t> </a:t>
            </a:r>
          </a:p>
          <a:p>
            <a:pPr>
              <a:buFont typeface="Wingdings" pitchFamily="2" charset="2"/>
              <a:buChar char="q"/>
            </a:pPr>
            <a:endParaRPr lang="en-GB"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dirty="0" smtClean="0">
                <a:solidFill>
                  <a:srgbClr val="FF0000"/>
                </a:solidFill>
              </a:rPr>
              <a:t>क्षेत्र स्तरीय </a:t>
            </a:r>
            <a:r>
              <a:rPr lang="hi-IN" dirty="0" smtClean="0">
                <a:solidFill>
                  <a:srgbClr val="FF0000"/>
                </a:solidFill>
              </a:rPr>
              <a:t>संघ में दस्तावेजों का संधारण </a:t>
            </a:r>
            <a:endParaRPr lang="en-GB" dirty="0">
              <a:solidFill>
                <a:srgbClr val="FF0000"/>
              </a:solidFill>
            </a:endParaRPr>
          </a:p>
        </p:txBody>
      </p:sp>
      <p:sp>
        <p:nvSpPr>
          <p:cNvPr id="3" name="Content Placeholder 2"/>
          <p:cNvSpPr>
            <a:spLocks noGrp="1"/>
          </p:cNvSpPr>
          <p:nvPr>
            <p:ph idx="1"/>
          </p:nvPr>
        </p:nvSpPr>
        <p:spPr/>
        <p:txBody>
          <a:bodyPr>
            <a:normAutofit/>
          </a:bodyPr>
          <a:lstStyle/>
          <a:p>
            <a:pPr>
              <a:buNone/>
            </a:pPr>
            <a:r>
              <a:rPr lang="hi-IN" sz="2200" dirty="0" smtClean="0">
                <a:solidFill>
                  <a:srgbClr val="FF0000"/>
                </a:solidFill>
              </a:rPr>
              <a:t>क्षेत्र स्तरीय संघ में </a:t>
            </a:r>
            <a:r>
              <a:rPr lang="hi-IN" sz="2200" dirty="0" smtClean="0">
                <a:solidFill>
                  <a:srgbClr val="FF0000"/>
                </a:solidFill>
              </a:rPr>
              <a:t>निम्नलिखत दस्तावेजों </a:t>
            </a:r>
            <a:r>
              <a:rPr lang="hi-IN" sz="2200" dirty="0" smtClean="0">
                <a:solidFill>
                  <a:srgbClr val="FF0000"/>
                </a:solidFill>
              </a:rPr>
              <a:t>का </a:t>
            </a:r>
            <a:r>
              <a:rPr lang="hi-IN" sz="2200" dirty="0" smtClean="0">
                <a:solidFill>
                  <a:srgbClr val="FF0000"/>
                </a:solidFill>
              </a:rPr>
              <a:t>संधारण किया जाना आवश्यक है-</a:t>
            </a:r>
          </a:p>
          <a:p>
            <a:pPr>
              <a:buNone/>
            </a:pPr>
            <a:r>
              <a:rPr lang="hi-IN" sz="1800" dirty="0" smtClean="0">
                <a:solidFill>
                  <a:srgbClr val="FF0000"/>
                </a:solidFill>
              </a:rPr>
              <a:t> </a:t>
            </a:r>
            <a:endParaRPr lang="hi-IN" sz="2000" dirty="0" smtClean="0">
              <a:solidFill>
                <a:schemeClr val="tx1"/>
              </a:solidFill>
            </a:endParaRPr>
          </a:p>
          <a:p>
            <a:pPr>
              <a:buFont typeface="Wingdings" pitchFamily="2" charset="2"/>
              <a:buChar char="q"/>
            </a:pPr>
            <a:r>
              <a:rPr lang="hi-IN" sz="2000" dirty="0" smtClean="0">
                <a:solidFill>
                  <a:schemeClr val="tx1"/>
                </a:solidFill>
              </a:rPr>
              <a:t>ALO बैठक रजिस्टर |</a:t>
            </a:r>
          </a:p>
          <a:p>
            <a:pPr>
              <a:buFont typeface="Wingdings" pitchFamily="2" charset="2"/>
              <a:buChar char="q"/>
            </a:pPr>
            <a:r>
              <a:rPr lang="hi-IN" sz="2000" dirty="0" smtClean="0">
                <a:solidFill>
                  <a:schemeClr val="tx1"/>
                </a:solidFill>
              </a:rPr>
              <a:t>ALO सामान्य लेजर </a:t>
            </a:r>
          </a:p>
          <a:p>
            <a:pPr>
              <a:buFont typeface="Wingdings" pitchFamily="2" charset="2"/>
              <a:buChar char="q"/>
            </a:pPr>
            <a:r>
              <a:rPr lang="hi-IN" sz="2000" dirty="0" smtClean="0">
                <a:solidFill>
                  <a:schemeClr val="tx1"/>
                </a:solidFill>
              </a:rPr>
              <a:t>ALO कैश बुक रजिस्टर |</a:t>
            </a:r>
          </a:p>
          <a:p>
            <a:pPr>
              <a:buFont typeface="Wingdings" pitchFamily="2" charset="2"/>
              <a:buChar char="q"/>
            </a:pPr>
            <a:r>
              <a:rPr lang="hi-IN" sz="2000" dirty="0" smtClean="0">
                <a:solidFill>
                  <a:schemeClr val="tx1"/>
                </a:solidFill>
              </a:rPr>
              <a:t>सदस्यता कम शेयर होल्डर रजिस्टर </a:t>
            </a:r>
          </a:p>
          <a:p>
            <a:pPr>
              <a:buFont typeface="Wingdings" pitchFamily="2" charset="2"/>
              <a:buChar char="q"/>
            </a:pPr>
            <a:r>
              <a:rPr lang="hi-IN" sz="2000" dirty="0" smtClean="0">
                <a:solidFill>
                  <a:schemeClr val="tx1"/>
                </a:solidFill>
              </a:rPr>
              <a:t>ऋण लेजर रजिस्टर |</a:t>
            </a:r>
          </a:p>
          <a:p>
            <a:pPr>
              <a:buFont typeface="Wingdings" pitchFamily="2" charset="2"/>
              <a:buChar char="q"/>
            </a:pPr>
            <a:r>
              <a:rPr lang="hi-IN" sz="2000" dirty="0" smtClean="0">
                <a:solidFill>
                  <a:schemeClr val="tx1"/>
                </a:solidFill>
              </a:rPr>
              <a:t>प्राप्ति वाउचर </a:t>
            </a:r>
          </a:p>
          <a:p>
            <a:pPr>
              <a:buFont typeface="Wingdings" pitchFamily="2" charset="2"/>
              <a:buChar char="q"/>
            </a:pPr>
            <a:r>
              <a:rPr lang="hi-IN" sz="2000" dirty="0" smtClean="0">
                <a:solidFill>
                  <a:schemeClr val="tx1"/>
                </a:solidFill>
              </a:rPr>
              <a:t>भुगतान वाउचर </a:t>
            </a:r>
          </a:p>
          <a:p>
            <a:pPr>
              <a:buNone/>
            </a:pPr>
            <a:r>
              <a:rPr lang="hi-IN" sz="2000" dirty="0" smtClean="0"/>
              <a:t>| </a:t>
            </a:r>
          </a:p>
          <a:p>
            <a:pPr>
              <a:buNone/>
            </a:pPr>
            <a:r>
              <a:rPr lang="hi-IN" sz="2000" dirty="0" smtClean="0"/>
              <a:t> </a:t>
            </a:r>
          </a:p>
          <a:p>
            <a:pPr>
              <a:buFont typeface="Wingdings" pitchFamily="2" charset="2"/>
              <a:buChar char="q"/>
            </a:pPr>
            <a:endParaRPr lang="en-GB"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686800" cy="838200"/>
          </a:xfrm>
        </p:spPr>
        <p:txBody>
          <a:bodyPr>
            <a:noAutofit/>
          </a:bodyPr>
          <a:lstStyle/>
          <a:p>
            <a:r>
              <a:rPr lang="hi-IN" sz="2600" b="1" dirty="0" smtClean="0">
                <a:solidFill>
                  <a:srgbClr val="C00000"/>
                </a:solidFill>
              </a:rPr>
              <a:t>आश्रय स्थल के संचालन में क्षेत्र </a:t>
            </a:r>
            <a:r>
              <a:rPr lang="hi-IN" sz="2600" b="1" dirty="0" smtClean="0">
                <a:solidFill>
                  <a:srgbClr val="C00000"/>
                </a:solidFill>
              </a:rPr>
              <a:t>स्तरीय </a:t>
            </a:r>
            <a:r>
              <a:rPr lang="hi-IN" sz="2600" b="1" dirty="0" smtClean="0">
                <a:solidFill>
                  <a:srgbClr val="C00000"/>
                </a:solidFill>
              </a:rPr>
              <a:t>संघ (ALO</a:t>
            </a:r>
            <a:r>
              <a:rPr lang="hi-IN" sz="2600" b="1" dirty="0" smtClean="0">
                <a:solidFill>
                  <a:srgbClr val="C00000"/>
                </a:solidFill>
              </a:rPr>
              <a:t>) </a:t>
            </a:r>
            <a:r>
              <a:rPr lang="hi-IN" sz="2600" b="1" dirty="0" smtClean="0">
                <a:solidFill>
                  <a:srgbClr val="C00000"/>
                </a:solidFill>
              </a:rPr>
              <a:t>की भूमिका </a:t>
            </a:r>
            <a:r>
              <a:rPr lang="hi-IN" sz="2600" b="1" dirty="0" smtClean="0">
                <a:solidFill>
                  <a:srgbClr val="C00000"/>
                </a:solidFill>
              </a:rPr>
              <a:t>:</a:t>
            </a:r>
            <a:endParaRPr lang="en-IN" sz="2600" b="1" dirty="0">
              <a:solidFill>
                <a:srgbClr val="C00000"/>
              </a:solidFill>
            </a:endParaRPr>
          </a:p>
        </p:txBody>
      </p:sp>
      <p:sp>
        <p:nvSpPr>
          <p:cNvPr id="3" name="Content Placeholder 2"/>
          <p:cNvSpPr>
            <a:spLocks noGrp="1"/>
          </p:cNvSpPr>
          <p:nvPr>
            <p:ph idx="1"/>
          </p:nvPr>
        </p:nvSpPr>
        <p:spPr>
          <a:xfrm>
            <a:off x="428596" y="1428736"/>
            <a:ext cx="8072494" cy="5000660"/>
          </a:xfrm>
        </p:spPr>
        <p:txBody>
          <a:bodyPr>
            <a:normAutofit fontScale="25000" lnSpcReduction="20000"/>
          </a:bodyPr>
          <a:lstStyle/>
          <a:p>
            <a:pPr algn="just">
              <a:lnSpc>
                <a:spcPct val="170000"/>
              </a:lnSpc>
              <a:spcAft>
                <a:spcPts val="200"/>
              </a:spcAft>
              <a:buClrTx/>
              <a:buSzPct val="150000"/>
              <a:buFont typeface="Arial" pitchFamily="34" charset="0"/>
              <a:buChar char="•"/>
            </a:pPr>
            <a:r>
              <a:rPr lang="hi-IN" sz="8000" dirty="0" smtClean="0">
                <a:solidFill>
                  <a:schemeClr val="tx1"/>
                </a:solidFill>
              </a:rPr>
              <a:t>इस योजना का प्रमुख उद्देश्य शहरी समाज के निर्धनतम वर्ग को मूलभूत सुविधाओं / सेवाओं युक्त आश्रय उपलब्ध करना है | </a:t>
            </a:r>
          </a:p>
          <a:p>
            <a:pPr algn="just">
              <a:lnSpc>
                <a:spcPct val="170000"/>
              </a:lnSpc>
              <a:spcAft>
                <a:spcPts val="200"/>
              </a:spcAft>
              <a:buClrTx/>
              <a:buSzPct val="150000"/>
              <a:buFont typeface="Arial" pitchFamily="34" charset="0"/>
              <a:buChar char="•"/>
            </a:pPr>
            <a:r>
              <a:rPr lang="hi-IN" sz="8000" dirty="0" smtClean="0">
                <a:solidFill>
                  <a:schemeClr val="tx1"/>
                </a:solidFill>
              </a:rPr>
              <a:t>शहरी निराश्रितों के लिए स्थायी तौर पर हर मौसम चौबीस घंटे आश्रय स्थल के माध्यम से सेवा उपलब्ध कराना |</a:t>
            </a:r>
          </a:p>
          <a:p>
            <a:pPr algn="just">
              <a:lnSpc>
                <a:spcPct val="170000"/>
              </a:lnSpc>
              <a:spcAft>
                <a:spcPts val="200"/>
              </a:spcAft>
              <a:buClrTx/>
              <a:buSzPct val="150000"/>
              <a:buFont typeface="Arial" pitchFamily="34" charset="0"/>
              <a:buChar char="•"/>
            </a:pPr>
            <a:r>
              <a:rPr lang="hi-IN" sz="8000" dirty="0" smtClean="0">
                <a:solidFill>
                  <a:schemeClr val="tx1"/>
                </a:solidFill>
              </a:rPr>
              <a:t>प्रत्येक एक लाख की शहरी आबादी पर 50 से 100 लोगों वाले स्थायी आश्रय स्थल का निर्माण कराना |</a:t>
            </a:r>
          </a:p>
          <a:p>
            <a:pPr algn="just">
              <a:lnSpc>
                <a:spcPct val="170000"/>
              </a:lnSpc>
              <a:spcAft>
                <a:spcPts val="200"/>
              </a:spcAft>
              <a:buClrTx/>
              <a:buSzPct val="150000"/>
              <a:buFont typeface="Arial" pitchFamily="34" charset="0"/>
              <a:buChar char="•"/>
            </a:pPr>
            <a:r>
              <a:rPr lang="hi-IN" sz="8000" dirty="0" smtClean="0">
                <a:solidFill>
                  <a:schemeClr val="tx1"/>
                </a:solidFill>
              </a:rPr>
              <a:t>शहरी निराश्रितों हेतु आवश्यक बुनियादी सुविधाओं यथा जलापूर्ति, सफाई व्यवस्था, सुरक्षा आदि से पूर्ण स्थाई आवासों की उपलब्धता और पहुँच सुनिश्चित करना | </a:t>
            </a:r>
            <a:endParaRPr lang="hi-IN" sz="8000" dirty="0" smtClean="0">
              <a:solidFill>
                <a:schemeClr val="tx1"/>
              </a:solidFill>
            </a:endParaRPr>
          </a:p>
          <a:p>
            <a:pPr algn="just">
              <a:buFont typeface="Arial" pitchFamily="34" charset="0"/>
              <a:buChar char="•"/>
            </a:pPr>
            <a:r>
              <a:rPr lang="hi-IN" sz="2400" b="1" dirty="0" smtClean="0"/>
              <a:t> </a:t>
            </a:r>
            <a:endParaRPr lang="en-IN" sz="3400" b="1"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4914</TotalTime>
  <Words>2436</Words>
  <Application>Microsoft Office PowerPoint</Application>
  <PresentationFormat>On-screen Show (4:3)</PresentationFormat>
  <Paragraphs>253</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Trek</vt:lpstr>
      <vt:lpstr>दीनदयाल अंत्योदय योजना - राष्ट्रीय शहरी आजीविका मिशन        </vt:lpstr>
      <vt:lpstr>Slide 2</vt:lpstr>
      <vt:lpstr>Slide 3</vt:lpstr>
      <vt:lpstr>       क्षेत्र/शहर स्तरीय संघ आवश्यकता :</vt:lpstr>
      <vt:lpstr>जारी</vt:lpstr>
      <vt:lpstr> क्षेत्र स्तरीय संघ का उद्देश्य </vt:lpstr>
      <vt:lpstr>जारी</vt:lpstr>
      <vt:lpstr>क्षेत्र स्तरीय संघ में दस्तावेजों का संधारण </vt:lpstr>
      <vt:lpstr>आश्रय स्थल के संचालन में क्षेत्र स्तरीय संघ (ALO) की भूमिका :</vt:lpstr>
      <vt:lpstr>Slide 10</vt:lpstr>
      <vt:lpstr>आश्रयस्थलों की अवस्थिति:</vt:lpstr>
      <vt:lpstr>आश्रयस्थलों के मानक एवं उनके प्रकार :</vt:lpstr>
      <vt:lpstr>आश्रयस्थलों पर सुविधाएँ :</vt:lpstr>
      <vt:lpstr>Slide 14</vt:lpstr>
      <vt:lpstr>Slide 15</vt:lpstr>
      <vt:lpstr>आश्रय स्थलों का संचालन और प्रबंधन में ALO की भूमिका :-</vt:lpstr>
      <vt:lpstr>रिकॉर्ड / लेखों का संधारण    </vt:lpstr>
      <vt:lpstr>आश्रय स्थल के संचालन व रख-रखाव हेतु वित्तीय आवंटन </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&amp; MANAGEMENT OF SHELTER FOR URBAN HOMELESS in 28 ULBs OF JHARKHAND UNDER NULM</dc:title>
  <dc:creator>NEW</dc:creator>
  <cp:lastModifiedBy>Windows User</cp:lastModifiedBy>
  <cp:revision>254</cp:revision>
  <dcterms:created xsi:type="dcterms:W3CDTF">2016-01-18T06:36:46Z</dcterms:created>
  <dcterms:modified xsi:type="dcterms:W3CDTF">2021-02-12T20:08:30Z</dcterms:modified>
</cp:coreProperties>
</file>