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406" r:id="rId2"/>
    <p:sldId id="440" r:id="rId3"/>
    <p:sldId id="445" r:id="rId4"/>
    <p:sldId id="446" r:id="rId5"/>
    <p:sldId id="423" r:id="rId6"/>
    <p:sldId id="449" r:id="rId7"/>
    <p:sldId id="451" r:id="rId8"/>
    <p:sldId id="337" r:id="rId9"/>
  </p:sldIdLst>
  <p:sldSz cx="9144000" cy="6858000" type="screen4x3"/>
  <p:notesSz cx="6761163" cy="9942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Futura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Futura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Futura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Futura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Futura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Futura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Futura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Futura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Futura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9">
          <p15:clr>
            <a:srgbClr val="A4A3A4"/>
          </p15:clr>
        </p15:guide>
        <p15:guide id="2" pos="220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CC00"/>
    <a:srgbClr val="FFFF00"/>
    <a:srgbClr val="6E6E6E"/>
    <a:srgbClr val="FF9933"/>
    <a:srgbClr val="0066FF"/>
    <a:srgbClr val="379B73"/>
    <a:srgbClr val="800080"/>
    <a:srgbClr val="EC6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50" autoAdjust="0"/>
    <p:restoredTop sz="91398" autoAdjust="0"/>
  </p:normalViewPr>
  <p:slideViewPr>
    <p:cSldViewPr>
      <p:cViewPr>
        <p:scale>
          <a:sx n="84" d="100"/>
          <a:sy n="84" d="100"/>
        </p:scale>
        <p:origin x="-876" y="4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2844" y="96"/>
      </p:cViewPr>
      <p:guideLst>
        <p:guide orient="horz" pos="3132"/>
        <p:guide pos="21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28919" cy="495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8" tIns="46094" rIns="92188" bIns="46094" numCol="1" anchor="t" anchorCtr="0" compatLnSpc="1">
            <a:prstTxWarp prst="textNoShape">
              <a:avLst/>
            </a:prstTxWarp>
          </a:bodyPr>
          <a:lstStyle>
            <a:lvl1pPr algn="l" defTabSz="920928" eaLnBrk="0" hangingPunct="0">
              <a:defRPr sz="1200">
                <a:latin typeface="Futura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2245" y="1"/>
            <a:ext cx="2928918" cy="495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8" tIns="46094" rIns="92188" bIns="46094" numCol="1" anchor="t" anchorCtr="0" compatLnSpc="1">
            <a:prstTxWarp prst="textNoShape">
              <a:avLst/>
            </a:prstTxWarp>
          </a:bodyPr>
          <a:lstStyle>
            <a:lvl1pPr algn="r" defTabSz="920928" eaLnBrk="0" hangingPunct="0">
              <a:defRPr sz="1200">
                <a:latin typeface="Futura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5049"/>
            <a:ext cx="2928919" cy="497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8" tIns="46094" rIns="92188" bIns="46094" numCol="1" anchor="b" anchorCtr="0" compatLnSpc="1">
            <a:prstTxWarp prst="textNoShape">
              <a:avLst/>
            </a:prstTxWarp>
          </a:bodyPr>
          <a:lstStyle>
            <a:lvl1pPr algn="l" defTabSz="920928" eaLnBrk="0" hangingPunct="0">
              <a:defRPr sz="1200">
                <a:latin typeface="Futura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2245" y="9445049"/>
            <a:ext cx="2928918" cy="497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8" tIns="46094" rIns="92188" bIns="46094" numCol="1" anchor="b" anchorCtr="0" compatLnSpc="1">
            <a:prstTxWarp prst="textNoShape">
              <a:avLst/>
            </a:prstTxWarp>
          </a:bodyPr>
          <a:lstStyle>
            <a:lvl1pPr algn="r" defTabSz="920928" eaLnBrk="0" hangingPunct="0">
              <a:defRPr sz="1200">
                <a:latin typeface="Futura" pitchFamily="18" charset="0"/>
                <a:cs typeface="+mn-cs"/>
              </a:defRPr>
            </a:lvl1pPr>
          </a:lstStyle>
          <a:p>
            <a:pPr>
              <a:defRPr/>
            </a:pPr>
            <a:fld id="{6A4A9FBD-5292-48D0-BA73-55DD6FA5E5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19384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28919" cy="495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8" tIns="46094" rIns="92188" bIns="46094" numCol="1" anchor="t" anchorCtr="0" compatLnSpc="1">
            <a:prstTxWarp prst="textNoShape">
              <a:avLst/>
            </a:prstTxWarp>
          </a:bodyPr>
          <a:lstStyle>
            <a:lvl1pPr algn="l" defTabSz="920928" eaLnBrk="0" hangingPunct="0">
              <a:defRPr sz="12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endParaRPr lang="en-GB" altLang="en-GB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2245" y="1"/>
            <a:ext cx="2928918" cy="495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8" tIns="46094" rIns="92188" bIns="46094" numCol="1" anchor="t" anchorCtr="0" compatLnSpc="1">
            <a:prstTxWarp prst="textNoShape">
              <a:avLst/>
            </a:prstTxWarp>
          </a:bodyPr>
          <a:lstStyle>
            <a:lvl1pPr algn="r" defTabSz="920928" eaLnBrk="0" hangingPunct="0">
              <a:defRPr sz="12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endParaRPr lang="en-GB" altLang="en-GB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0425" y="762000"/>
            <a:ext cx="4970463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735" y="4723374"/>
            <a:ext cx="4963698" cy="4473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8" tIns="46094" rIns="92188" bIns="460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GB" noProof="0"/>
              <a:t>Click to edit Master text styles</a:t>
            </a:r>
          </a:p>
          <a:p>
            <a:pPr lvl="1"/>
            <a:r>
              <a:rPr lang="en-GB" altLang="en-GB" noProof="0"/>
              <a:t>Second level</a:t>
            </a:r>
          </a:p>
          <a:p>
            <a:pPr lvl="2"/>
            <a:r>
              <a:rPr lang="en-GB" altLang="en-GB" noProof="0"/>
              <a:t>Third level</a:t>
            </a:r>
          </a:p>
          <a:p>
            <a:pPr lvl="3"/>
            <a:r>
              <a:rPr lang="en-GB" altLang="en-GB" noProof="0"/>
              <a:t>Fourth level</a:t>
            </a:r>
          </a:p>
          <a:p>
            <a:pPr lvl="4"/>
            <a:r>
              <a:rPr lang="en-GB" altLang="en-GB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5049"/>
            <a:ext cx="2928919" cy="497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8" tIns="46094" rIns="92188" bIns="46094" numCol="1" anchor="b" anchorCtr="0" compatLnSpc="1">
            <a:prstTxWarp prst="textNoShape">
              <a:avLst/>
            </a:prstTxWarp>
          </a:bodyPr>
          <a:lstStyle>
            <a:lvl1pPr algn="l" defTabSz="920928" eaLnBrk="0" hangingPunct="0">
              <a:defRPr sz="12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endParaRPr lang="en-GB" altLang="en-GB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2245" y="9445049"/>
            <a:ext cx="2928918" cy="497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8" tIns="46094" rIns="92188" bIns="46094" numCol="1" anchor="b" anchorCtr="0" compatLnSpc="1">
            <a:prstTxWarp prst="textNoShape">
              <a:avLst/>
            </a:prstTxWarp>
          </a:bodyPr>
          <a:lstStyle>
            <a:lvl1pPr algn="r" defTabSz="920928" eaLnBrk="0" hangingPunct="0">
              <a:defRPr sz="12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fld id="{A2273081-670A-43DF-9AA8-11930DD292AD}" type="slidenum">
              <a:rPr lang="en-GB" altLang="en-GB"/>
              <a:pPr>
                <a:defRPr/>
              </a:pPr>
              <a:t>‹#›</a:t>
            </a:fld>
            <a:endParaRPr lang="en-GB" altLang="en-GB"/>
          </a:p>
        </p:txBody>
      </p:sp>
    </p:spTree>
    <p:extLst>
      <p:ext uri="{BB962C8B-B14F-4D97-AF65-F5344CB8AC3E}">
        <p14:creationId xmlns:p14="http://schemas.microsoft.com/office/powerpoint/2010/main" val="15022027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9F70A23-B712-4559-8282-4829878DABE9}" type="slidenum">
              <a:rPr lang="en-GB" altLang="en-GB" smtClean="0"/>
              <a:pPr>
                <a:defRPr/>
              </a:pPr>
              <a:t>1</a:t>
            </a:fld>
            <a:endParaRPr lang="en-GB" altLang="en-GB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altLang="en-US">
              <a:latin typeface="Time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73081-670A-43DF-9AA8-11930DD292AD}" type="slidenum">
              <a:rPr lang="en-GB" altLang="en-GB" smtClean="0"/>
              <a:pPr>
                <a:defRPr/>
              </a:pPr>
              <a:t>2</a:t>
            </a:fld>
            <a:endParaRPr lang="en-GB" altLang="en-GB"/>
          </a:p>
        </p:txBody>
      </p:sp>
    </p:spTree>
    <p:extLst>
      <p:ext uri="{BB962C8B-B14F-4D97-AF65-F5344CB8AC3E}">
        <p14:creationId xmlns:p14="http://schemas.microsoft.com/office/powerpoint/2010/main" val="16289530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73081-670A-43DF-9AA8-11930DD292AD}" type="slidenum">
              <a:rPr lang="en-GB" altLang="en-GB" smtClean="0"/>
              <a:pPr>
                <a:defRPr/>
              </a:pPr>
              <a:t>3</a:t>
            </a:fld>
            <a:endParaRPr lang="en-GB" altLang="en-GB"/>
          </a:p>
        </p:txBody>
      </p:sp>
    </p:spTree>
    <p:extLst>
      <p:ext uri="{BB962C8B-B14F-4D97-AF65-F5344CB8AC3E}">
        <p14:creationId xmlns:p14="http://schemas.microsoft.com/office/powerpoint/2010/main" val="2154982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73081-670A-43DF-9AA8-11930DD292AD}" type="slidenum">
              <a:rPr lang="en-GB" altLang="en-GB" smtClean="0"/>
              <a:pPr>
                <a:defRPr/>
              </a:pPr>
              <a:t>4</a:t>
            </a:fld>
            <a:endParaRPr lang="en-GB" altLang="en-GB"/>
          </a:p>
        </p:txBody>
      </p:sp>
    </p:spTree>
    <p:extLst>
      <p:ext uri="{BB962C8B-B14F-4D97-AF65-F5344CB8AC3E}">
        <p14:creationId xmlns:p14="http://schemas.microsoft.com/office/powerpoint/2010/main" val="15307420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73081-670A-43DF-9AA8-11930DD292AD}" type="slidenum">
              <a:rPr lang="en-GB" altLang="en-GB" smtClean="0"/>
              <a:pPr>
                <a:defRPr/>
              </a:pPr>
              <a:t>5</a:t>
            </a:fld>
            <a:endParaRPr lang="en-GB" altLang="en-GB"/>
          </a:p>
        </p:txBody>
      </p:sp>
    </p:spTree>
    <p:extLst>
      <p:ext uri="{BB962C8B-B14F-4D97-AF65-F5344CB8AC3E}">
        <p14:creationId xmlns:p14="http://schemas.microsoft.com/office/powerpoint/2010/main" val="39533966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5F3657-7AF5-4064-8B66-ED70E12F8619}" type="slidenum">
              <a:rPr lang="en-GB" altLang="en-GB" smtClean="0"/>
              <a:pPr>
                <a:defRPr/>
              </a:pPr>
              <a:t>8</a:t>
            </a:fld>
            <a:endParaRPr lang="en-GB" altLang="en-GB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altLang="en-US">
              <a:latin typeface="Time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36513" y="6426200"/>
            <a:ext cx="3635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>
            <a:spLocks noChangeArrowheads="1"/>
          </p:cNvSpPr>
          <p:nvPr userDrawn="1"/>
        </p:nvSpPr>
        <p:spPr bwMode="auto">
          <a:xfrm>
            <a:off x="255588" y="6516688"/>
            <a:ext cx="59007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800" dirty="0">
                <a:latin typeface="Futura" pitchFamily="18" charset="0"/>
                <a:cs typeface="+mn-cs"/>
              </a:rPr>
              <a:t> State Urban Livelihoods Mission – Bihar </a:t>
            </a:r>
            <a:endParaRPr lang="en-IN" sz="1800" dirty="0">
              <a:latin typeface="Futura" pitchFamily="18" charset="0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13"/>
          <p:cNvSpPr txBox="1">
            <a:spLocks noChangeArrowheads="1"/>
          </p:cNvSpPr>
          <p:nvPr/>
        </p:nvSpPr>
        <p:spPr bwMode="auto">
          <a:xfrm>
            <a:off x="228600" y="6492875"/>
            <a:ext cx="57912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defRPr/>
            </a:pPr>
            <a:endParaRPr lang="en-GB" altLang="en-GB" sz="900">
              <a:solidFill>
                <a:schemeClr val="bg2"/>
              </a:solidFill>
              <a:latin typeface="Futura" pitchFamily="18" charset="0"/>
              <a:cs typeface="+mn-cs"/>
            </a:endParaRPr>
          </a:p>
        </p:txBody>
      </p:sp>
      <p:sp>
        <p:nvSpPr>
          <p:cNvPr id="1028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endParaRPr lang="en-US">
              <a:latin typeface="Futura" pitchFamily="18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4" r:id="rId1"/>
    <p:sldLayoutId id="2147484055" r:id="rId2"/>
    <p:sldLayoutId id="2147484056" r:id="rId3"/>
    <p:sldLayoutId id="2147484057" r:id="rId4"/>
    <p:sldLayoutId id="2147484058" r:id="rId5"/>
    <p:sldLayoutId id="2147484059" r:id="rId6"/>
    <p:sldLayoutId id="2147484064" r:id="rId7"/>
    <p:sldLayoutId id="2147484060" r:id="rId8"/>
    <p:sldLayoutId id="2147484061" r:id="rId9"/>
    <p:sldLayoutId id="2147484062" r:id="rId10"/>
    <p:sldLayoutId id="2147484063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Times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363538" y="620713"/>
            <a:ext cx="8501062" cy="1470025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b="1" kern="0" dirty="0">
                <a:ea typeface="+mj-ea"/>
                <a:cs typeface="+mj-cs"/>
              </a:rPr>
              <a:t>State Urban Livelihood Mission, Bihar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3200" b="1" kern="0" dirty="0">
                <a:ea typeface="+mj-ea"/>
                <a:cs typeface="+mj-cs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5805140-EC96-4829-9D7E-39CFB93E7A3D}"/>
              </a:ext>
            </a:extLst>
          </p:cNvPr>
          <p:cNvSpPr txBox="1"/>
          <p:nvPr/>
        </p:nvSpPr>
        <p:spPr>
          <a:xfrm>
            <a:off x="0" y="2057400"/>
            <a:ext cx="90364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8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Deendayal</a:t>
            </a:r>
            <a:r>
              <a:rPr lang="en-IN" sz="4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48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Antyodaya</a:t>
            </a:r>
            <a:r>
              <a:rPr lang="en-IN" sz="4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48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Yojana</a:t>
            </a:r>
            <a:r>
              <a:rPr lang="en-IN" sz="4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National Urban Livelihoods Mission (DAY-NULM)</a:t>
            </a:r>
            <a:endParaRPr lang="en-IN" sz="80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5805140-EC96-4829-9D7E-39CFB93E7A3D}"/>
              </a:ext>
            </a:extLst>
          </p:cNvPr>
          <p:cNvSpPr txBox="1"/>
          <p:nvPr/>
        </p:nvSpPr>
        <p:spPr>
          <a:xfrm>
            <a:off x="0" y="1295400"/>
            <a:ext cx="90364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8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Support to Urban Street Vendors</a:t>
            </a:r>
          </a:p>
          <a:p>
            <a:pPr algn="ctr"/>
            <a:r>
              <a:rPr lang="en-IN" sz="8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(SUSV)</a:t>
            </a:r>
            <a:endParaRPr lang="en-IN" sz="80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33841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471051"/>
              </p:ext>
            </p:extLst>
          </p:nvPr>
        </p:nvGraphicFramePr>
        <p:xfrm>
          <a:off x="800100" y="761999"/>
          <a:ext cx="7429502" cy="6189252"/>
        </p:xfrm>
        <a:graphic>
          <a:graphicData uri="http://schemas.openxmlformats.org/drawingml/2006/table">
            <a:tbl>
              <a:tblPr/>
              <a:tblGrid>
                <a:gridCol w="281606"/>
                <a:gridCol w="770852"/>
                <a:gridCol w="630697"/>
                <a:gridCol w="911007"/>
                <a:gridCol w="840928"/>
                <a:gridCol w="1191316"/>
                <a:gridCol w="1261393"/>
                <a:gridCol w="1541703"/>
              </a:tblGrid>
              <a:tr h="103831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SL.No</a:t>
                      </a: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ULB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No. of vending zone sanctioned 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Fund sanctioned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Fund allocated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Date of sanction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status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Remarks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836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Motihari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53,04,000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53,04,000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31.05.2016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Construction started.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836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Bhagalpur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82,14,800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4107400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27.06.2018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Agency</a:t>
                      </a:r>
                      <a:r>
                        <a:rPr lang="en-US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to be finalized.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01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Ara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7,21,000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360000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20.07.2018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Vending</a:t>
                      </a:r>
                      <a:r>
                        <a:rPr lang="en-US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Zone site to be changed.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32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Sasaram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28,27,300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1400000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12.02.2018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Work order issued to contractor.</a:t>
                      </a:r>
                      <a:endParaRPr lang="en-IN" sz="1200" dirty="0"/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sz="1200" dirty="0"/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36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Dumraow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31,19,650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1550000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30.04.2018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Query</a:t>
                      </a:r>
                      <a:r>
                        <a:rPr lang="en-US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from the dept.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36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Bihiya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74,10,600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40,00,000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1.02.2019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Office</a:t>
                      </a:r>
                      <a:r>
                        <a:rPr lang="en-US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order to be issued.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01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Gopal</a:t>
                      </a: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ganj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1,28,64,900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64,00,000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1.02.2019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Office</a:t>
                      </a:r>
                      <a:r>
                        <a:rPr lang="en-US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order to be issued.</a:t>
                      </a:r>
                      <a:endParaRPr lang="en-US" sz="14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l" fontAlgn="b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36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Patna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</a:t>
                      </a:r>
                      <a:r>
                        <a:rPr lang="en-US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crores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</a:t>
                      </a:r>
                      <a:r>
                        <a:rPr lang="en-US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crores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28.09.2018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Construction</a:t>
                      </a:r>
                      <a:r>
                        <a:rPr lang="en-US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to be started.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36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Buxar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96,41,000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45,00000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26.10.2018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Agency</a:t>
                      </a:r>
                      <a:r>
                        <a:rPr lang="en-US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to be finalized.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01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Chapra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40,30,200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40,30,200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1.02.2019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Office</a:t>
                      </a:r>
                      <a:r>
                        <a:rPr lang="en-US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order to be issued.</a:t>
                      </a:r>
                      <a:endParaRPr lang="en-US" sz="14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l" fontAlgn="b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71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Total</a:t>
                      </a:r>
                    </a:p>
                  </a:txBody>
                  <a:tcPr marL="5231" marR="5231" marT="52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</a:t>
                      </a: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231" marR="5231" marT="52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231" marR="5231" marT="52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EE12A85-44B6-4E43-9081-81A03D2C8C8A}"/>
              </a:ext>
            </a:extLst>
          </p:cNvPr>
          <p:cNvSpPr txBox="1"/>
          <p:nvPr/>
        </p:nvSpPr>
        <p:spPr>
          <a:xfrm>
            <a:off x="228600" y="423446"/>
            <a:ext cx="8280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b="1" dirty="0" smtClean="0">
                <a:latin typeface="Times New Roman" pitchFamily="18" charset="0"/>
                <a:cs typeface="Times New Roman" pitchFamily="18" charset="0"/>
              </a:rPr>
              <a:t>ULB wise status on Construction of Vending Market/zones sanctioned by UD&amp;HD Bihar: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EE12A85-44B6-4E43-9081-81A03D2C8C8A}"/>
              </a:ext>
            </a:extLst>
          </p:cNvPr>
          <p:cNvSpPr txBox="1"/>
          <p:nvPr/>
        </p:nvSpPr>
        <p:spPr>
          <a:xfrm>
            <a:off x="0" y="-33754"/>
            <a:ext cx="914400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IN" sz="1800" b="1" dirty="0" smtClean="0">
                <a:latin typeface="Times New Roman" pitchFamily="18" charset="0"/>
                <a:cs typeface="Times New Roman" pitchFamily="18" charset="0"/>
              </a:rPr>
              <a:t>Support to Urban Street Vendors (SUSV) under DAY-NULM: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098828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3470901"/>
              </p:ext>
            </p:extLst>
          </p:nvPr>
        </p:nvGraphicFramePr>
        <p:xfrm>
          <a:off x="609600" y="914399"/>
          <a:ext cx="7848600" cy="5503218"/>
        </p:xfrm>
        <a:graphic>
          <a:graphicData uri="http://schemas.openxmlformats.org/drawingml/2006/table">
            <a:tbl>
              <a:tblPr/>
              <a:tblGrid>
                <a:gridCol w="573741"/>
                <a:gridCol w="1131035"/>
                <a:gridCol w="1577868"/>
                <a:gridCol w="1335118"/>
                <a:gridCol w="3230838"/>
              </a:tblGrid>
              <a:tr h="5537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</a:t>
                      </a:r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algn="ctr" fontAlgn="ctr"/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No</a:t>
                      </a:r>
                      <a:r>
                        <a:rPr lang="en-U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Name of ULB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No. of Proposal received</a:t>
                      </a:r>
                      <a:r>
                        <a:rPr lang="en-US" sz="1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from ULBs</a:t>
                      </a:r>
                      <a:endParaRPr lang="en-U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Sanctioned Amount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Remarks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4434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Motipur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Revised proposal desired from ULB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182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Madhubani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Proposal</a:t>
                      </a:r>
                      <a:r>
                        <a:rPr lang="en-US" sz="13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moved for Technical Sanction.</a:t>
                      </a:r>
                      <a:endParaRPr lang="en-US" sz="13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182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Sitamardhi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</a:t>
                      </a:r>
                      <a:endParaRPr lang="en-US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  <a:endParaRPr lang="en-US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Some</a:t>
                      </a:r>
                      <a:r>
                        <a:rPr lang="en-US" sz="13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documents desired from the ULB.</a:t>
                      </a:r>
                      <a:endParaRPr lang="en-US" sz="13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136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Darbhanga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  <a:endParaRPr lang="en-US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Technical Sanction is under process</a:t>
                      </a:r>
                    </a:p>
                    <a:p>
                      <a:pPr algn="l" fontAlgn="t"/>
                      <a:endParaRPr lang="en-US" sz="13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182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Bhagalpur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Proposal received.</a:t>
                      </a:r>
                    </a:p>
                    <a:p>
                      <a:pPr algn="l" fontAlgn="t"/>
                      <a:endParaRPr lang="en-US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73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Nawgachiya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  <a:endParaRPr lang="en-US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Proposal received.</a:t>
                      </a:r>
                      <a:endParaRPr lang="en-US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73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NOC on proposed land is awaited.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1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Total</a:t>
                      </a:r>
                    </a:p>
                  </a:txBody>
                  <a:tcPr marL="5231" marR="5231" marT="52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231" marR="5231" marT="52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5231" marR="5231" marT="52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</a:tr>
              <a:tr h="1798954">
                <a:tc gridSpan="5">
                  <a:txBody>
                    <a:bodyPr/>
                    <a:lstStyle/>
                    <a:p>
                      <a:pPr marL="0" indent="0" algn="l" fontAlgn="b">
                        <a:buFont typeface="Arial" pitchFamily="34" charset="0"/>
                        <a:buNone/>
                      </a:pPr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Note: Vending</a:t>
                      </a:r>
                      <a:r>
                        <a:rPr lang="en-US" sz="18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zone proposals should accompany:</a:t>
                      </a:r>
                    </a:p>
                    <a:p>
                      <a:pPr marL="285750" marR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Letter with scope for multi layering of vending zones.</a:t>
                      </a:r>
                    </a:p>
                    <a:p>
                      <a:pPr marL="285750" marR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Whether vending could be allowed in two shifts so as to accommodate more vendors.</a:t>
                      </a:r>
                    </a:p>
                    <a:p>
                      <a:pPr marL="285750" marR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Approval of vending zone in the Town Vending Committee Meeting.</a:t>
                      </a:r>
                    </a:p>
                    <a:p>
                      <a:pPr marL="285750" marR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800" b="1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85750" indent="-285750" algn="l" fontAlgn="b">
                        <a:buFont typeface="Arial" pitchFamily="34" charset="0"/>
                        <a:buChar char="•"/>
                      </a:pPr>
                      <a:endParaRPr lang="en-US" sz="1800" b="1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85750" indent="-285750" algn="l" fontAlgn="b">
                        <a:buFont typeface="Arial" pitchFamily="34" charset="0"/>
                        <a:buChar char="•"/>
                      </a:pPr>
                      <a:endParaRPr lang="en-US" sz="1800" b="1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l" fontAlgn="b"/>
                      <a:r>
                        <a:rPr lang="en-US" sz="18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                                 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231" marR="5231" marT="52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5231" marR="5231" marT="52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5231" marR="5231" marT="52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5231" marR="5231" marT="52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5231" marR="5231" marT="52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EE12A85-44B6-4E43-9081-81A03D2C8C8A}"/>
              </a:ext>
            </a:extLst>
          </p:cNvPr>
          <p:cNvSpPr txBox="1"/>
          <p:nvPr/>
        </p:nvSpPr>
        <p:spPr>
          <a:xfrm>
            <a:off x="228600" y="423446"/>
            <a:ext cx="853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b="1" dirty="0" smtClean="0">
                <a:latin typeface="Times New Roman" pitchFamily="18" charset="0"/>
                <a:cs typeface="Times New Roman" pitchFamily="18" charset="0"/>
              </a:rPr>
              <a:t>ULB wise status on proposal received from other 5 ULBs for development of Vending Market: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EE12A85-44B6-4E43-9081-81A03D2C8C8A}"/>
              </a:ext>
            </a:extLst>
          </p:cNvPr>
          <p:cNvSpPr txBox="1"/>
          <p:nvPr/>
        </p:nvSpPr>
        <p:spPr>
          <a:xfrm>
            <a:off x="0" y="-33754"/>
            <a:ext cx="914400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IN" sz="1800" b="1" dirty="0" smtClean="0">
                <a:latin typeface="Times New Roman" pitchFamily="18" charset="0"/>
                <a:cs typeface="Times New Roman" pitchFamily="18" charset="0"/>
              </a:rPr>
              <a:t>Support to Urban Street Vendors (SUSV) under DAY-NULM: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87481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EE12A85-44B6-4E43-9081-81A03D2C8C8A}"/>
              </a:ext>
            </a:extLst>
          </p:cNvPr>
          <p:cNvSpPr txBox="1"/>
          <p:nvPr/>
        </p:nvSpPr>
        <p:spPr>
          <a:xfrm>
            <a:off x="179512" y="620688"/>
            <a:ext cx="8280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b="1" dirty="0" smtClean="0">
                <a:latin typeface="Times New Roman" pitchFamily="18" charset="0"/>
                <a:cs typeface="Times New Roman" pitchFamily="18" charset="0"/>
              </a:rPr>
              <a:t>ULB wise status on survey in new ULBs and MIS Entry status: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EE12A85-44B6-4E43-9081-81A03D2C8C8A}"/>
              </a:ext>
            </a:extLst>
          </p:cNvPr>
          <p:cNvSpPr txBox="1"/>
          <p:nvPr/>
        </p:nvSpPr>
        <p:spPr>
          <a:xfrm>
            <a:off x="0" y="-33754"/>
            <a:ext cx="914400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IN" sz="1800" b="1" dirty="0" smtClean="0">
                <a:latin typeface="Times New Roman" pitchFamily="18" charset="0"/>
                <a:cs typeface="Times New Roman" pitchFamily="18" charset="0"/>
              </a:rPr>
              <a:t>Support to Urban Street Vendors (SUSV) under DAY-NULM: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998056"/>
              </p:ext>
            </p:extLst>
          </p:nvPr>
        </p:nvGraphicFramePr>
        <p:xfrm>
          <a:off x="304800" y="1219206"/>
          <a:ext cx="7848600" cy="45375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5511"/>
                <a:gridCol w="2958463"/>
                <a:gridCol w="1803543"/>
                <a:gridCol w="2441083"/>
              </a:tblGrid>
              <a:tr h="7164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Sl.</a:t>
                      </a:r>
                      <a:endParaRPr lang="en-IN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NO.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Name of ULB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No. of Street Vendors surveyed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No. of MIS entry done of SULM-MIS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 anchor="ctr"/>
                </a:tc>
              </a:tr>
              <a:tr h="2388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01.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Balia 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503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119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2388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02.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Barbigha 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269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3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2388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03.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Barh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18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18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2388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04.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Bihat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350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55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2388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05.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Jhajha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27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27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2388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06.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Kanti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7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7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2388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07.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Mokama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47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47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4776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08.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Dumrao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265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Online entry </a:t>
                      </a:r>
                      <a:r>
                        <a:rPr lang="en-IN" sz="1200" dirty="0" smtClean="0">
                          <a:effectLst/>
                        </a:rPr>
                        <a:t>not done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2388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09.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Simri Bakhtiarpur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dirty="0" smtClean="0">
                          <a:effectLst/>
                        </a:rPr>
                        <a:t>462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462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2388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10.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Koilwar 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300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2388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11.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Mairwa 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355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Not done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4776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12.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Phulwari sharief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280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On line </a:t>
                      </a:r>
                      <a:r>
                        <a:rPr lang="en-IN" sz="1200" dirty="0" smtClean="0">
                          <a:effectLst/>
                        </a:rPr>
                        <a:t>entry not</a:t>
                      </a:r>
                      <a:r>
                        <a:rPr lang="en-IN" sz="1200" baseline="0" dirty="0" smtClean="0">
                          <a:effectLst/>
                        </a:rPr>
                        <a:t> started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2388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13.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Balia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513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dirty="0" smtClean="0">
                          <a:effectLst/>
                        </a:rPr>
                        <a:t>Online entry not </a:t>
                      </a:r>
                      <a:r>
                        <a:rPr lang="en-IN" sz="1200" dirty="0" smtClean="0">
                          <a:effectLst/>
                        </a:rPr>
                        <a:t>started</a:t>
                      </a:r>
                      <a:r>
                        <a:rPr lang="en-IN" sz="1200" dirty="0">
                          <a:effectLst/>
                        </a:rPr>
                        <a:t> 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2388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Total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3410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656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05380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 smtClean="0">
                <a:solidFill>
                  <a:schemeClr val="tx1"/>
                </a:solidFill>
              </a:rPr>
              <a:t>Major issues to be highlighted:--</a:t>
            </a:r>
          </a:p>
          <a:p>
            <a:r>
              <a:rPr lang="en-IN" dirty="0" smtClean="0">
                <a:solidFill>
                  <a:schemeClr val="tx1"/>
                </a:solidFill>
              </a:rPr>
              <a:t>Till date we have been able to distribute 17094 Id Cards to the street vendors.</a:t>
            </a:r>
          </a:p>
          <a:p>
            <a:r>
              <a:rPr lang="en-IN" dirty="0" smtClean="0">
                <a:solidFill>
                  <a:schemeClr val="tx1"/>
                </a:solidFill>
              </a:rPr>
              <a:t>ID Cards has to be printed and distributed at ULB Level. The printing ratio is very slow. So impetus has to be given to fast printing and distribution of ID Cards.</a:t>
            </a:r>
          </a:p>
          <a:p>
            <a:r>
              <a:rPr lang="en-IN" dirty="0" smtClean="0">
                <a:solidFill>
                  <a:schemeClr val="tx1"/>
                </a:solidFill>
              </a:rPr>
              <a:t>We need to get more proposals for vending zones from the ULBs with all necessary documents attached ,as discussed. </a:t>
            </a:r>
          </a:p>
          <a:p>
            <a:r>
              <a:rPr lang="en-IN" dirty="0" smtClean="0">
                <a:solidFill>
                  <a:schemeClr val="tx1"/>
                </a:solidFill>
              </a:rPr>
              <a:t>MIS Portal to be updated on regular basis.</a:t>
            </a:r>
          </a:p>
          <a:p>
            <a:r>
              <a:rPr lang="en-IN" dirty="0" smtClean="0">
                <a:solidFill>
                  <a:schemeClr val="tx1"/>
                </a:solidFill>
              </a:rPr>
              <a:t>Trainings is </a:t>
            </a:r>
            <a:r>
              <a:rPr lang="en-IN" dirty="0" smtClean="0">
                <a:solidFill>
                  <a:schemeClr val="tx1"/>
                </a:solidFill>
              </a:rPr>
              <a:t>on going </a:t>
            </a:r>
            <a:r>
              <a:rPr lang="en-IN" dirty="0" smtClean="0">
                <a:solidFill>
                  <a:schemeClr val="tx1"/>
                </a:solidFill>
              </a:rPr>
              <a:t>on health and </a:t>
            </a:r>
            <a:r>
              <a:rPr lang="en-IN" dirty="0" err="1" smtClean="0">
                <a:solidFill>
                  <a:schemeClr val="tx1"/>
                </a:solidFill>
              </a:rPr>
              <a:t>Hygeine</a:t>
            </a:r>
            <a:r>
              <a:rPr lang="en-IN" dirty="0" smtClean="0">
                <a:solidFill>
                  <a:schemeClr val="tx1"/>
                </a:solidFill>
              </a:rPr>
              <a:t> aspect of the Street food vendors in the </a:t>
            </a:r>
            <a:r>
              <a:rPr lang="en-IN" dirty="0" err="1" smtClean="0">
                <a:solidFill>
                  <a:schemeClr val="tx1"/>
                </a:solidFill>
              </a:rPr>
              <a:t>Ulbs</a:t>
            </a:r>
            <a:r>
              <a:rPr lang="en-IN" dirty="0" smtClean="0">
                <a:solidFill>
                  <a:schemeClr val="tx1"/>
                </a:solidFill>
              </a:rPr>
              <a:t> by the Food Safety and Standard Authority of India. So we need to update on the list so as more number of vendors are benefitted from it.</a:t>
            </a:r>
          </a:p>
          <a:p>
            <a:r>
              <a:rPr lang="en-IN" dirty="0" smtClean="0">
                <a:solidFill>
                  <a:schemeClr val="tx1"/>
                </a:solidFill>
              </a:rPr>
              <a:t>Linkages to social security and financial inclusion should be taken care of</a:t>
            </a:r>
            <a:r>
              <a:rPr lang="en-IN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IN" dirty="0" smtClean="0">
                <a:solidFill>
                  <a:schemeClr val="tx1"/>
                </a:solidFill>
              </a:rPr>
              <a:t>Town Vending Committee meetings should be conducted on regular basis.</a:t>
            </a:r>
            <a:endParaRPr lang="en-IN" dirty="0" smtClean="0">
              <a:solidFill>
                <a:schemeClr val="tx1"/>
              </a:solidFill>
            </a:endParaRPr>
          </a:p>
          <a:p>
            <a:endParaRPr lang="en-IN" dirty="0" smtClean="0">
              <a:solidFill>
                <a:schemeClr val="tx1"/>
              </a:solidFill>
            </a:endParaRPr>
          </a:p>
          <a:p>
            <a:endParaRPr lang="en-IN" dirty="0" smtClean="0">
              <a:solidFill>
                <a:schemeClr val="tx1"/>
              </a:solidFill>
            </a:endParaRPr>
          </a:p>
          <a:p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4EE12A85-44B6-4E43-9081-81A03D2C8C8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IN" sz="1800" b="1" dirty="0" smtClean="0">
                <a:latin typeface="Times New Roman" pitchFamily="18" charset="0"/>
                <a:cs typeface="Times New Roman" pitchFamily="18" charset="0"/>
              </a:rPr>
              <a:t>Support to Urban Street Vendors (SUSV) under DAY-NULM:</a:t>
            </a:r>
          </a:p>
          <a:p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1575726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 smtClean="0">
                <a:solidFill>
                  <a:schemeClr val="tx1"/>
                </a:solidFill>
              </a:rPr>
              <a:t>Major </a:t>
            </a:r>
            <a:r>
              <a:rPr lang="en-IN" dirty="0" err="1" smtClean="0">
                <a:solidFill>
                  <a:schemeClr val="tx1"/>
                </a:solidFill>
              </a:rPr>
              <a:t>activites</a:t>
            </a:r>
            <a:r>
              <a:rPr lang="en-IN" dirty="0" smtClean="0">
                <a:solidFill>
                  <a:schemeClr val="tx1"/>
                </a:solidFill>
              </a:rPr>
              <a:t> undertaken at State level during this period:--</a:t>
            </a:r>
          </a:p>
          <a:p>
            <a:r>
              <a:rPr lang="en-IN" dirty="0" smtClean="0">
                <a:solidFill>
                  <a:schemeClr val="tx1"/>
                </a:solidFill>
              </a:rPr>
              <a:t>RFP for selection of Resource Organization for development of city vending plans in 11 Municipal Corporations had been uploaded.</a:t>
            </a:r>
          </a:p>
          <a:p>
            <a:r>
              <a:rPr lang="en-IN" dirty="0" smtClean="0">
                <a:solidFill>
                  <a:schemeClr val="tx1"/>
                </a:solidFill>
              </a:rPr>
              <a:t>Internship guidelines for hiring interns for developing city vending plans has been uploaded on Dept.’s website.</a:t>
            </a:r>
          </a:p>
          <a:p>
            <a:r>
              <a:rPr lang="en-IN" dirty="0" smtClean="0">
                <a:solidFill>
                  <a:schemeClr val="tx1"/>
                </a:solidFill>
              </a:rPr>
              <a:t>FSSAI has been coordinated with for providing training to street vendors in all the ULBs of the state.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xmlns="" id="{4EE12A85-44B6-4E43-9081-81A03D2C8C8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IN" sz="1800" b="1" dirty="0" smtClean="0">
                <a:latin typeface="Times New Roman" pitchFamily="18" charset="0"/>
                <a:cs typeface="Times New Roman" pitchFamily="18" charset="0"/>
              </a:rPr>
              <a:t>Support to Urban Street Vendors (SUSV) under DAY-NULM: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77833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692150"/>
            <a:ext cx="9144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just" eaLnBrk="0" hangingPunct="0">
              <a:lnSpc>
                <a:spcPct val="150000"/>
              </a:lnSpc>
            </a:pPr>
            <a:endParaRPr lang="en-GB" altLang="en-US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6858000" y="5334000"/>
            <a:ext cx="20574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endParaRPr lang="en-GB" altLang="en-GB" sz="800">
              <a:solidFill>
                <a:schemeClr val="bg2"/>
              </a:solidFill>
            </a:endParaRPr>
          </a:p>
        </p:txBody>
      </p:sp>
      <p:sp>
        <p:nvSpPr>
          <p:cNvPr id="240645" name="Text Box 5"/>
          <p:cNvSpPr txBox="1">
            <a:spLocks noChangeArrowheads="1"/>
          </p:cNvSpPr>
          <p:nvPr/>
        </p:nvSpPr>
        <p:spPr bwMode="auto">
          <a:xfrm>
            <a:off x="230188" y="1063625"/>
            <a:ext cx="8716962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74638" indent="-274638" algn="just" eaLnBrk="0" hangingPunct="0">
              <a:lnSpc>
                <a:spcPct val="90000"/>
              </a:lnSpc>
            </a:pPr>
            <a:r>
              <a:rPr lang="en-US" altLang="en-US" b="1">
                <a:solidFill>
                  <a:schemeClr val="bg1"/>
                </a:solidFill>
              </a:rPr>
              <a:t>	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18437" name="Text Box 27"/>
          <p:cNvSpPr txBox="1">
            <a:spLocks noChangeArrowheads="1"/>
          </p:cNvSpPr>
          <p:nvPr/>
        </p:nvSpPr>
        <p:spPr bwMode="auto">
          <a:xfrm>
            <a:off x="1908175" y="2755106"/>
            <a:ext cx="5138738" cy="641350"/>
          </a:xfrm>
          <a:prstGeom prst="rect">
            <a:avLst/>
          </a:prstGeom>
          <a:blipFill>
            <a:blip r:embed="rId3">
              <a:alphaModFix amt="90000"/>
            </a:blip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altLang="en-US" sz="36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THANK YOU</a:t>
            </a:r>
          </a:p>
        </p:txBody>
      </p:sp>
      <p:sp>
        <p:nvSpPr>
          <p:cNvPr id="11270" name="Rectangle 28"/>
          <p:cNvSpPr>
            <a:spLocks noChangeArrowheads="1"/>
          </p:cNvSpPr>
          <p:nvPr/>
        </p:nvSpPr>
        <p:spPr bwMode="auto">
          <a:xfrm>
            <a:off x="1908175" y="3500438"/>
            <a:ext cx="5127625" cy="144462"/>
          </a:xfrm>
          <a:prstGeom prst="rect">
            <a:avLst/>
          </a:prstGeom>
          <a:blipFill dpi="0" rotWithShape="1">
            <a:blip r:embed="rId3">
              <a:alphaModFix amt="90000"/>
            </a:blip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altLang="en-US"/>
          </a:p>
        </p:txBody>
      </p:sp>
      <p:sp>
        <p:nvSpPr>
          <p:cNvPr id="11271" name="Rectangle 29"/>
          <p:cNvSpPr>
            <a:spLocks noChangeArrowheads="1"/>
          </p:cNvSpPr>
          <p:nvPr/>
        </p:nvSpPr>
        <p:spPr bwMode="auto">
          <a:xfrm>
            <a:off x="1908175" y="2492375"/>
            <a:ext cx="5138738" cy="142875"/>
          </a:xfrm>
          <a:prstGeom prst="rect">
            <a:avLst/>
          </a:prstGeom>
          <a:blipFill dpi="0" rotWithShape="1">
            <a:blip r:embed="rId3">
              <a:alphaModFix amt="90000"/>
            </a:blip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0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0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utur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utura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16527</TotalTime>
  <Words>721</Words>
  <Application>Microsoft Office PowerPoint</Application>
  <PresentationFormat>On-screen Show (4:3)</PresentationFormat>
  <Paragraphs>234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Support to Urban Street Vendors (SUSV) under DAY-NULM: </vt:lpstr>
      <vt:lpstr>Support to Urban Street Vendors (SUSV) under DAY-NULM: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Mr. Nick Visit</dc:title>
  <dc:creator>Sanjeev Pandey</dc:creator>
  <cp:lastModifiedBy>User</cp:lastModifiedBy>
  <cp:revision>1849</cp:revision>
  <cp:lastPrinted>2018-09-25T09:12:51Z</cp:lastPrinted>
  <dcterms:created xsi:type="dcterms:W3CDTF">2002-04-17T12:45:18Z</dcterms:created>
  <dcterms:modified xsi:type="dcterms:W3CDTF">2019-03-30T01:23:49Z</dcterms:modified>
</cp:coreProperties>
</file>