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69" r:id="rId2"/>
    <p:sldId id="438" r:id="rId3"/>
    <p:sldId id="471" r:id="rId4"/>
    <p:sldId id="472" r:id="rId5"/>
    <p:sldId id="473" r:id="rId6"/>
    <p:sldId id="477" r:id="rId7"/>
    <p:sldId id="478" r:id="rId8"/>
    <p:sldId id="479" r:id="rId9"/>
    <p:sldId id="409" r:id="rId10"/>
    <p:sldId id="474" r:id="rId11"/>
    <p:sldId id="475" r:id="rId12"/>
    <p:sldId id="476" r:id="rId13"/>
    <p:sldId id="480" r:id="rId14"/>
    <p:sldId id="337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utura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00"/>
    <a:srgbClr val="FF3300"/>
    <a:srgbClr val="0066FF"/>
    <a:srgbClr val="6E6E6E"/>
    <a:srgbClr val="FF9933"/>
    <a:srgbClr val="379B73"/>
    <a:srgbClr val="800080"/>
    <a:srgbClr val="EC6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1398" autoAdjust="0"/>
  </p:normalViewPr>
  <p:slideViewPr>
    <p:cSldViewPr>
      <p:cViewPr varScale="1">
        <p:scale>
          <a:sx n="73" d="100"/>
          <a:sy n="73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44" y="96"/>
      </p:cViewPr>
      <p:guideLst>
        <p:guide orient="horz" pos="2929"/>
        <p:guide pos="220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Futura" pitchFamily="18" charset="0"/>
                <a:cs typeface="+mn-cs"/>
              </a:defRPr>
            </a:lvl1pPr>
          </a:lstStyle>
          <a:p>
            <a:pPr>
              <a:defRPr/>
            </a:pPr>
            <a:fld id="{6A4A9FBD-5292-48D0-BA73-55DD6FA5E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7193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712788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6425"/>
            <a:ext cx="514667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l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7" tIns="46663" rIns="93327" bIns="46663" numCol="1" anchor="b" anchorCtr="0" compatLnSpc="1">
            <a:prstTxWarp prst="textNoShape">
              <a:avLst/>
            </a:prstTxWarp>
          </a:bodyPr>
          <a:lstStyle>
            <a:lvl1pPr algn="r" defTabSz="932302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A2273081-670A-43DF-9AA8-11930DD292AD}" type="slidenum">
              <a:rPr lang="en-GB" altLang="en-GB"/>
              <a:pPr>
                <a:defRPr/>
              </a:pPr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="" xmlns:p14="http://schemas.microsoft.com/office/powerpoint/2010/main" val="1502202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70A23-B712-4559-8282-4829878DABE9}" type="slidenum">
              <a:rPr lang="en-GB" altLang="en-GB" smtClean="0"/>
              <a:pPr>
                <a:defRPr/>
              </a:pPr>
              <a:t>1</a:t>
            </a:fld>
            <a:endParaRPr lang="en-GB" alt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5F3657-7AF5-4064-8B66-ED70E12F8619}" type="slidenum">
              <a:rPr lang="en-GB" altLang="en-GB" smtClean="0"/>
              <a:pPr>
                <a:defRPr/>
              </a:pPr>
              <a:t>14</a:t>
            </a:fld>
            <a:endParaRPr lang="en-GB" alt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6426200"/>
            <a:ext cx="363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255588" y="6516688"/>
            <a:ext cx="5900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Futura" pitchFamily="18" charset="0"/>
                <a:cs typeface="+mn-cs"/>
              </a:rPr>
              <a:t> State Urban Livelihoods Mission – Bihar </a:t>
            </a:r>
            <a:endParaRPr lang="en-IN" sz="1800" dirty="0">
              <a:latin typeface="Futura" pitchFamily="18" charset="0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3"/>
          <p:cNvSpPr txBox="1">
            <a:spLocks noChangeArrowheads="1"/>
          </p:cNvSpPr>
          <p:nvPr/>
        </p:nvSpPr>
        <p:spPr bwMode="auto">
          <a:xfrm>
            <a:off x="228600" y="6492875"/>
            <a:ext cx="5791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en-GB" altLang="en-GB" sz="900">
              <a:solidFill>
                <a:schemeClr val="bg2"/>
              </a:solidFill>
              <a:latin typeface="Futura" pitchFamily="18" charset="0"/>
              <a:cs typeface="+mn-cs"/>
            </a:endParaRPr>
          </a:p>
        </p:txBody>
      </p:sp>
      <p:sp>
        <p:nvSpPr>
          <p:cNvPr id="10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Futura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4" r:id="rId7"/>
    <p:sldLayoutId id="2147484060" r:id="rId8"/>
    <p:sldLayoutId id="2147484061" r:id="rId9"/>
    <p:sldLayoutId id="2147484062" r:id="rId10"/>
    <p:sldLayoutId id="214748406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63538" y="620713"/>
            <a:ext cx="8501062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kern="0" dirty="0">
                <a:latin typeface="Times New Roman" pitchFamily="18" charset="0"/>
                <a:ea typeface="+mj-ea"/>
                <a:cs typeface="Times New Roman" pitchFamily="18" charset="0"/>
              </a:rPr>
              <a:t>State Urban Livelihood Mission, Bihar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kern="0" dirty="0">
                <a:ea typeface="+mj-ea"/>
                <a:cs typeface="+mj-cs"/>
              </a:rPr>
              <a:t> 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27856" y="4614863"/>
            <a:ext cx="7848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Review Meeting –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6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March 2019 </a:t>
            </a:r>
            <a:endParaRPr lang="en-I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5805140-EC96-4829-9D7E-39CFB93E7A3D}"/>
              </a:ext>
            </a:extLst>
          </p:cNvPr>
          <p:cNvSpPr txBox="1"/>
          <p:nvPr/>
        </p:nvSpPr>
        <p:spPr>
          <a:xfrm>
            <a:off x="0" y="2057400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Deendayal</a:t>
            </a:r>
            <a:r>
              <a:rPr lang="en-IN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Antyodaya </a:t>
            </a:r>
            <a:r>
              <a:rPr lang="en-IN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IN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National Urban Livelihoods Mission (DAY-NULM)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0" y="0"/>
          <a:ext cx="9144001" cy="6174829"/>
        </p:xfrm>
        <a:graphic>
          <a:graphicData uri="http://schemas.openxmlformats.org/drawingml/2006/table">
            <a:tbl>
              <a:tblPr/>
              <a:tblGrid>
                <a:gridCol w="507850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240267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663643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  <a:gridCol w="619855">
                  <a:extLst>
                    <a:ext uri="{9D8B030D-6E8A-4147-A177-3AD203B41FA5}">
                      <a16:colId xmlns="" xmlns:a16="http://schemas.microsoft.com/office/drawing/2014/main" val="1868506833"/>
                    </a:ext>
                  </a:extLst>
                </a:gridCol>
                <a:gridCol w="604281">
                  <a:extLst>
                    <a:ext uri="{9D8B030D-6E8A-4147-A177-3AD203B41FA5}">
                      <a16:colId xmlns="" xmlns:a16="http://schemas.microsoft.com/office/drawing/2014/main" val="296284929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323804857"/>
                    </a:ext>
                  </a:extLst>
                </a:gridCol>
                <a:gridCol w="576064"/>
                <a:gridCol w="648072"/>
                <a:gridCol w="683569"/>
              </a:tblGrid>
              <a:tr h="476672">
                <a:tc gridSpan="13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Best Performer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</a:tr>
              <a:tr h="45782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Sl.No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 of ULB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SHGs Formation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ALFs formed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CRPs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COs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Achv.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Lalganj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Begusarai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Ekma Bazar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475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Jamui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Jehanabad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306717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Araria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Hajipur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Samastipur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  <a:tr h="915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Nawgachhia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4401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Thakurganj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312030"/>
                  </a:ext>
                </a:extLst>
              </a:tr>
              <a:tr h="915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Sherghati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385782"/>
                  </a:ext>
                </a:extLst>
              </a:tr>
              <a:tr h="338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Bahadurganj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6717740"/>
                  </a:ext>
                </a:extLst>
              </a:tr>
              <a:tr h="444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Supaul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9569242"/>
                  </a:ext>
                </a:extLst>
              </a:tr>
              <a:tr h="4796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Kishanganj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15981098"/>
                  </a:ext>
                </a:extLst>
              </a:tr>
              <a:tr h="5863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Madhepura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236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0" y="0"/>
          <a:ext cx="9144001" cy="6046395"/>
        </p:xfrm>
        <a:graphic>
          <a:graphicData uri="http://schemas.openxmlformats.org/drawingml/2006/table">
            <a:tbl>
              <a:tblPr/>
              <a:tblGrid>
                <a:gridCol w="507850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240267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663643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  <a:gridCol w="619855">
                  <a:extLst>
                    <a:ext uri="{9D8B030D-6E8A-4147-A177-3AD203B41FA5}">
                      <a16:colId xmlns="" xmlns:a16="http://schemas.microsoft.com/office/drawing/2014/main" val="1868506833"/>
                    </a:ext>
                  </a:extLst>
                </a:gridCol>
                <a:gridCol w="604281">
                  <a:extLst>
                    <a:ext uri="{9D8B030D-6E8A-4147-A177-3AD203B41FA5}">
                      <a16:colId xmlns="" xmlns:a16="http://schemas.microsoft.com/office/drawing/2014/main" val="296284929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323804857"/>
                    </a:ext>
                  </a:extLst>
                </a:gridCol>
                <a:gridCol w="576064"/>
                <a:gridCol w="648072"/>
                <a:gridCol w="683569"/>
              </a:tblGrid>
              <a:tr h="476672">
                <a:tc gridSpan="13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Average Performer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</a:tr>
              <a:tr h="45782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Sl.No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 of ULB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SHGs Formation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ALFs formed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CRPs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COs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Achv.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3600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Katihar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107.8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Islampur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Manihari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475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Amarpur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54.2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Motipur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306717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Danapur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Bhagalpur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Chanpatia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  <a:tr h="915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Kataiya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4401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Kesaria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312030"/>
                  </a:ext>
                </a:extLst>
              </a:tr>
              <a:tr h="915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Hisua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385782"/>
                  </a:ext>
                </a:extLst>
              </a:tr>
              <a:tr h="338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Rosera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6717740"/>
                  </a:ext>
                </a:extLst>
              </a:tr>
              <a:tr h="444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Dhaka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9569242"/>
                  </a:ext>
                </a:extLst>
              </a:tr>
              <a:tr h="4796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Nawada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15981098"/>
                  </a:ext>
                </a:extLst>
              </a:tr>
              <a:tr h="5863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Arwal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236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0" y="0"/>
          <a:ext cx="9144001" cy="5122515"/>
        </p:xfrm>
        <a:graphic>
          <a:graphicData uri="http://schemas.openxmlformats.org/drawingml/2006/table">
            <a:tbl>
              <a:tblPr/>
              <a:tblGrid>
                <a:gridCol w="507850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240267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663643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  <a:gridCol w="619855">
                  <a:extLst>
                    <a:ext uri="{9D8B030D-6E8A-4147-A177-3AD203B41FA5}">
                      <a16:colId xmlns="" xmlns:a16="http://schemas.microsoft.com/office/drawing/2014/main" val="1868506833"/>
                    </a:ext>
                  </a:extLst>
                </a:gridCol>
                <a:gridCol w="604281">
                  <a:extLst>
                    <a:ext uri="{9D8B030D-6E8A-4147-A177-3AD203B41FA5}">
                      <a16:colId xmlns="" xmlns:a16="http://schemas.microsoft.com/office/drawing/2014/main" val="296284929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323804857"/>
                    </a:ext>
                  </a:extLst>
                </a:gridCol>
                <a:gridCol w="576064"/>
                <a:gridCol w="648072"/>
                <a:gridCol w="683569"/>
              </a:tblGrid>
              <a:tr h="476672">
                <a:tc gridSpan="13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Average Performer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</a:tr>
              <a:tr h="45782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Sl.No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 of ULB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SHGs Formation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ALFs formed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CRPs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COs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Achv.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57605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Gopalganj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Aurangabad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Bettiah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Motihari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Jagdishpur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70.8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30671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Madhubani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Hilsa Nagar Parishad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54138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Buxar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b="1" dirty="0" smtClean="0"/>
              <a:t>                                           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Issue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544616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uxj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fudk;ksa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}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kjk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le;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ls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ij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viyksM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fd;k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tkrk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gSA</a:t>
            </a:r>
            <a:endParaRPr lang="en-US" sz="1800" dirty="0" smtClean="0">
              <a:solidFill>
                <a:schemeClr val="tx1"/>
              </a:solidFill>
              <a:latin typeface="Kruti Dev 010" pitchFamily="2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“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kgjh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le`f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}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mRlo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rgr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SHG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fn;s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x;s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lks”ky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Ldhe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ls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lEcfU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kr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MkVk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ij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viyksM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fd;k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x;k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gSA</a:t>
            </a:r>
            <a:endParaRPr lang="en-US" sz="1800" dirty="0" smtClean="0">
              <a:solidFill>
                <a:schemeClr val="tx1"/>
              </a:solidFill>
              <a:latin typeface="Kruti Dev 010" pitchFamily="2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67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uxj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fudk;ks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}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kjk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CRP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p;u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fd;k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x;k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gSA</a:t>
            </a:r>
            <a:endParaRPr lang="en-US" sz="1800" dirty="0" smtClean="0">
              <a:solidFill>
                <a:schemeClr val="tx1"/>
              </a:solidFill>
              <a:latin typeface="Kruti Dev 010" pitchFamily="2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112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uxj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fudk;kas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}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kjk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p;u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fd;k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x;k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gSA</a:t>
            </a:r>
            <a:endParaRPr lang="en-US" sz="1800" dirty="0" smtClean="0">
              <a:solidFill>
                <a:schemeClr val="tx1"/>
              </a:solidFill>
              <a:latin typeface="Kruti Dev 010" pitchFamily="2" charset="0"/>
              <a:cs typeface="Times New Roman" pitchFamily="18" charset="0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uxj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fudk;kas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}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kjk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SHG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,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oa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US" sz="1800" dirty="0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 pitchFamily="2" charset="0"/>
                <a:cs typeface="Times New Roman" pitchFamily="18" charset="0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ªsfuax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ls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lEcfU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kr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MkVk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ij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viyksM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fd;k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tkrk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gSA</a:t>
            </a:r>
            <a:endParaRPr lang="en-US" sz="1800" dirty="0" smtClean="0">
              <a:solidFill>
                <a:schemeClr val="tx1"/>
              </a:solidFill>
              <a:latin typeface="Kruti Dev 01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SHG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ds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vk;tud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xfrfof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/k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ij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/;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ku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fn;k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tk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jgk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gSA</a:t>
            </a:r>
            <a:endParaRPr lang="en-US" sz="1800" dirty="0" smtClean="0">
              <a:solidFill>
                <a:schemeClr val="tx1"/>
              </a:solidFill>
              <a:latin typeface="Kruti Dev 01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SHG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ds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dzsfMV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fyadst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ugha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djk;k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tk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jgk</a:t>
            </a:r>
            <a:r>
              <a:rPr lang="en-US" sz="1800" dirty="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gSA</a:t>
            </a:r>
            <a:r>
              <a:rPr lang="en-US" sz="1800" smtClean="0">
                <a:solidFill>
                  <a:schemeClr val="tx1"/>
                </a:solidFill>
                <a:latin typeface="Kruti Dev 010"/>
                <a:cs typeface="Times New Roman" pitchFamily="18" charset="0"/>
              </a:rPr>
              <a:t>  </a:t>
            </a:r>
            <a:endParaRPr lang="en-US" sz="1800" dirty="0" smtClean="0">
              <a:solidFill>
                <a:schemeClr val="tx1"/>
              </a:solidFill>
              <a:latin typeface="Kruti Dev 01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Kruti Dev 010" pitchFamily="2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9215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 eaLnBrk="0" hangingPunct="0">
              <a:lnSpc>
                <a:spcPct val="150000"/>
              </a:lnSpc>
            </a:pPr>
            <a:endParaRPr lang="en-GB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0" y="53340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en-GB" altLang="en-GB" sz="800">
              <a:solidFill>
                <a:schemeClr val="bg2"/>
              </a:solidFill>
            </a:endParaRP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30188" y="1063625"/>
            <a:ext cx="87169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 eaLnBrk="0" hangingPunct="0">
              <a:lnSpc>
                <a:spcPct val="90000"/>
              </a:lnSpc>
            </a:pPr>
            <a:r>
              <a:rPr lang="en-US" altLang="en-US" b="1">
                <a:solidFill>
                  <a:schemeClr val="bg1"/>
                </a:solidFill>
              </a:rPr>
              <a:t>	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7" name="Text Box 27"/>
          <p:cNvSpPr txBox="1">
            <a:spLocks noChangeArrowheads="1"/>
          </p:cNvSpPr>
          <p:nvPr/>
        </p:nvSpPr>
        <p:spPr bwMode="auto">
          <a:xfrm>
            <a:off x="1908175" y="2755106"/>
            <a:ext cx="5138738" cy="641350"/>
          </a:xfrm>
          <a:prstGeom prst="rect">
            <a:avLst/>
          </a:prstGeom>
          <a:blipFill>
            <a:blip r:embed="rId3" cstate="print">
              <a:alphaModFix amt="90000"/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</a:t>
            </a:r>
          </a:p>
        </p:txBody>
      </p:sp>
      <p:sp>
        <p:nvSpPr>
          <p:cNvPr id="11270" name="Rectangle 28"/>
          <p:cNvSpPr>
            <a:spLocks noChangeArrowheads="1"/>
          </p:cNvSpPr>
          <p:nvPr/>
        </p:nvSpPr>
        <p:spPr bwMode="auto">
          <a:xfrm>
            <a:off x="1908175" y="3500438"/>
            <a:ext cx="5127625" cy="144462"/>
          </a:xfrm>
          <a:prstGeom prst="rect">
            <a:avLst/>
          </a:prstGeom>
          <a:blipFill dpi="0" rotWithShape="1">
            <a:blip r:embed="rId3" cstate="print">
              <a:alphaModFix amt="9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sp>
        <p:nvSpPr>
          <p:cNvPr id="11271" name="Rectangle 29"/>
          <p:cNvSpPr>
            <a:spLocks noChangeArrowheads="1"/>
          </p:cNvSpPr>
          <p:nvPr/>
        </p:nvSpPr>
        <p:spPr bwMode="auto">
          <a:xfrm>
            <a:off x="1908175" y="2492375"/>
            <a:ext cx="5138738" cy="142875"/>
          </a:xfrm>
          <a:prstGeom prst="rect">
            <a:avLst/>
          </a:prstGeom>
          <a:blipFill dpi="0" rotWithShape="1">
            <a:blip r:embed="rId3" cstate="print">
              <a:alphaModFix amt="9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5805140-EC96-4829-9D7E-39CFB93E7A3D}"/>
              </a:ext>
            </a:extLst>
          </p:cNvPr>
          <p:cNvSpPr txBox="1"/>
          <p:nvPr/>
        </p:nvSpPr>
        <p:spPr>
          <a:xfrm>
            <a:off x="0" y="1916832"/>
            <a:ext cx="9036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SM&amp;ID FY.</a:t>
            </a:r>
          </a:p>
          <a:p>
            <a:pPr algn="ctr"/>
            <a:r>
              <a:rPr lang="en-IN" sz="8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2018-19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338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b="1" dirty="0" smtClean="0"/>
              <a:t>                                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Zero Performer ULBs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54461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SHG  Formation-7 ULBs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Bakhri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Haweli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Khadagpur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Kochas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Marhaura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 ,   Narkatiaganj Nagar Parishad 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Bairgania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and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Koilawar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b="1" dirty="0" smtClean="0"/>
              <a:t>                            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Zero Performer ULBs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54461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ALO Formation- 73 ULBs</a:t>
            </a:r>
          </a:p>
          <a:p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Arrah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Aurangabad,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Bairgania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Bakhri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Banmankhi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Barahiya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Barauli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Belsand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Bikram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Bikramganj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Gaya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Chakia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Pipra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Colgong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Danapur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Daudnagar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Dehri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Dalmiya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Dighwara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Ekma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Forbesganj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Ghoghardiha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Hisua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Jainagar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Jamalpur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Jhajha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Jhanjharpur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Kataiya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Katihar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Kesaria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Khagaul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Kharagpur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Khusrupur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Koath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Kochas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Koilwar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Lakhisarai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Maharajganj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Mahnar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Mahua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Mairwa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Makhdumpur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Marhaura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Mirganj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Munger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Murliganj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Nabinagar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Narkatia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Nasriganj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Nawada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Nokha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Dayal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Parsa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Patna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Phulwari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Rafiganj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Rajgir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Raxaul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Revelganj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Sahebganj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Sasaram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Sheikhpura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Sheohar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Sherghati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Silao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Bakhtiarpur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Siwan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Sonepur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Sugauli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and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Warisaliganj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b="1" dirty="0" smtClean="0"/>
              <a:t>                            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Zero Performer ULBs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54461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SHG RF Disbarment-  47 ULBs </a:t>
            </a:r>
          </a:p>
          <a:p>
            <a:pPr>
              <a:buNone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Bairgania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Bakhri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Kochas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Marhaura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 ,  Narkatiaganj Nagar Parishad,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Koilwar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Barahiya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Kahalgaon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Murliganj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Nokha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Revelganj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 ,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Vikram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Mairwa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Sugauli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Jhanjharpur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Maharajganj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Jaynagar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Mahua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Rafiganj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Silao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Raxaul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Ghoghardiha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Makhdumpur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Banmankhi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Jhajha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Khusrupur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Belsand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Bakhtiyarpur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Mahnar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Siwan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Areraj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Navinagar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Sahebganj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Bodhgaya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Muzaffarpur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Dighwara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Patna 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Rosera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Rajgir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Sherghati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Hilsa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Nagar Parishad,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Dayal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NP, 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Tekari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NP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395538" y="260649"/>
          <a:ext cx="8496942" cy="6318411"/>
        </p:xfrm>
        <a:graphic>
          <a:graphicData uri="http://schemas.openxmlformats.org/drawingml/2006/table">
            <a:tbl>
              <a:tblPr/>
              <a:tblGrid>
                <a:gridCol w="782685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593577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1561344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</a:tblGrid>
              <a:tr h="838965">
                <a:tc gridSpan="7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Performens for ALO Registration &amp; RF Disbarment of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8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S.No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ULB 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 Formed  FY. 2015-2019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N0. of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Registard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ALF FY. 2015-2019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2017-2018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 of ALF RF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Target 2018-2019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2018-2019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Araria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Arrah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Arwal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Aurangabad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Bagaha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Bakhtiarpur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306717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Banka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Begusarai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Bettiah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Bhabua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44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Bhagalpur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312030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Biharsharif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385782"/>
                  </a:ext>
                </a:extLst>
              </a:tr>
              <a:tr h="328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Bodh gaya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6717740"/>
                  </a:ext>
                </a:extLst>
              </a:tr>
              <a:tr h="43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Buxar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9569242"/>
                  </a:ext>
                </a:extLst>
              </a:tr>
              <a:tr h="466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5981098"/>
                  </a:ext>
                </a:extLst>
              </a:tr>
              <a:tr h="5700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Danapur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236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395538" y="260649"/>
          <a:ext cx="8496942" cy="5908344"/>
        </p:xfrm>
        <a:graphic>
          <a:graphicData uri="http://schemas.openxmlformats.org/drawingml/2006/table">
            <a:tbl>
              <a:tblPr/>
              <a:tblGrid>
                <a:gridCol w="782685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593577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1561344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</a:tblGrid>
              <a:tr h="838965">
                <a:tc gridSpan="7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Performens for ALO Registration &amp; RF Disbarment of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8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S.No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ULB 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 Formed  FY. 2015-2019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N0. of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Registard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ALF FY. 2015-2019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2017-2018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 of ALF RF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Target 2018-2019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2018-2019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Dehri - Dalmiya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Gaya Town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Gopalganj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Hajipur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Jamui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Jehanabad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306717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Katihar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Khagaria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Kishanganj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Lakhisarai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44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Lalganj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312030"/>
                  </a:ext>
                </a:extLst>
              </a:tr>
              <a:tr h="388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Madhepura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385782"/>
                  </a:ext>
                </a:extLst>
              </a:tr>
              <a:tr h="328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Madhubani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6717740"/>
                  </a:ext>
                </a:extLst>
              </a:tr>
              <a:tr h="43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Motihari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9569242"/>
                  </a:ext>
                </a:extLst>
              </a:tr>
              <a:tr h="466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Munger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5981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395538" y="260649"/>
          <a:ext cx="8496942" cy="5009421"/>
        </p:xfrm>
        <a:graphic>
          <a:graphicData uri="http://schemas.openxmlformats.org/drawingml/2006/table">
            <a:tbl>
              <a:tblPr/>
              <a:tblGrid>
                <a:gridCol w="782685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593577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1561344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1139834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</a:tblGrid>
              <a:tr h="838965">
                <a:tc gridSpan="7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Performens for ALO Registration &amp; RF Disbarment of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8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S.No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ULB 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 Formed  FY. 2015-2019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N0. of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Registard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ALF FY. 2015-2019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2017-2018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 of ALF RF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Target 2018-2019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2018-2019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Muzaffarpur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Nawada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Purnia East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Saharsa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Samastipur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Sasaram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306717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Sheikhpura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Sheohar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Sitamarhi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Siwan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44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Supaul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312030"/>
                  </a:ext>
                </a:extLst>
              </a:tr>
              <a:tr h="388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Tikari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385782"/>
                  </a:ext>
                </a:extLst>
              </a:tr>
              <a:tr h="3289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6717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8C9237A-A675-40BD-9ABE-0EEB40650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69164"/>
              </p:ext>
            </p:extLst>
          </p:nvPr>
        </p:nvGraphicFramePr>
        <p:xfrm>
          <a:off x="0" y="0"/>
          <a:ext cx="9036496" cy="6235010"/>
        </p:xfrm>
        <a:graphic>
          <a:graphicData uri="http://schemas.openxmlformats.org/drawingml/2006/table">
            <a:tbl>
              <a:tblPr/>
              <a:tblGrid>
                <a:gridCol w="487910">
                  <a:extLst>
                    <a:ext uri="{9D8B030D-6E8A-4147-A177-3AD203B41FA5}">
                      <a16:colId xmlns="" xmlns:a16="http://schemas.microsoft.com/office/drawing/2014/main" val="1081488351"/>
                    </a:ext>
                  </a:extLst>
                </a:gridCol>
                <a:gridCol w="1191570">
                  <a:extLst>
                    <a:ext uri="{9D8B030D-6E8A-4147-A177-3AD203B41FA5}">
                      <a16:colId xmlns="" xmlns:a16="http://schemas.microsoft.com/office/drawing/2014/main" val="275767333"/>
                    </a:ext>
                  </a:extLst>
                </a:gridCol>
                <a:gridCol w="775145">
                  <a:extLst>
                    <a:ext uri="{9D8B030D-6E8A-4147-A177-3AD203B41FA5}">
                      <a16:colId xmlns="" xmlns:a16="http://schemas.microsoft.com/office/drawing/2014/main" val="3307451166"/>
                    </a:ext>
                  </a:extLst>
                </a:gridCol>
                <a:gridCol w="710550">
                  <a:extLst>
                    <a:ext uri="{9D8B030D-6E8A-4147-A177-3AD203B41FA5}">
                      <a16:colId xmlns="" xmlns:a16="http://schemas.microsoft.com/office/drawing/2014/main" val="1253705938"/>
                    </a:ext>
                  </a:extLst>
                </a:gridCol>
                <a:gridCol w="710550">
                  <a:extLst>
                    <a:ext uri="{9D8B030D-6E8A-4147-A177-3AD203B41FA5}">
                      <a16:colId xmlns="" xmlns:a16="http://schemas.microsoft.com/office/drawing/2014/main" val="3533016725"/>
                    </a:ext>
                  </a:extLst>
                </a:gridCol>
                <a:gridCol w="710550">
                  <a:extLst>
                    <a:ext uri="{9D8B030D-6E8A-4147-A177-3AD203B41FA5}">
                      <a16:colId xmlns="" xmlns:a16="http://schemas.microsoft.com/office/drawing/2014/main" val="964793209"/>
                    </a:ext>
                  </a:extLst>
                </a:gridCol>
                <a:gridCol w="710550">
                  <a:extLst>
                    <a:ext uri="{9D8B030D-6E8A-4147-A177-3AD203B41FA5}">
                      <a16:colId xmlns="" xmlns:a16="http://schemas.microsoft.com/office/drawing/2014/main" val="70799856"/>
                    </a:ext>
                  </a:extLst>
                </a:gridCol>
                <a:gridCol w="452168">
                  <a:extLst>
                    <a:ext uri="{9D8B030D-6E8A-4147-A177-3AD203B41FA5}">
                      <a16:colId xmlns="" xmlns:a16="http://schemas.microsoft.com/office/drawing/2014/main" val="1868506833"/>
                    </a:ext>
                  </a:extLst>
                </a:gridCol>
                <a:gridCol w="659719">
                  <a:extLst>
                    <a:ext uri="{9D8B030D-6E8A-4147-A177-3AD203B41FA5}">
                      <a16:colId xmlns="" xmlns:a16="http://schemas.microsoft.com/office/drawing/2014/main" val="296284929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323804857"/>
                    </a:ext>
                  </a:extLst>
                </a:gridCol>
                <a:gridCol w="504056"/>
                <a:gridCol w="635366"/>
                <a:gridCol w="768282"/>
              </a:tblGrid>
              <a:tr h="476672">
                <a:tc gridSpan="13">
                  <a:txBody>
                    <a:bodyPr/>
                    <a:lstStyle/>
                    <a:p>
                      <a:pPr algn="ctr" rtl="0" fontAlgn="t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Best Performer ULBs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</a:tr>
              <a:tr h="45782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Sl.No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 of ULB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SHGs Formation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SHGs to be assisted with RF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ALFs formed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CRPs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 of COs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Achv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Achv.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607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Piro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214.3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312.5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6750578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Balia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261011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Naubatpur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035981"/>
                  </a:ext>
                </a:extLst>
              </a:tr>
              <a:tr h="475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Pakri Dayal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279616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Sasaram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1485172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Saharsa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9772233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Dumraon Nagar Parishad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334171"/>
                  </a:ext>
                </a:extLst>
              </a:tr>
              <a:tr h="915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Biharsharif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4401"/>
                  </a:ext>
                </a:extLst>
              </a:tr>
              <a:tr h="4578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Tekari NP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2312030"/>
                  </a:ext>
                </a:extLst>
              </a:tr>
              <a:tr h="915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Gaya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128.4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385782"/>
                  </a:ext>
                </a:extLst>
              </a:tr>
              <a:tr h="338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Banka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66.7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6717740"/>
                  </a:ext>
                </a:extLst>
              </a:tr>
              <a:tr h="4449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Sitamarhi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9569242"/>
                  </a:ext>
                </a:extLst>
              </a:tr>
              <a:tr h="4796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Bagaha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15981098"/>
                  </a:ext>
                </a:extLst>
              </a:tr>
              <a:tr h="5863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Bodhgaya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236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797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17924</TotalTime>
  <Words>1810</Words>
  <Application>Microsoft Office PowerPoint</Application>
  <PresentationFormat>On-screen Show (4:3)</PresentationFormat>
  <Paragraphs>1127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                                    Zero Performer ULBs</vt:lpstr>
      <vt:lpstr>                                    Zero Performer ULBs</vt:lpstr>
      <vt:lpstr>                                    Zero Performer ULBs</vt:lpstr>
      <vt:lpstr>Slide 6</vt:lpstr>
      <vt:lpstr>Slide 7</vt:lpstr>
      <vt:lpstr>Slide 8</vt:lpstr>
      <vt:lpstr>Slide 9</vt:lpstr>
      <vt:lpstr>Slide 10</vt:lpstr>
      <vt:lpstr>Slide 11</vt:lpstr>
      <vt:lpstr>Slide 12</vt:lpstr>
      <vt:lpstr>                                               Issue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Nick Visit</dc:title>
  <dc:creator>Sanjeev Pandey</dc:creator>
  <cp:lastModifiedBy>HP</cp:lastModifiedBy>
  <cp:revision>1949</cp:revision>
  <cp:lastPrinted>2015-08-17T09:57:47Z</cp:lastPrinted>
  <dcterms:created xsi:type="dcterms:W3CDTF">2002-04-17T12:45:18Z</dcterms:created>
  <dcterms:modified xsi:type="dcterms:W3CDTF">2019-03-30T06:15:33Z</dcterms:modified>
</cp:coreProperties>
</file>