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69" r:id="rId2"/>
    <p:sldId id="439" r:id="rId3"/>
    <p:sldId id="470" r:id="rId4"/>
    <p:sldId id="471" r:id="rId5"/>
    <p:sldId id="473" r:id="rId6"/>
    <p:sldId id="474" r:id="rId7"/>
    <p:sldId id="476" r:id="rId8"/>
    <p:sldId id="477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9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3300"/>
    <a:srgbClr val="0066FF"/>
    <a:srgbClr val="FFCC00"/>
    <a:srgbClr val="6E6E6E"/>
    <a:srgbClr val="FF9933"/>
    <a:srgbClr val="379B73"/>
    <a:srgbClr val="800080"/>
    <a:srgbClr val="EC6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450" autoAdjust="0"/>
    <p:restoredTop sz="91398" autoAdjust="0"/>
  </p:normalViewPr>
  <p:slideViewPr>
    <p:cSldViewPr>
      <p:cViewPr>
        <p:scale>
          <a:sx n="75" d="100"/>
          <a:sy n="75" d="100"/>
        </p:scale>
        <p:origin x="-106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44" y="96"/>
      </p:cViewPr>
      <p:guideLst>
        <p:guide orient="horz" pos="2929"/>
        <p:guide pos="220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t" anchorCtr="0" compatLnSpc="1">
            <a:prstTxWarp prst="textNoShape">
              <a:avLst/>
            </a:prstTxWarp>
          </a:bodyPr>
          <a:lstStyle>
            <a:lvl1pPr algn="l" defTabSz="932302" eaLnBrk="0" hangingPunct="0">
              <a:defRPr sz="1200">
                <a:latin typeface="Futura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t" anchorCtr="0" compatLnSpc="1">
            <a:prstTxWarp prst="textNoShape">
              <a:avLst/>
            </a:prstTxWarp>
          </a:bodyPr>
          <a:lstStyle>
            <a:lvl1pPr algn="r" defTabSz="932302" eaLnBrk="0" hangingPunct="0">
              <a:defRPr sz="1200">
                <a:latin typeface="Futura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b" anchorCtr="0" compatLnSpc="1">
            <a:prstTxWarp prst="textNoShape">
              <a:avLst/>
            </a:prstTxWarp>
          </a:bodyPr>
          <a:lstStyle>
            <a:lvl1pPr algn="l" defTabSz="932302" eaLnBrk="0" hangingPunct="0">
              <a:defRPr sz="1200">
                <a:latin typeface="Futura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b" anchorCtr="0" compatLnSpc="1">
            <a:prstTxWarp prst="textNoShape">
              <a:avLst/>
            </a:prstTxWarp>
          </a:bodyPr>
          <a:lstStyle>
            <a:lvl1pPr algn="r" defTabSz="932302" eaLnBrk="0" hangingPunct="0">
              <a:defRPr sz="1200">
                <a:latin typeface="Futura" pitchFamily="18" charset="0"/>
                <a:cs typeface="+mn-cs"/>
              </a:defRPr>
            </a:lvl1pPr>
          </a:lstStyle>
          <a:p>
            <a:pPr>
              <a:defRPr/>
            </a:pPr>
            <a:fld id="{6A4A9FBD-5292-48D0-BA73-55DD6FA5E5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71938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t" anchorCtr="0" compatLnSpc="1">
            <a:prstTxWarp prst="textNoShape">
              <a:avLst/>
            </a:prstTxWarp>
          </a:bodyPr>
          <a:lstStyle>
            <a:lvl1pPr algn="l" defTabSz="932302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t" anchorCtr="0" compatLnSpc="1">
            <a:prstTxWarp prst="textNoShape">
              <a:avLst/>
            </a:prstTxWarp>
          </a:bodyPr>
          <a:lstStyle>
            <a:lvl1pPr algn="r" defTabSz="932302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712788"/>
            <a:ext cx="464978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6425"/>
            <a:ext cx="514667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noProof="0"/>
              <a:t>Click to edit Master text styles</a:t>
            </a:r>
          </a:p>
          <a:p>
            <a:pPr lvl="1"/>
            <a:r>
              <a:rPr lang="en-GB" altLang="en-GB" noProof="0"/>
              <a:t>Second level</a:t>
            </a:r>
          </a:p>
          <a:p>
            <a:pPr lvl="2"/>
            <a:r>
              <a:rPr lang="en-GB" altLang="en-GB" noProof="0"/>
              <a:t>Third level</a:t>
            </a:r>
          </a:p>
          <a:p>
            <a:pPr lvl="3"/>
            <a:r>
              <a:rPr lang="en-GB" altLang="en-GB" noProof="0"/>
              <a:t>Fourth level</a:t>
            </a:r>
          </a:p>
          <a:p>
            <a:pPr lvl="4"/>
            <a:r>
              <a:rPr lang="en-GB" altLang="en-GB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b" anchorCtr="0" compatLnSpc="1">
            <a:prstTxWarp prst="textNoShape">
              <a:avLst/>
            </a:prstTxWarp>
          </a:bodyPr>
          <a:lstStyle>
            <a:lvl1pPr algn="l" defTabSz="932302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b" anchorCtr="0" compatLnSpc="1">
            <a:prstTxWarp prst="textNoShape">
              <a:avLst/>
            </a:prstTxWarp>
          </a:bodyPr>
          <a:lstStyle>
            <a:lvl1pPr algn="r" defTabSz="932302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A2273081-670A-43DF-9AA8-11930DD292AD}" type="slidenum">
              <a:rPr lang="en-GB" altLang="en-GB"/>
              <a:pPr>
                <a:defRPr/>
              </a:pPr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xmlns="" val="1502202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F70A23-B712-4559-8282-4829878DABE9}" type="slidenum">
              <a:rPr lang="en-GB" altLang="en-GB" smtClean="0"/>
              <a:pPr>
                <a:defRPr/>
              </a:pPr>
              <a:t>1</a:t>
            </a:fld>
            <a:endParaRPr lang="en-GB" alt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36513" y="6426200"/>
            <a:ext cx="3635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255588" y="6516688"/>
            <a:ext cx="5900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Futura" pitchFamily="18" charset="0"/>
                <a:cs typeface="+mn-cs"/>
              </a:rPr>
              <a:t> State Urban Livelihoods Mission – Bihar </a:t>
            </a:r>
            <a:endParaRPr lang="en-IN" sz="1800" dirty="0">
              <a:latin typeface="Futura" pitchFamily="18" charset="0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3"/>
          <p:cNvSpPr txBox="1">
            <a:spLocks noChangeArrowheads="1"/>
          </p:cNvSpPr>
          <p:nvPr/>
        </p:nvSpPr>
        <p:spPr bwMode="auto">
          <a:xfrm>
            <a:off x="228600" y="6492875"/>
            <a:ext cx="57912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endParaRPr lang="en-GB" altLang="en-GB" sz="900">
              <a:solidFill>
                <a:schemeClr val="bg2"/>
              </a:solidFill>
              <a:latin typeface="Futura" pitchFamily="18" charset="0"/>
              <a:cs typeface="+mn-cs"/>
            </a:endParaRPr>
          </a:p>
        </p:txBody>
      </p:sp>
      <p:sp>
        <p:nvSpPr>
          <p:cNvPr id="102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endParaRPr lang="en-US">
              <a:latin typeface="Futura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4" r:id="rId7"/>
    <p:sldLayoutId id="2147484060" r:id="rId8"/>
    <p:sldLayoutId id="2147484061" r:id="rId9"/>
    <p:sldLayoutId id="2147484062" r:id="rId10"/>
    <p:sldLayoutId id="214748406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363538" y="620713"/>
            <a:ext cx="8501062" cy="14700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kern="0" dirty="0">
                <a:latin typeface="Times New Roman" pitchFamily="18" charset="0"/>
                <a:ea typeface="+mj-ea"/>
                <a:cs typeface="Times New Roman" pitchFamily="18" charset="0"/>
              </a:rPr>
              <a:t>State Urban Livelihood Mission, Bihar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kern="0" dirty="0">
                <a:ea typeface="+mj-ea"/>
                <a:cs typeface="+mj-cs"/>
              </a:rPr>
              <a:t> </a:t>
            </a: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27856" y="4614863"/>
            <a:ext cx="7848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b="1" dirty="0"/>
          </a:p>
          <a:p>
            <a:pPr algn="ctr"/>
            <a:endParaRPr lang="en-IN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5805140-EC96-4829-9D7E-39CFB93E7A3D}"/>
              </a:ext>
            </a:extLst>
          </p:cNvPr>
          <p:cNvSpPr txBox="1"/>
          <p:nvPr/>
        </p:nvSpPr>
        <p:spPr>
          <a:xfrm>
            <a:off x="0" y="2057400"/>
            <a:ext cx="9036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Deendayal</a:t>
            </a:r>
            <a:r>
              <a:rPr lang="en-IN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Antyodaya</a:t>
            </a:r>
            <a:r>
              <a:rPr lang="en-IN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Yojana</a:t>
            </a:r>
            <a:r>
              <a:rPr lang="en-IN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National Urban Livelihoods Mission (DAY-NULM)</a:t>
            </a:r>
            <a:endParaRPr lang="en-IN" sz="8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5805140-EC96-4829-9D7E-39CFB93E7A3D}"/>
              </a:ext>
            </a:extLst>
          </p:cNvPr>
          <p:cNvSpPr txBox="1"/>
          <p:nvPr/>
        </p:nvSpPr>
        <p:spPr>
          <a:xfrm>
            <a:off x="0" y="3048000"/>
            <a:ext cx="9036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8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SEP</a:t>
            </a:r>
            <a:endParaRPr lang="en-IN" sz="8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33841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FF0000"/>
                </a:solidFill>
              </a:rPr>
              <a:t>ISSUES WITH CMMs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chemeClr val="tx1"/>
                </a:solidFill>
                <a:latin typeface="Futura"/>
              </a:rPr>
              <a:t>No. Of ULBs HAVING ZERO PERFORMANCE-20</a:t>
            </a:r>
          </a:p>
          <a:p>
            <a:pPr>
              <a:buNone/>
            </a:pPr>
            <a:r>
              <a:rPr lang="en-US" dirty="0" smtClean="0">
                <a:latin typeface="Futura"/>
              </a:rPr>
              <a:t>	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3600" dirty="0" smtClean="0">
                <a:solidFill>
                  <a:schemeClr val="tx1"/>
                </a:solidFill>
                <a:latin typeface="Futura"/>
              </a:rPr>
              <a:t>BAIRGANIA,BAKHRI,BARHAIYA,BELSAND,BIKRAM,GOGRI,KAHALGAON,KANTI,KHARAGPUR,KHUSHRUPUR,KOCHAS,KOILWAR,MAIRWA,MAKHDAMPUR,NAVINAGAR,NAUBATPUR,NARKATIAGANJ,RAFIGANJ,SIMRIBAKHTIYARPUR </a:t>
            </a:r>
            <a:r>
              <a:rPr lang="en-US" sz="3600" dirty="0" smtClean="0">
                <a:solidFill>
                  <a:schemeClr val="tx1"/>
                </a:solidFill>
                <a:latin typeface="Futura"/>
              </a:rPr>
              <a:t>SUGAULI.</a:t>
            </a:r>
            <a:r>
              <a:rPr lang="en-US" dirty="0" smtClean="0"/>
              <a:t>             </a:t>
            </a:r>
            <a:r>
              <a:rPr lang="en-US" dirty="0" smtClean="0"/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Futura"/>
              </a:rPr>
              <a:t>TARGETs For SEP-I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  <a:latin typeface="Futura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Futura"/>
              </a:rPr>
              <a:t>Each Nagar Nigam- 			180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Futura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Futura"/>
              </a:rPr>
              <a:t>Each Nagar </a:t>
            </a:r>
            <a:r>
              <a:rPr lang="en-US" sz="2800" dirty="0" err="1" smtClean="0">
                <a:solidFill>
                  <a:schemeClr val="tx1"/>
                </a:solidFill>
                <a:latin typeface="Futura"/>
              </a:rPr>
              <a:t>Parishad</a:t>
            </a:r>
            <a:r>
              <a:rPr lang="en-US" sz="2800" dirty="0" smtClean="0">
                <a:solidFill>
                  <a:schemeClr val="tx1"/>
                </a:solidFill>
                <a:latin typeface="Futura"/>
              </a:rPr>
              <a:t>(D.H.Q)-	100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Futura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Futura"/>
              </a:rPr>
              <a:t>Each Nagar </a:t>
            </a:r>
            <a:r>
              <a:rPr lang="en-US" sz="2800" dirty="0" err="1" smtClean="0">
                <a:solidFill>
                  <a:schemeClr val="tx1"/>
                </a:solidFill>
                <a:latin typeface="Futura"/>
              </a:rPr>
              <a:t>Parishad</a:t>
            </a:r>
            <a:r>
              <a:rPr lang="en-US" sz="2800" dirty="0" smtClean="0">
                <a:solidFill>
                  <a:schemeClr val="tx1"/>
                </a:solidFill>
                <a:latin typeface="Futura"/>
              </a:rPr>
              <a:t>- 		 50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Futura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Futura"/>
              </a:rPr>
              <a:t>Each Nagar </a:t>
            </a:r>
            <a:r>
              <a:rPr lang="en-US" sz="2800" dirty="0" err="1" smtClean="0">
                <a:solidFill>
                  <a:schemeClr val="tx1"/>
                </a:solidFill>
                <a:latin typeface="Futura"/>
              </a:rPr>
              <a:t>Panchayat</a:t>
            </a:r>
            <a:r>
              <a:rPr lang="en-US" sz="2800" dirty="0" smtClean="0">
                <a:solidFill>
                  <a:schemeClr val="tx1"/>
                </a:solidFill>
                <a:latin typeface="Futura"/>
              </a:rPr>
              <a:t>-		 12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Futura"/>
              </a:rPr>
              <a:t>Achievement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Futura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Futura"/>
              </a:rPr>
              <a:t>Only </a:t>
            </a:r>
            <a:r>
              <a:rPr lang="en-US" sz="2800" dirty="0" err="1" smtClean="0">
                <a:solidFill>
                  <a:schemeClr val="tx1"/>
                </a:solidFill>
                <a:latin typeface="Futura"/>
              </a:rPr>
              <a:t>Begusarai</a:t>
            </a:r>
            <a:r>
              <a:rPr lang="en-US" sz="2800" dirty="0" smtClean="0">
                <a:solidFill>
                  <a:schemeClr val="tx1"/>
                </a:solidFill>
                <a:latin typeface="Futura"/>
              </a:rPr>
              <a:t> ULB has achieved the Target &amp; No other ULBs have Achieve the Target.</a:t>
            </a:r>
            <a:endParaRPr lang="en-US" sz="1400" dirty="0">
              <a:solidFill>
                <a:schemeClr val="tx1"/>
              </a:solidFill>
              <a:latin typeface="Futur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FF0000"/>
                </a:solidFill>
              </a:rPr>
              <a:t>ISSUES WITH CMMs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Futura"/>
              </a:rPr>
              <a:t>Total target For SEP-G=500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Futura"/>
              </a:rPr>
              <a:t>Achievement</a:t>
            </a:r>
            <a:endParaRPr lang="en-US" sz="3600" dirty="0" smtClean="0">
              <a:solidFill>
                <a:schemeClr val="tx1"/>
              </a:solidFill>
              <a:latin typeface="Futura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Futura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Futura"/>
              </a:rPr>
              <a:t>No ULB has Achieved the Target.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Futura"/>
              </a:rPr>
              <a:t>Total target For </a:t>
            </a:r>
            <a:r>
              <a:rPr lang="en-US" sz="3600" dirty="0" smtClean="0">
                <a:solidFill>
                  <a:schemeClr val="tx1"/>
                </a:solidFill>
                <a:latin typeface="Futura"/>
              </a:rPr>
              <a:t>SHG=1000</a:t>
            </a:r>
            <a:endParaRPr lang="en-US" sz="3600" dirty="0" smtClean="0">
              <a:solidFill>
                <a:schemeClr val="tx1"/>
              </a:solidFill>
              <a:latin typeface="Futura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Futura"/>
              </a:rPr>
              <a:t>Achievement</a:t>
            </a:r>
          </a:p>
          <a:p>
            <a:pPr>
              <a:buNone/>
            </a:pPr>
            <a:r>
              <a:rPr lang="en-US" sz="1100" dirty="0" smtClean="0">
                <a:solidFill>
                  <a:schemeClr val="tx1"/>
                </a:solidFill>
                <a:latin typeface="Futura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Futura"/>
              </a:rPr>
              <a:t>No ULB has Achieved the Target.</a:t>
            </a:r>
          </a:p>
          <a:p>
            <a:pPr>
              <a:buNone/>
            </a:pPr>
            <a:endParaRPr lang="en-US" sz="1400" dirty="0">
              <a:solidFill>
                <a:schemeClr val="tx1"/>
              </a:solidFill>
              <a:latin typeface="Futur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FF0000"/>
                </a:solidFill>
              </a:rPr>
              <a:t>ISSUES WITH CMMs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FF0000"/>
                </a:solidFill>
              </a:rPr>
              <a:t>ISSUES WITH CMMs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Futura"/>
              </a:rPr>
              <a:t>Banks participated in the </a:t>
            </a:r>
            <a:r>
              <a:rPr lang="en-US" sz="3600" dirty="0" err="1" smtClean="0">
                <a:solidFill>
                  <a:schemeClr val="tx1"/>
                </a:solidFill>
                <a:latin typeface="Futura"/>
              </a:rPr>
              <a:t>programme</a:t>
            </a:r>
            <a:r>
              <a:rPr lang="en-US" sz="3600" dirty="0" smtClean="0">
                <a:solidFill>
                  <a:schemeClr val="tx1"/>
                </a:solidFill>
                <a:latin typeface="Futura"/>
              </a:rPr>
              <a:t>.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Futura"/>
              </a:rPr>
              <a:t>Total Banks Participated-31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Futura"/>
              </a:rPr>
              <a:t>Highest achievement of Axis Bank i.e.270 &amp; Total Achievement of the banks is 2580.</a:t>
            </a:r>
          </a:p>
          <a:p>
            <a:endParaRPr lang="en-US" sz="1400" dirty="0">
              <a:solidFill>
                <a:schemeClr val="tx1"/>
              </a:solidFill>
              <a:latin typeface="Futura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-76200"/>
            <a:ext cx="8229600" cy="6858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ISSUES WITH CMMs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Futura"/>
              </a:rPr>
              <a:t>Applications Pending with the Banks-2885.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Futura"/>
              </a:rPr>
              <a:t>Highest pendency SBI-476,PNB-301,BOI-286 &amp; CBI-212.</a:t>
            </a:r>
          </a:p>
          <a:p>
            <a:endParaRPr lang="en-US" sz="1400" dirty="0" smtClean="0">
              <a:solidFill>
                <a:schemeClr val="tx1"/>
              </a:solidFill>
              <a:latin typeface="Futura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828800"/>
          <a:ext cx="76962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667000"/>
                <a:gridCol w="4191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</a:t>
                      </a:r>
                      <a:r>
                        <a:rPr lang="en-US" dirty="0" smtClean="0"/>
                        <a:t>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ULBs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of Applications Pending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1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Futura"/>
                        </a:rPr>
                        <a:t>Araria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41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2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Futura"/>
                        </a:rPr>
                        <a:t>Arrah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101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3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Banka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61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4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Futura"/>
                        </a:rPr>
                        <a:t>Barh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63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5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Futura"/>
                        </a:rPr>
                        <a:t>Biharsharif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188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6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Futura"/>
                        </a:rPr>
                        <a:t>Buxar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26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7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Futura"/>
                        </a:rPr>
                        <a:t>Danapur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50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8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Gaya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89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6962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667000"/>
                <a:gridCol w="4191000"/>
              </a:tblGrid>
              <a:tr h="6191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</a:t>
                      </a:r>
                      <a:r>
                        <a:rPr lang="en-US" dirty="0" smtClean="0"/>
                        <a:t>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ULBs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of Applications Pending</a:t>
                      </a:r>
                      <a:endParaRPr lang="en-US" dirty="0"/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9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Futura"/>
                        </a:rPr>
                        <a:t>Hajipur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32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10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Futura"/>
                        </a:rPr>
                        <a:t>Katihar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54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11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Futura"/>
                        </a:rPr>
                        <a:t>Khagaria</a:t>
                      </a:r>
                      <a:r>
                        <a:rPr lang="en-US" sz="1600" dirty="0" smtClean="0">
                          <a:latin typeface="Futura"/>
                        </a:rPr>
                        <a:t> 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24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12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Futura"/>
                        </a:rPr>
                        <a:t>Mokama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43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Futura"/>
                        </a:rPr>
                        <a:t>Motihari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143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Futura"/>
                        </a:rPr>
                        <a:t>Muzaffarpur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55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Futura"/>
                        </a:rPr>
                        <a:t>Nawada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utura"/>
                        </a:rPr>
                        <a:t>39</a:t>
                      </a:r>
                      <a:endParaRPr lang="en-US" sz="1600" dirty="0">
                        <a:latin typeface="Futur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FF0000"/>
                </a:solidFill>
              </a:rPr>
              <a:t>ISSUES WITH CMMs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16563</TotalTime>
  <Words>155</Words>
  <Application>Microsoft Office PowerPoint</Application>
  <PresentationFormat>On-screen Show (4:3)</PresentationFormat>
  <Paragraphs>83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ISSUES WITH CMMs</vt:lpstr>
      <vt:lpstr>ISSUES WITH CMMs</vt:lpstr>
      <vt:lpstr>ISSUES WITH CMMs</vt:lpstr>
      <vt:lpstr>ISSUES WITH CMMs</vt:lpstr>
      <vt:lpstr>ISSUES WITH CMMs</vt:lpstr>
      <vt:lpstr>ISSUES WITH CMMs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Nick Visit</dc:title>
  <dc:creator>Sanjeev Pandey</dc:creator>
  <cp:lastModifiedBy>Madan Pathak</cp:lastModifiedBy>
  <cp:revision>1845</cp:revision>
  <cp:lastPrinted>2015-08-17T09:57:47Z</cp:lastPrinted>
  <dcterms:created xsi:type="dcterms:W3CDTF">2002-04-17T12:45:18Z</dcterms:created>
  <dcterms:modified xsi:type="dcterms:W3CDTF">2019-03-29T14:40:27Z</dcterms:modified>
</cp:coreProperties>
</file>