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notesMasterIdLst>
    <p:notesMasterId r:id="rId10"/>
  </p:notesMasterIdLst>
  <p:handoutMasterIdLst>
    <p:handoutMasterId r:id="rId11"/>
  </p:handoutMasterIdLst>
  <p:sldIdLst>
    <p:sldId id="286" r:id="rId2"/>
    <p:sldId id="961" r:id="rId3"/>
    <p:sldId id="962" r:id="rId4"/>
    <p:sldId id="970" r:id="rId5"/>
    <p:sldId id="971" r:id="rId6"/>
    <p:sldId id="972" r:id="rId7"/>
    <p:sldId id="973" r:id="rId8"/>
    <p:sldId id="956" r:id="rId9"/>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C6900"/>
    <a:srgbClr val="5B9BD5"/>
    <a:srgbClr val="E7E7E7"/>
    <a:srgbClr val="1F4E79"/>
    <a:srgbClr val="007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204" autoAdjust="0"/>
    <p:restoredTop sz="83871" autoAdjust="0"/>
  </p:normalViewPr>
  <p:slideViewPr>
    <p:cSldViewPr snapToGrid="0">
      <p:cViewPr>
        <p:scale>
          <a:sx n="70" d="100"/>
          <a:sy n="70" d="100"/>
        </p:scale>
        <p:origin x="-936" y="-168"/>
      </p:cViewPr>
      <p:guideLst>
        <p:guide orient="horz" pos="2160"/>
        <p:guide pos="3840"/>
      </p:guideLst>
    </p:cSldViewPr>
  </p:slideViewPr>
  <p:outlineViewPr>
    <p:cViewPr>
      <p:scale>
        <a:sx n="33" d="100"/>
        <a:sy n="33" d="100"/>
      </p:scale>
      <p:origin x="0" y="-7834"/>
    </p:cViewPr>
  </p:outlineViewPr>
  <p:notesTextViewPr>
    <p:cViewPr>
      <p:scale>
        <a:sx n="1" d="1"/>
        <a:sy n="1" d="1"/>
      </p:scale>
      <p:origin x="0" y="0"/>
    </p:cViewPr>
  </p:notesTextViewPr>
  <p:sorterViewPr>
    <p:cViewPr>
      <p:scale>
        <a:sx n="90" d="100"/>
        <a:sy n="90" d="100"/>
      </p:scale>
      <p:origin x="0" y="-136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094" cy="500754"/>
          </a:xfrm>
          <a:prstGeom prst="rect">
            <a:avLst/>
          </a:prstGeom>
        </p:spPr>
        <p:txBody>
          <a:bodyPr vert="horz" lIns="93653" tIns="46826" rIns="93653" bIns="46826" rtlCol="0"/>
          <a:lstStyle>
            <a:lvl1pPr algn="l">
              <a:defRPr sz="1200"/>
            </a:lvl1pPr>
          </a:lstStyle>
          <a:p>
            <a:endParaRPr lang="en-US"/>
          </a:p>
        </p:txBody>
      </p:sp>
      <p:sp>
        <p:nvSpPr>
          <p:cNvPr id="3" name="Date Placeholder 2"/>
          <p:cNvSpPr>
            <a:spLocks noGrp="1"/>
          </p:cNvSpPr>
          <p:nvPr>
            <p:ph type="dt" sz="quarter" idx="1"/>
          </p:nvPr>
        </p:nvSpPr>
        <p:spPr>
          <a:xfrm>
            <a:off x="3903108" y="0"/>
            <a:ext cx="2985093" cy="500754"/>
          </a:xfrm>
          <a:prstGeom prst="rect">
            <a:avLst/>
          </a:prstGeom>
        </p:spPr>
        <p:txBody>
          <a:bodyPr vert="horz" lIns="93653" tIns="46826" rIns="93653" bIns="46826" rtlCol="0"/>
          <a:lstStyle>
            <a:lvl1pPr algn="r">
              <a:defRPr sz="1200"/>
            </a:lvl1pPr>
          </a:lstStyle>
          <a:p>
            <a:fld id="{1F96A970-9070-4819-B5B8-EC4CA69674F3}" type="datetimeFigureOut">
              <a:rPr lang="en-US" smtClean="0"/>
              <a:pPr/>
              <a:t>30-Mar-19</a:t>
            </a:fld>
            <a:endParaRPr lang="en-US"/>
          </a:p>
        </p:txBody>
      </p:sp>
      <p:sp>
        <p:nvSpPr>
          <p:cNvPr id="4" name="Footer Placeholder 3"/>
          <p:cNvSpPr>
            <a:spLocks noGrp="1"/>
          </p:cNvSpPr>
          <p:nvPr>
            <p:ph type="ftr" sz="quarter" idx="2"/>
          </p:nvPr>
        </p:nvSpPr>
        <p:spPr>
          <a:xfrm>
            <a:off x="0" y="9519426"/>
            <a:ext cx="2985094" cy="500754"/>
          </a:xfrm>
          <a:prstGeom prst="rect">
            <a:avLst/>
          </a:prstGeom>
        </p:spPr>
        <p:txBody>
          <a:bodyPr vert="horz" lIns="93653" tIns="46826" rIns="93653" bIns="46826" rtlCol="0" anchor="b"/>
          <a:lstStyle>
            <a:lvl1pPr algn="l">
              <a:defRPr sz="1200"/>
            </a:lvl1pPr>
          </a:lstStyle>
          <a:p>
            <a:endParaRPr lang="en-US"/>
          </a:p>
        </p:txBody>
      </p:sp>
      <p:sp>
        <p:nvSpPr>
          <p:cNvPr id="5" name="Slide Number Placeholder 4"/>
          <p:cNvSpPr>
            <a:spLocks noGrp="1"/>
          </p:cNvSpPr>
          <p:nvPr>
            <p:ph type="sldNum" sz="quarter" idx="3"/>
          </p:nvPr>
        </p:nvSpPr>
        <p:spPr>
          <a:xfrm>
            <a:off x="3903108" y="9519426"/>
            <a:ext cx="2985093" cy="500754"/>
          </a:xfrm>
          <a:prstGeom prst="rect">
            <a:avLst/>
          </a:prstGeom>
        </p:spPr>
        <p:txBody>
          <a:bodyPr vert="horz" lIns="93653" tIns="46826" rIns="93653" bIns="46826" rtlCol="0" anchor="b"/>
          <a:lstStyle>
            <a:lvl1pPr algn="r">
              <a:defRPr sz="1200"/>
            </a:lvl1pPr>
          </a:lstStyle>
          <a:p>
            <a:fld id="{411698A9-00E9-47DD-BAD2-77A85601E036}" type="slidenum">
              <a:rPr lang="en-US" smtClean="0"/>
              <a:pPr/>
              <a:t>‹#›</a:t>
            </a:fld>
            <a:endParaRPr lang="en-US"/>
          </a:p>
        </p:txBody>
      </p:sp>
    </p:spTree>
    <p:extLst>
      <p:ext uri="{BB962C8B-B14F-4D97-AF65-F5344CB8AC3E}">
        <p14:creationId xmlns:p14="http://schemas.microsoft.com/office/powerpoint/2010/main" xmlns="" val="631380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85559" cy="502833"/>
          </a:xfrm>
          <a:prstGeom prst="rect">
            <a:avLst/>
          </a:prstGeom>
        </p:spPr>
        <p:txBody>
          <a:bodyPr vert="horz" lIns="95735" tIns="47868" rIns="95735" bIns="47868" rtlCol="0"/>
          <a:lstStyle>
            <a:lvl1pPr algn="l">
              <a:defRPr sz="1200"/>
            </a:lvl1pPr>
          </a:lstStyle>
          <a:p>
            <a:endParaRPr lang="en-GB" dirty="0"/>
          </a:p>
        </p:txBody>
      </p:sp>
      <p:sp>
        <p:nvSpPr>
          <p:cNvPr id="3" name="Date Placeholder 2"/>
          <p:cNvSpPr>
            <a:spLocks noGrp="1"/>
          </p:cNvSpPr>
          <p:nvPr>
            <p:ph type="dt" idx="1"/>
          </p:nvPr>
        </p:nvSpPr>
        <p:spPr>
          <a:xfrm>
            <a:off x="3902601" y="2"/>
            <a:ext cx="2985559" cy="502833"/>
          </a:xfrm>
          <a:prstGeom prst="rect">
            <a:avLst/>
          </a:prstGeom>
        </p:spPr>
        <p:txBody>
          <a:bodyPr vert="horz" lIns="95735" tIns="47868" rIns="95735" bIns="47868" rtlCol="0"/>
          <a:lstStyle>
            <a:lvl1pPr algn="r">
              <a:defRPr sz="1200"/>
            </a:lvl1pPr>
          </a:lstStyle>
          <a:p>
            <a:fld id="{65A738D2-44FB-4F8B-BEC3-B01CA560A1FC}" type="datetimeFigureOut">
              <a:rPr lang="en-GB" smtClean="0"/>
              <a:pPr/>
              <a:t>30/03/2019</a:t>
            </a:fld>
            <a:endParaRPr lang="en-GB" dirty="0"/>
          </a:p>
        </p:txBody>
      </p:sp>
      <p:sp>
        <p:nvSpPr>
          <p:cNvPr id="4" name="Slide Image Placeholder 3"/>
          <p:cNvSpPr>
            <a:spLocks noGrp="1" noRot="1" noChangeAspect="1"/>
          </p:cNvSpPr>
          <p:nvPr>
            <p:ph type="sldImg" idx="2"/>
          </p:nvPr>
        </p:nvSpPr>
        <p:spPr>
          <a:xfrm>
            <a:off x="441325" y="1252538"/>
            <a:ext cx="6008688" cy="3381375"/>
          </a:xfrm>
          <a:prstGeom prst="rect">
            <a:avLst/>
          </a:prstGeom>
          <a:noFill/>
          <a:ln w="12700">
            <a:solidFill>
              <a:prstClr val="black"/>
            </a:solidFill>
          </a:ln>
        </p:spPr>
        <p:txBody>
          <a:bodyPr vert="horz" lIns="95735" tIns="47868" rIns="95735" bIns="47868" rtlCol="0" anchor="ctr"/>
          <a:lstStyle/>
          <a:p>
            <a:endParaRPr lang="en-GB" dirty="0"/>
          </a:p>
        </p:txBody>
      </p:sp>
      <p:sp>
        <p:nvSpPr>
          <p:cNvPr id="5" name="Notes Placeholder 4"/>
          <p:cNvSpPr>
            <a:spLocks noGrp="1"/>
          </p:cNvSpPr>
          <p:nvPr>
            <p:ph type="body" sz="quarter" idx="3"/>
          </p:nvPr>
        </p:nvSpPr>
        <p:spPr>
          <a:xfrm>
            <a:off x="688976" y="4823034"/>
            <a:ext cx="5511800" cy="3946119"/>
          </a:xfrm>
          <a:prstGeom prst="rect">
            <a:avLst/>
          </a:prstGeom>
        </p:spPr>
        <p:txBody>
          <a:bodyPr vert="horz" lIns="95735" tIns="47868" rIns="95735" bIns="478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519058"/>
            <a:ext cx="2985559" cy="502832"/>
          </a:xfrm>
          <a:prstGeom prst="rect">
            <a:avLst/>
          </a:prstGeom>
        </p:spPr>
        <p:txBody>
          <a:bodyPr vert="horz" lIns="95735" tIns="47868" rIns="95735" bIns="4786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601" y="9519058"/>
            <a:ext cx="2985559" cy="502832"/>
          </a:xfrm>
          <a:prstGeom prst="rect">
            <a:avLst/>
          </a:prstGeom>
        </p:spPr>
        <p:txBody>
          <a:bodyPr vert="horz" lIns="95735" tIns="47868" rIns="95735" bIns="47868" rtlCol="0" anchor="b"/>
          <a:lstStyle>
            <a:lvl1pPr algn="r">
              <a:defRPr sz="1200"/>
            </a:lvl1pPr>
          </a:lstStyle>
          <a:p>
            <a:fld id="{AAFAF83A-6515-4224-B91D-3E0829C3D42F}" type="slidenum">
              <a:rPr lang="en-GB" smtClean="0"/>
              <a:pPr/>
              <a:t>‹#›</a:t>
            </a:fld>
            <a:endParaRPr lang="en-GB" dirty="0"/>
          </a:p>
        </p:txBody>
      </p:sp>
    </p:spTree>
    <p:extLst>
      <p:ext uri="{BB962C8B-B14F-4D97-AF65-F5344CB8AC3E}">
        <p14:creationId xmlns:p14="http://schemas.microsoft.com/office/powerpoint/2010/main" xmlns="" val="295932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AFAF83A-6515-4224-B91D-3E0829C3D42F}" type="slidenum">
              <a:rPr lang="en-GB" smtClean="0"/>
              <a:pPr/>
              <a:t>1</a:t>
            </a:fld>
            <a:endParaRPr lang="en-GB" dirty="0"/>
          </a:p>
        </p:txBody>
      </p:sp>
    </p:spTree>
    <p:extLst>
      <p:ext uri="{BB962C8B-B14F-4D97-AF65-F5344CB8AC3E}">
        <p14:creationId xmlns:p14="http://schemas.microsoft.com/office/powerpoint/2010/main" xmlns="" val="84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AFAF83A-6515-4224-B91D-3E0829C3D42F}" type="slidenum">
              <a:rPr lang="en-GB" smtClean="0"/>
              <a:pPr/>
              <a:t>8</a:t>
            </a:fld>
            <a:endParaRPr lang="en-GB" dirty="0"/>
          </a:p>
        </p:txBody>
      </p:sp>
    </p:spTree>
    <p:extLst>
      <p:ext uri="{BB962C8B-B14F-4D97-AF65-F5344CB8AC3E}">
        <p14:creationId xmlns:p14="http://schemas.microsoft.com/office/powerpoint/2010/main" xmlns="" val="371074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BA6796-5CFB-44A4-A200-2F31628B5FA2}"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335336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BA0D05-87D3-44B2-AF53-7446344247B8}"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07755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226332-8BB5-4C74-A361-527804C2B72E}"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78329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51F0E5-57AD-488D-B2EE-B81CF0AF8835}"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56673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Rectangle 9"/>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7E237-697C-4E62-B4A1-30CB61B08EFB}"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69523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369056-A10C-4BFB-837E-83BE0ABC735E}"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646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Rectangle 10"/>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8A45430-807A-4508-8A5B-06FB8EC5865D}" type="datetime1">
              <a:rPr lang="en-US" smtClean="0"/>
              <a:pPr/>
              <a:t>30-Mar-19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42522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Rectangle 6"/>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C08D01-4BB5-4E58-86C0-4F7C7CDE7498}" type="datetime1">
              <a:rPr lang="en-US" smtClean="0"/>
              <a:pPr/>
              <a:t>30-Mar-19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173969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Date Placeholder 1"/>
          <p:cNvSpPr>
            <a:spLocks noGrp="1"/>
          </p:cNvSpPr>
          <p:nvPr>
            <p:ph type="dt" sz="half" idx="10"/>
          </p:nvPr>
        </p:nvSpPr>
        <p:spPr/>
        <p:txBody>
          <a:bodyPr/>
          <a:lstStyle/>
          <a:p>
            <a:fld id="{E20335D7-5E87-4264-8752-6A0832295612}" type="datetime1">
              <a:rPr lang="en-US" smtClean="0"/>
              <a:pPr/>
              <a:t>30-Mar-19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01103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125EF-FA6A-49E1-AA25-168B80809E60}"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2525070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80DF68-9397-4E92-93A8-20BE7385907A}"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379645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BA726-1846-43BF-9A69-563E5656B93D}" type="datetime1">
              <a:rPr lang="en-US" smtClean="0"/>
              <a:pPr/>
              <a:t>30-Mar-19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xmlns="" val="39097130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932" y="1463766"/>
            <a:ext cx="10696575" cy="3287847"/>
          </a:xfrm>
        </p:spPr>
        <p:txBody>
          <a:bodyPr anchor="ctr">
            <a:noAutofit/>
          </a:bodyPr>
          <a:lstStyle/>
          <a:p>
            <a:r>
              <a:rPr lang="en-US" sz="2800" b="1" kern="0" dirty="0" smtClean="0">
                <a:solidFill>
                  <a:srgbClr val="002060"/>
                </a:solidFill>
                <a:latin typeface="Times New Roman" pitchFamily="18" charset="0"/>
                <a:cs typeface="Times New Roman" pitchFamily="18" charset="0"/>
              </a:rPr>
              <a:t>State Urban Livelihood Mission, Bihar</a:t>
            </a:r>
            <a:br>
              <a:rPr lang="en-US" sz="2800" b="1" kern="0" dirty="0" smtClean="0">
                <a:solidFill>
                  <a:srgbClr val="002060"/>
                </a:solidFill>
                <a:latin typeface="Times New Roman" pitchFamily="18" charset="0"/>
                <a:cs typeface="Times New Roman" pitchFamily="18" charset="0"/>
              </a:rPr>
            </a:br>
            <a:r>
              <a:rPr lang="en-US" sz="2800" b="1" kern="0" dirty="0" smtClean="0">
                <a:solidFill>
                  <a:srgbClr val="002060"/>
                </a:solidFill>
                <a:latin typeface="Times New Roman" pitchFamily="18" charset="0"/>
                <a:cs typeface="Times New Roman" pitchFamily="18" charset="0"/>
              </a:rPr>
              <a:t/>
            </a:r>
            <a:br>
              <a:rPr lang="en-US" sz="2800" b="1" kern="0" dirty="0" smtClean="0">
                <a:solidFill>
                  <a:srgbClr val="002060"/>
                </a:solidFill>
                <a:latin typeface="Times New Roman" pitchFamily="18" charset="0"/>
                <a:cs typeface="Times New Roman" pitchFamily="18" charset="0"/>
              </a:rPr>
            </a:br>
            <a:r>
              <a:rPr lang="en-US" sz="2800" b="1" kern="0" dirty="0" smtClean="0">
                <a:solidFill>
                  <a:srgbClr val="002060"/>
                </a:solidFill>
                <a:latin typeface="Times New Roman" pitchFamily="18" charset="0"/>
                <a:cs typeface="Times New Roman" pitchFamily="18" charset="0"/>
              </a:rPr>
              <a:t/>
            </a:r>
            <a:br>
              <a:rPr lang="en-US" sz="2800" b="1" kern="0" dirty="0" smtClean="0">
                <a:solidFill>
                  <a:srgbClr val="002060"/>
                </a:solidFill>
                <a:latin typeface="Times New Roman" pitchFamily="18" charset="0"/>
                <a:cs typeface="Times New Roman" pitchFamily="18" charset="0"/>
              </a:rPr>
            </a:br>
            <a:r>
              <a:rPr lang="en-US" sz="2800" b="1" kern="0" dirty="0" smtClean="0">
                <a:solidFill>
                  <a:srgbClr val="002060"/>
                </a:solidFill>
                <a:latin typeface="Times New Roman" pitchFamily="18" charset="0"/>
                <a:cs typeface="Times New Roman" pitchFamily="18" charset="0"/>
              </a:rPr>
              <a:t/>
            </a:r>
            <a:br>
              <a:rPr lang="en-US" sz="2800" b="1" kern="0" dirty="0" smtClean="0">
                <a:solidFill>
                  <a:srgbClr val="002060"/>
                </a:solidFill>
                <a:latin typeface="Times New Roman" pitchFamily="18" charset="0"/>
                <a:cs typeface="Times New Roman" pitchFamily="18" charset="0"/>
              </a:rPr>
            </a:br>
            <a:r>
              <a:rPr lang="en-IN" sz="2800" b="1" dirty="0" err="1" smtClean="0">
                <a:solidFill>
                  <a:srgbClr val="002060"/>
                </a:solidFill>
                <a:latin typeface="Times New Roman" pitchFamily="18" charset="0"/>
                <a:cs typeface="Times New Roman" pitchFamily="18" charset="0"/>
              </a:rPr>
              <a:t>Deendayal</a:t>
            </a:r>
            <a:r>
              <a:rPr lang="en-IN" sz="2800" b="1" dirty="0" smtClean="0">
                <a:solidFill>
                  <a:srgbClr val="002060"/>
                </a:solidFill>
                <a:latin typeface="Times New Roman" pitchFamily="18" charset="0"/>
                <a:cs typeface="Times New Roman" pitchFamily="18" charset="0"/>
              </a:rPr>
              <a:t> </a:t>
            </a:r>
            <a:r>
              <a:rPr lang="en-IN" sz="2800" b="1" dirty="0" err="1" smtClean="0">
                <a:solidFill>
                  <a:srgbClr val="002060"/>
                </a:solidFill>
                <a:latin typeface="Times New Roman" pitchFamily="18" charset="0"/>
                <a:cs typeface="Times New Roman" pitchFamily="18" charset="0"/>
              </a:rPr>
              <a:t>Antyodaya</a:t>
            </a:r>
            <a:r>
              <a:rPr lang="en-IN" sz="2800" b="1" dirty="0" smtClean="0">
                <a:solidFill>
                  <a:srgbClr val="002060"/>
                </a:solidFill>
                <a:latin typeface="Times New Roman" pitchFamily="18" charset="0"/>
                <a:cs typeface="Times New Roman" pitchFamily="18" charset="0"/>
              </a:rPr>
              <a:t> </a:t>
            </a:r>
            <a:r>
              <a:rPr lang="en-IN" sz="2800" b="1" dirty="0" err="1" smtClean="0">
                <a:solidFill>
                  <a:srgbClr val="002060"/>
                </a:solidFill>
                <a:latin typeface="Times New Roman" pitchFamily="18" charset="0"/>
                <a:cs typeface="Times New Roman" pitchFamily="18" charset="0"/>
              </a:rPr>
              <a:t>Yojana</a:t>
            </a:r>
            <a:r>
              <a:rPr lang="en-IN" sz="2800" b="1" dirty="0" smtClean="0">
                <a:solidFill>
                  <a:srgbClr val="002060"/>
                </a:solidFill>
                <a:latin typeface="Times New Roman" pitchFamily="18" charset="0"/>
                <a:cs typeface="Times New Roman" pitchFamily="18" charset="0"/>
              </a:rPr>
              <a:t>- National Urban Livelihoods Mission (DAY-NULM)</a:t>
            </a:r>
            <a:br>
              <a:rPr lang="en-IN" sz="2800" b="1" dirty="0" smtClean="0">
                <a:solidFill>
                  <a:srgbClr val="002060"/>
                </a:solidFill>
                <a:latin typeface="Times New Roman" pitchFamily="18" charset="0"/>
                <a:cs typeface="Times New Roman" pitchFamily="18" charset="0"/>
              </a:rPr>
            </a:br>
            <a:r>
              <a:rPr lang="en-IN" sz="2600" dirty="0">
                <a:solidFill>
                  <a:srgbClr val="002060"/>
                </a:solidFill>
                <a:latin typeface="Times New Roman" pitchFamily="18" charset="0"/>
                <a:cs typeface="Times New Roman" pitchFamily="18" charset="0"/>
              </a:rPr>
              <a:t/>
            </a:r>
            <a:br>
              <a:rPr lang="en-IN" sz="2600" dirty="0">
                <a:solidFill>
                  <a:srgbClr val="002060"/>
                </a:solidFill>
                <a:latin typeface="Times New Roman" pitchFamily="18" charset="0"/>
                <a:cs typeface="Times New Roman" pitchFamily="18" charset="0"/>
              </a:rPr>
            </a:br>
            <a:r>
              <a:rPr lang="en-IN" sz="2600" dirty="0" smtClean="0">
                <a:solidFill>
                  <a:srgbClr val="002060"/>
                </a:solidFill>
                <a:latin typeface="Times New Roman" pitchFamily="18" charset="0"/>
                <a:cs typeface="Times New Roman" pitchFamily="18" charset="0"/>
              </a:rPr>
              <a:t/>
            </a:r>
            <a:br>
              <a:rPr lang="en-IN" sz="2600" dirty="0" smtClean="0">
                <a:solidFill>
                  <a:srgbClr val="002060"/>
                </a:solidFill>
                <a:latin typeface="Times New Roman" pitchFamily="18" charset="0"/>
                <a:cs typeface="Times New Roman" pitchFamily="18" charset="0"/>
              </a:rPr>
            </a:br>
            <a:r>
              <a:rPr lang="en-IN" sz="2600" dirty="0" smtClean="0">
                <a:solidFill>
                  <a:srgbClr val="002060"/>
                </a:solidFill>
                <a:latin typeface="Times New Roman" pitchFamily="18" charset="0"/>
                <a:cs typeface="Times New Roman" pitchFamily="18" charset="0"/>
              </a:rPr>
              <a:t/>
            </a:r>
            <a:br>
              <a:rPr lang="en-IN" sz="2600" dirty="0" smtClean="0">
                <a:solidFill>
                  <a:srgbClr val="002060"/>
                </a:solidFill>
                <a:latin typeface="Times New Roman" pitchFamily="18" charset="0"/>
                <a:cs typeface="Times New Roman" pitchFamily="18" charset="0"/>
              </a:rPr>
            </a:br>
            <a:r>
              <a:rPr lang="en-IN" sz="2400" dirty="0" smtClean="0">
                <a:solidFill>
                  <a:srgbClr val="002060"/>
                </a:solidFill>
                <a:latin typeface="Times New Roman" pitchFamily="18" charset="0"/>
                <a:cs typeface="Times New Roman" pitchFamily="18" charset="0"/>
              </a:rPr>
              <a:t/>
            </a:r>
            <a:br>
              <a:rPr lang="en-IN" sz="2400" dirty="0" smtClean="0">
                <a:solidFill>
                  <a:srgbClr val="002060"/>
                </a:solidFill>
                <a:latin typeface="Times New Roman" pitchFamily="18" charset="0"/>
                <a:cs typeface="Times New Roman" pitchFamily="18" charset="0"/>
              </a:rPr>
            </a:br>
            <a:r>
              <a:rPr lang="en-IN" sz="2400" b="1" dirty="0" smtClean="0">
                <a:solidFill>
                  <a:srgbClr val="002060"/>
                </a:solidFill>
                <a:latin typeface="Times New Roman" pitchFamily="18" charset="0"/>
                <a:cs typeface="Times New Roman" pitchFamily="18" charset="0"/>
              </a:rPr>
              <a:t>CMM Review Meeting</a:t>
            </a:r>
            <a:br>
              <a:rPr lang="en-IN" sz="2400" b="1" dirty="0" smtClean="0">
                <a:solidFill>
                  <a:srgbClr val="002060"/>
                </a:solidFill>
                <a:latin typeface="Times New Roman" pitchFamily="18" charset="0"/>
                <a:cs typeface="Times New Roman" pitchFamily="18" charset="0"/>
              </a:rPr>
            </a:br>
            <a:endParaRPr lang="en-GB" sz="2400" b="1" dirty="0">
              <a:solidFill>
                <a:srgbClr val="00206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882292" y="4039573"/>
            <a:ext cx="10696575" cy="223839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algn="r"/>
            <a:endParaRPr lang="en-US" sz="2400" dirty="0" smtClean="0">
              <a:latin typeface="Times New Roman" pitchFamily="18" charset="0"/>
              <a:cs typeface="Times New Roman" pitchFamily="18" charset="0"/>
            </a:endParaRPr>
          </a:p>
          <a:p>
            <a:pPr algn="r"/>
            <a:endParaRPr lang="en-US" sz="2400" dirty="0" smtClean="0">
              <a:latin typeface="Times New Roman" pitchFamily="18" charset="0"/>
              <a:cs typeface="Times New Roman" pitchFamily="18" charset="0"/>
            </a:endParaRPr>
          </a:p>
          <a:p>
            <a:pPr algn="r"/>
            <a:endParaRPr lang="en-US" sz="2400" dirty="0" smtClean="0">
              <a:latin typeface="Times New Roman" pitchFamily="18" charset="0"/>
              <a:cs typeface="Times New Roman" pitchFamily="18" charset="0"/>
            </a:endParaRPr>
          </a:p>
          <a:p>
            <a:pPr algn="r"/>
            <a:r>
              <a:rPr lang="en-US" sz="2800" dirty="0" smtClean="0">
                <a:solidFill>
                  <a:srgbClr val="002060"/>
                </a:solidFill>
                <a:latin typeface="Times New Roman" pitchFamily="18" charset="0"/>
                <a:cs typeface="Times New Roman" pitchFamily="18" charset="0"/>
              </a:rPr>
              <a:t>Date: 30</a:t>
            </a:r>
            <a:r>
              <a:rPr lang="en-US" sz="2800" baseline="30000" dirty="0" smtClean="0">
                <a:solidFill>
                  <a:srgbClr val="002060"/>
                </a:solidFill>
                <a:latin typeface="Times New Roman" pitchFamily="18" charset="0"/>
                <a:cs typeface="Times New Roman" pitchFamily="18" charset="0"/>
              </a:rPr>
              <a:t>th</a:t>
            </a:r>
            <a:r>
              <a:rPr lang="en-US" sz="2800" dirty="0" smtClean="0">
                <a:solidFill>
                  <a:srgbClr val="002060"/>
                </a:solidFill>
                <a:latin typeface="Times New Roman" pitchFamily="18" charset="0"/>
                <a:cs typeface="Times New Roman" pitchFamily="18" charset="0"/>
              </a:rPr>
              <a:t> March </a:t>
            </a:r>
            <a:r>
              <a:rPr lang="en-GB" sz="2800" dirty="0" smtClean="0">
                <a:solidFill>
                  <a:srgbClr val="002060"/>
                </a:solidFill>
                <a:latin typeface="Times New Roman" panose="02020603050405020304" pitchFamily="18" charset="0"/>
                <a:cs typeface="Times New Roman" panose="02020603050405020304" pitchFamily="18" charset="0"/>
              </a:rPr>
              <a:t>2019</a:t>
            </a:r>
            <a:endParaRPr lang="en-US" sz="2800" b="1" dirty="0">
              <a:solidFill>
                <a:srgbClr val="00206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89610" y="334413"/>
            <a:ext cx="989419" cy="9894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521476" y="387797"/>
            <a:ext cx="1132764" cy="438631"/>
          </a:xfrm>
          <a:prstGeom prst="rect">
            <a:avLst/>
          </a:prstGeom>
        </p:spPr>
      </p:pic>
    </p:spTree>
    <p:extLst>
      <p:ext uri="{BB962C8B-B14F-4D97-AF65-F5344CB8AC3E}">
        <p14:creationId xmlns:p14="http://schemas.microsoft.com/office/powerpoint/2010/main" xmlns="" val="1043128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5805140-EC96-4829-9D7E-39CFB93E7A3D}"/>
              </a:ext>
            </a:extLst>
          </p:cNvPr>
          <p:cNvSpPr txBox="1"/>
          <p:nvPr/>
        </p:nvSpPr>
        <p:spPr>
          <a:xfrm>
            <a:off x="0" y="2488443"/>
            <a:ext cx="12048661" cy="1323439"/>
          </a:xfrm>
          <a:prstGeom prst="rect">
            <a:avLst/>
          </a:prstGeom>
          <a:noFill/>
        </p:spPr>
        <p:txBody>
          <a:bodyPr wrap="square" rtlCol="0">
            <a:spAutoFit/>
          </a:bodyPr>
          <a:lstStyle/>
          <a:p>
            <a:pPr algn="ctr"/>
            <a:r>
              <a:rPr lang="en-IN" sz="8000" b="1" dirty="0">
                <a:solidFill>
                  <a:srgbClr val="002060"/>
                </a:solidFill>
                <a:latin typeface="Times New Roman" pitchFamily="18" charset="0"/>
                <a:cs typeface="Times New Roman" pitchFamily="18" charset="0"/>
              </a:rPr>
              <a:t>IEC</a:t>
            </a:r>
          </a:p>
        </p:txBody>
      </p:sp>
    </p:spTree>
    <p:extLst>
      <p:ext uri="{BB962C8B-B14F-4D97-AF65-F5344CB8AC3E}">
        <p14:creationId xmlns:p14="http://schemas.microsoft.com/office/powerpoint/2010/main" xmlns="" val="33683384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Rectangle 2"/>
          <p:cNvSpPr/>
          <p:nvPr/>
        </p:nvSpPr>
        <p:spPr>
          <a:xfrm>
            <a:off x="304800" y="609601"/>
            <a:ext cx="11480800" cy="8648521"/>
          </a:xfrm>
          <a:prstGeom prst="rect">
            <a:avLst/>
          </a:prstGeom>
        </p:spPr>
        <p:txBody>
          <a:bodyPr wrap="square">
            <a:spAutoFit/>
          </a:bodyPr>
          <a:lstStyle/>
          <a:p>
            <a:pPr algn="ctr"/>
            <a:r>
              <a:rPr lang="en-US" sz="3600" b="1" u="sng" dirty="0" smtClean="0">
                <a:solidFill>
                  <a:srgbClr val="002060"/>
                </a:solidFill>
                <a:latin typeface="Times New Roman" pitchFamily="18" charset="0"/>
                <a:cs typeface="Times New Roman" pitchFamily="18" charset="0"/>
              </a:rPr>
              <a:t>IEC MIS status on SULM Portal as on 30.03.2019:</a:t>
            </a:r>
            <a:endParaRPr lang="en-US" sz="3600" b="1" u="sng" dirty="0">
              <a:solidFill>
                <a:srgbClr val="002060"/>
              </a:solidFill>
              <a:latin typeface="Times New Roman" pitchFamily="18" charset="0"/>
              <a:cs typeface="Times New Roman" pitchFamily="18" charset="0"/>
            </a:endParaRPr>
          </a:p>
          <a:p>
            <a:endParaRPr lang="en-US" dirty="0" smtClean="0">
              <a:solidFill>
                <a:srgbClr val="002060"/>
              </a:solidFill>
            </a:endParaRP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Total ULBs = 143</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Total working ULBs = 140</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Count of Hoardings installed by ULBs = 386</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Count of Banners installed by ULBs  = 347</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Count of Wall Writing done by ULBs = 221</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Count of </a:t>
            </a:r>
            <a:r>
              <a:rPr lang="en-US" sz="2400" b="1" i="1" dirty="0" err="1" smtClean="0">
                <a:solidFill>
                  <a:srgbClr val="002060"/>
                </a:solidFill>
                <a:latin typeface="Times New Roman" pitchFamily="18" charset="0"/>
                <a:cs typeface="Times New Roman" pitchFamily="18" charset="0"/>
              </a:rPr>
              <a:t>Nukkad</a:t>
            </a:r>
            <a:r>
              <a:rPr lang="en-US" sz="2400" b="1" i="1" dirty="0" smtClean="0">
                <a:solidFill>
                  <a:srgbClr val="002060"/>
                </a:solidFill>
                <a:latin typeface="Times New Roman" pitchFamily="18" charset="0"/>
                <a:cs typeface="Times New Roman" pitchFamily="18" charset="0"/>
              </a:rPr>
              <a:t> </a:t>
            </a:r>
            <a:r>
              <a:rPr lang="en-US" sz="2400" b="1" i="1" dirty="0" err="1" smtClean="0">
                <a:solidFill>
                  <a:srgbClr val="002060"/>
                </a:solidFill>
                <a:latin typeface="Times New Roman" pitchFamily="18" charset="0"/>
                <a:cs typeface="Times New Roman" pitchFamily="18" charset="0"/>
              </a:rPr>
              <a:t>Natak</a:t>
            </a:r>
            <a:r>
              <a:rPr lang="en-US" sz="2400" b="1" i="1" dirty="0" smtClean="0">
                <a:solidFill>
                  <a:srgbClr val="002060"/>
                </a:solidFill>
                <a:latin typeface="Times New Roman" pitchFamily="18" charset="0"/>
                <a:cs typeface="Times New Roman" pitchFamily="18" charset="0"/>
              </a:rPr>
              <a:t> </a:t>
            </a:r>
            <a:r>
              <a:rPr lang="en-US" sz="2400" b="1" i="1" dirty="0" err="1" smtClean="0">
                <a:solidFill>
                  <a:srgbClr val="002060"/>
                </a:solidFill>
                <a:latin typeface="Times New Roman" pitchFamily="18" charset="0"/>
                <a:cs typeface="Times New Roman" pitchFamily="18" charset="0"/>
              </a:rPr>
              <a:t>organised</a:t>
            </a:r>
            <a:r>
              <a:rPr lang="en-US" sz="2400" b="1" i="1" dirty="0" smtClean="0">
                <a:solidFill>
                  <a:srgbClr val="002060"/>
                </a:solidFill>
                <a:latin typeface="Times New Roman" pitchFamily="18" charset="0"/>
                <a:cs typeface="Times New Roman" pitchFamily="18" charset="0"/>
              </a:rPr>
              <a:t> by ULBs  = 256</a:t>
            </a:r>
          </a:p>
          <a:p>
            <a:pPr marL="914400" lvl="1" indent="-457200">
              <a:lnSpc>
                <a:spcPct val="150000"/>
              </a:lnSpc>
              <a:buFont typeface="Wingdings" pitchFamily="2" charset="2"/>
              <a:buChar char="Ø"/>
            </a:pPr>
            <a:r>
              <a:rPr lang="en-US" sz="2400" b="1" i="1" dirty="0" smtClean="0">
                <a:solidFill>
                  <a:srgbClr val="002060"/>
                </a:solidFill>
                <a:latin typeface="Times New Roman" pitchFamily="18" charset="0"/>
                <a:cs typeface="Times New Roman" pitchFamily="18" charset="0"/>
              </a:rPr>
              <a:t>Count of Pamphlets distributed by ULBs  =  47715</a:t>
            </a:r>
          </a:p>
          <a:p>
            <a:pPr marL="457200" indent="-457200">
              <a:buAutoNum type="arabicParenR"/>
            </a:pPr>
            <a:endParaRPr lang="en-US" sz="1600" dirty="0" smtClean="0">
              <a:solidFill>
                <a:srgbClr val="002060"/>
              </a:solidFill>
              <a:latin typeface="Times New Roman" pitchFamily="18" charset="0"/>
              <a:cs typeface="Times New Roman" pitchFamily="18" charset="0"/>
            </a:endParaRPr>
          </a:p>
          <a:p>
            <a:pPr marL="457200" indent="-457200"/>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smtClean="0">
              <a:solidFill>
                <a:srgbClr val="002060"/>
              </a:solidFill>
              <a:latin typeface="Times New Roman" pitchFamily="18" charset="0"/>
              <a:cs typeface="Times New Roman" pitchFamily="18" charset="0"/>
            </a:endParaRPr>
          </a:p>
          <a:p>
            <a:pPr marL="457200" indent="-457200">
              <a:buAutoNum type="arabicParenR"/>
            </a:pPr>
            <a:endParaRPr lang="en-US"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0"/>
            <a:ext cx="10972800" cy="620688"/>
          </a:xfrm>
        </p:spPr>
        <p:txBody>
          <a:bodyPr/>
          <a:lstStyle/>
          <a:p>
            <a:pPr algn="ctr"/>
            <a:r>
              <a:rPr lang="en-US" sz="2400" b="1" u="sng" dirty="0" smtClean="0">
                <a:solidFill>
                  <a:srgbClr val="002060"/>
                </a:solidFill>
                <a:latin typeface="Times New Roman" pitchFamily="18" charset="0"/>
                <a:cs typeface="Times New Roman" pitchFamily="18" charset="0"/>
              </a:rPr>
              <a:t>Points and Issues: </a:t>
            </a:r>
            <a:endParaRPr lang="en-US" sz="2400" b="1" u="sng"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300251" y="603271"/>
            <a:ext cx="11546006" cy="5947655"/>
          </a:xfrm>
        </p:spPr>
        <p:txBody>
          <a:bodyPr>
            <a:normAutofit fontScale="62500" lnSpcReduction="20000"/>
          </a:bodyPr>
          <a:lstStyle/>
          <a:p>
            <a:pPr marL="514350" indent="-514350" algn="just">
              <a:buFont typeface="+mj-lt"/>
              <a:buAutoNum type="arabicPeriod"/>
            </a:pPr>
            <a:r>
              <a:rPr lang="en-US" sz="3200" b="1" dirty="0" smtClean="0">
                <a:solidFill>
                  <a:srgbClr val="002060"/>
                </a:solidFill>
                <a:latin typeface="Times New Roman" pitchFamily="18" charset="0"/>
                <a:cs typeface="Times New Roman" pitchFamily="18" charset="0"/>
              </a:rPr>
              <a:t>Every month , fortnightly we have to send two success stories to  </a:t>
            </a:r>
            <a:r>
              <a:rPr lang="en-US" sz="3200" b="1" dirty="0" err="1" smtClean="0">
                <a:solidFill>
                  <a:srgbClr val="002060"/>
                </a:solidFill>
                <a:latin typeface="Times New Roman" pitchFamily="18" charset="0"/>
                <a:cs typeface="Times New Roman" pitchFamily="18" charset="0"/>
              </a:rPr>
              <a:t>MoHUA</a:t>
            </a:r>
            <a:r>
              <a:rPr lang="en-US" sz="3200" b="1" dirty="0" smtClean="0">
                <a:solidFill>
                  <a:srgbClr val="002060"/>
                </a:solidFill>
                <a:latin typeface="Times New Roman" pitchFamily="18" charset="0"/>
                <a:cs typeface="Times New Roman" pitchFamily="18" charset="0"/>
              </a:rPr>
              <a:t> which reflects development under DAY-NULM components which are printed in Newsletter. So request all ULBs to send </a:t>
            </a:r>
            <a:r>
              <a:rPr lang="en-US" sz="3200" b="1" dirty="0" err="1" smtClean="0">
                <a:solidFill>
                  <a:srgbClr val="002060"/>
                </a:solidFill>
                <a:latin typeface="Times New Roman" pitchFamily="18" charset="0"/>
                <a:cs typeface="Times New Roman" pitchFamily="18" charset="0"/>
              </a:rPr>
              <a:t>atleast</a:t>
            </a:r>
            <a:r>
              <a:rPr lang="en-US" sz="3200" b="1" dirty="0" smtClean="0">
                <a:solidFill>
                  <a:srgbClr val="002060"/>
                </a:solidFill>
                <a:latin typeface="Times New Roman" pitchFamily="18" charset="0"/>
                <a:cs typeface="Times New Roman" pitchFamily="18" charset="0"/>
              </a:rPr>
              <a:t> two success stories every month to us which shall be presented to Ministry to show progression of DAY-NULM Bihar. </a:t>
            </a:r>
          </a:p>
          <a:p>
            <a:pPr marL="514350" indent="-514350" algn="just">
              <a:buFont typeface="Wingdings" pitchFamily="2" charset="2"/>
              <a:buChar char="v"/>
            </a:pPr>
            <a:r>
              <a:rPr lang="en-US" sz="3200" dirty="0" smtClean="0">
                <a:solidFill>
                  <a:srgbClr val="002060"/>
                </a:solidFill>
                <a:latin typeface="Times New Roman" pitchFamily="18" charset="0"/>
                <a:cs typeface="Times New Roman" pitchFamily="18" charset="0"/>
              </a:rPr>
              <a:t>	We do not receive feedback from few ULBs on their work done under DAY-NULM (approx. 75% ULBs) post follow ups and raising several reminders via emails and phone calls. </a:t>
            </a:r>
          </a:p>
          <a:p>
            <a:pPr marL="514350" indent="-514350" algn="just">
              <a:buNone/>
            </a:pPr>
            <a:r>
              <a:rPr lang="en-US" sz="3200" dirty="0" smtClean="0">
                <a:solidFill>
                  <a:srgbClr val="002060"/>
                </a:solidFill>
                <a:latin typeface="Times New Roman" pitchFamily="18" charset="0"/>
                <a:cs typeface="Times New Roman" pitchFamily="18" charset="0"/>
              </a:rPr>
              <a:t>		All you need is to send us two success stories from your respective ULBs along with a brief write up and  few relevant good quality photographs (4-5 in numbers).</a:t>
            </a:r>
          </a:p>
          <a:p>
            <a:pPr marL="514350" indent="-514350" algn="just">
              <a:buFont typeface="+mj-lt"/>
              <a:buAutoNum type="arabicPeriod"/>
            </a:pPr>
            <a:endParaRPr lang="en-US" sz="3200" dirty="0" smtClean="0">
              <a:solidFill>
                <a:srgbClr val="002060"/>
              </a:solidFill>
              <a:latin typeface="Times New Roman" pitchFamily="18" charset="0"/>
              <a:cs typeface="Times New Roman" pitchFamily="18" charset="0"/>
            </a:endParaRPr>
          </a:p>
          <a:p>
            <a:pPr marL="514350" indent="-514350" algn="just">
              <a:buNone/>
            </a:pPr>
            <a:r>
              <a:rPr lang="en-US" sz="3200" dirty="0" smtClean="0">
                <a:solidFill>
                  <a:srgbClr val="002060"/>
                </a:solidFill>
                <a:latin typeface="Times New Roman" pitchFamily="18" charset="0"/>
                <a:cs typeface="Times New Roman" pitchFamily="18" charset="0"/>
              </a:rPr>
              <a:t>2.	</a:t>
            </a:r>
            <a:r>
              <a:rPr lang="en-US" sz="3200" b="1" dirty="0" smtClean="0">
                <a:solidFill>
                  <a:srgbClr val="002060"/>
                </a:solidFill>
                <a:latin typeface="Times New Roman" pitchFamily="18" charset="0"/>
                <a:cs typeface="Times New Roman" pitchFamily="18" charset="0"/>
              </a:rPr>
              <a:t>We need to prepare reports on components and present it to department during PMC Review Meeting every  week/month whenever asked.</a:t>
            </a:r>
          </a:p>
          <a:p>
            <a:pPr marL="514350" indent="-514350" algn="just">
              <a:buFont typeface="Wingdings" pitchFamily="2" charset="2"/>
              <a:buChar char="v"/>
            </a:pPr>
            <a:r>
              <a:rPr lang="en-US" sz="3200" dirty="0" smtClean="0">
                <a:solidFill>
                  <a:srgbClr val="002060"/>
                </a:solidFill>
                <a:latin typeface="Times New Roman" pitchFamily="18" charset="0"/>
                <a:cs typeface="Times New Roman" pitchFamily="18" charset="0"/>
              </a:rPr>
              <a:t>	Since MIS is a backbone of every project, we shall keep it updated for explanation and better presentation.     Hence, it is requested from all CMMs to kindly keep updating MIS (NULM/SULM) on regular basis so as to keep the database </a:t>
            </a:r>
            <a:r>
              <a:rPr lang="en-US" sz="3200" dirty="0" err="1" smtClean="0">
                <a:solidFill>
                  <a:srgbClr val="002060"/>
                </a:solidFill>
                <a:latin typeface="Times New Roman" pitchFamily="18" charset="0"/>
                <a:cs typeface="Times New Roman" pitchFamily="18" charset="0"/>
              </a:rPr>
              <a:t>entact</a:t>
            </a:r>
            <a:r>
              <a:rPr lang="en-US" sz="3200" dirty="0" smtClean="0">
                <a:solidFill>
                  <a:srgbClr val="002060"/>
                </a:solidFill>
                <a:latin typeface="Times New Roman" pitchFamily="18" charset="0"/>
                <a:cs typeface="Times New Roman" pitchFamily="18" charset="0"/>
              </a:rPr>
              <a:t>, updated and readily available whenever required to be furnished to department.</a:t>
            </a:r>
          </a:p>
          <a:p>
            <a:pPr marL="514350" indent="-514350" algn="just">
              <a:buNone/>
            </a:pPr>
            <a:endParaRPr lang="en-US" sz="3200" dirty="0" smtClean="0">
              <a:solidFill>
                <a:srgbClr val="002060"/>
              </a:solidFill>
              <a:latin typeface="Times New Roman" pitchFamily="18" charset="0"/>
              <a:cs typeface="Times New Roman" pitchFamily="18" charset="0"/>
            </a:endParaRPr>
          </a:p>
          <a:p>
            <a:pPr marL="514350" indent="-514350" algn="just">
              <a:buNone/>
            </a:pPr>
            <a:r>
              <a:rPr lang="en-US" sz="3200" dirty="0" smtClean="0">
                <a:solidFill>
                  <a:srgbClr val="002060"/>
                </a:solidFill>
                <a:latin typeface="Times New Roman" pitchFamily="18" charset="0"/>
                <a:cs typeface="Times New Roman" pitchFamily="18" charset="0"/>
              </a:rPr>
              <a:t>3.	</a:t>
            </a:r>
            <a:r>
              <a:rPr lang="en-US" sz="3200" b="1" dirty="0" smtClean="0">
                <a:solidFill>
                  <a:srgbClr val="002060"/>
                </a:solidFill>
                <a:latin typeface="Times New Roman" pitchFamily="18" charset="0"/>
                <a:cs typeface="Times New Roman" pitchFamily="18" charset="0"/>
              </a:rPr>
              <a:t>Reports shall be shared with IEC Team whenever asked.</a:t>
            </a:r>
          </a:p>
          <a:p>
            <a:pPr marL="514350" indent="-514350" algn="just">
              <a:buFont typeface="Wingdings" pitchFamily="2" charset="2"/>
              <a:buChar char="v"/>
            </a:pPr>
            <a:r>
              <a:rPr lang="en-US" sz="3200" dirty="0" smtClean="0">
                <a:solidFill>
                  <a:srgbClr val="002060"/>
                </a:solidFill>
                <a:latin typeface="Times New Roman" pitchFamily="18" charset="0"/>
                <a:cs typeface="Times New Roman" pitchFamily="18" charset="0"/>
              </a:rPr>
              <a:t>Any reports/data </a:t>
            </a:r>
            <a:r>
              <a:rPr lang="en-US" sz="3200" dirty="0" err="1" smtClean="0">
                <a:solidFill>
                  <a:srgbClr val="002060"/>
                </a:solidFill>
                <a:latin typeface="Times New Roman" pitchFamily="18" charset="0"/>
                <a:cs typeface="Times New Roman" pitchFamily="18" charset="0"/>
              </a:rPr>
              <a:t>seeked</a:t>
            </a:r>
            <a:r>
              <a:rPr lang="en-US" sz="3200" dirty="0" smtClean="0">
                <a:solidFill>
                  <a:srgbClr val="002060"/>
                </a:solidFill>
                <a:latin typeface="Times New Roman" pitchFamily="18" charset="0"/>
                <a:cs typeface="Times New Roman" pitchFamily="18" charset="0"/>
              </a:rPr>
              <a:t> by any IEC Team members shall be sent immediately to the Team as these data are often </a:t>
            </a:r>
            <a:r>
              <a:rPr lang="en-US" sz="3200" dirty="0" err="1" smtClean="0">
                <a:solidFill>
                  <a:srgbClr val="002060"/>
                </a:solidFill>
                <a:latin typeface="Times New Roman" pitchFamily="18" charset="0"/>
                <a:cs typeface="Times New Roman" pitchFamily="18" charset="0"/>
              </a:rPr>
              <a:t>seeked</a:t>
            </a:r>
            <a:r>
              <a:rPr lang="en-US" sz="3200" dirty="0" smtClean="0">
                <a:solidFill>
                  <a:srgbClr val="002060"/>
                </a:solidFill>
                <a:latin typeface="Times New Roman" pitchFamily="18" charset="0"/>
                <a:cs typeface="Times New Roman" pitchFamily="18" charset="0"/>
              </a:rPr>
              <a:t> by department or MoHUA. It has been found that too many ULB remain non responsive as a result of which we have to suffer and hear a lot from authorities. This shows as if we are non performers. Hence, it is requested from all CMMs to please always respond to such emails and furnish the data whenever asked via email or </a:t>
            </a:r>
            <a:r>
              <a:rPr lang="en-US" sz="3200" dirty="0" err="1" smtClean="0">
                <a:solidFill>
                  <a:srgbClr val="002060"/>
                </a:solidFill>
                <a:latin typeface="Times New Roman" pitchFamily="18" charset="0"/>
                <a:cs typeface="Times New Roman" pitchFamily="18" charset="0"/>
              </a:rPr>
              <a:t>whatsapp</a:t>
            </a:r>
            <a:r>
              <a:rPr lang="en-US" sz="3200" dirty="0" smtClean="0">
                <a:solidFill>
                  <a:srgbClr val="002060"/>
                </a:solidFill>
                <a:latin typeface="Times New Roman" pitchFamily="18" charset="0"/>
                <a:cs typeface="Times New Roman" pitchFamily="18" charset="0"/>
              </a:rPr>
              <a:t>.</a:t>
            </a:r>
            <a:endParaRPr lang="en-US" sz="3200" dirty="0" smtClean="0">
              <a:solidFill>
                <a:schemeClr val="tx1"/>
              </a:solidFill>
              <a:latin typeface="Times New Roman" pitchFamily="18" charset="0"/>
              <a:cs typeface="Times New Roman" pitchFamily="18" charset="0"/>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extBox 3"/>
          <p:cNvSpPr txBox="1"/>
          <p:nvPr/>
        </p:nvSpPr>
        <p:spPr>
          <a:xfrm>
            <a:off x="0" y="208398"/>
            <a:ext cx="12097340" cy="400110"/>
          </a:xfrm>
          <a:prstGeom prst="rect">
            <a:avLst/>
          </a:prstGeom>
          <a:noFill/>
        </p:spPr>
        <p:txBody>
          <a:bodyPr wrap="square" rtlCol="0">
            <a:spAutoFit/>
          </a:bodyPr>
          <a:lstStyle/>
          <a:p>
            <a:pPr algn="ctr"/>
            <a:r>
              <a:rPr lang="en-US" sz="2000" b="1" u="sng" dirty="0">
                <a:solidFill>
                  <a:srgbClr val="002060"/>
                </a:solidFill>
                <a:latin typeface="Times New Roman" pitchFamily="18" charset="0"/>
                <a:cs typeface="Times New Roman" pitchFamily="18" charset="0"/>
              </a:rPr>
              <a:t>List of ULB's that are Non Performer in terms of IEC Activities:</a:t>
            </a:r>
            <a:endParaRPr lang="en-IN" sz="2000" b="1" dirty="0">
              <a:solidFill>
                <a:srgbClr val="00206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666713" y="642911"/>
          <a:ext cx="10858579" cy="5908611"/>
        </p:xfrm>
        <a:graphic>
          <a:graphicData uri="http://schemas.openxmlformats.org/drawingml/2006/table">
            <a:tbl>
              <a:tblPr/>
              <a:tblGrid>
                <a:gridCol w="978939"/>
                <a:gridCol w="2478587"/>
                <a:gridCol w="1166395"/>
                <a:gridCol w="1062252"/>
                <a:gridCol w="1395508"/>
                <a:gridCol w="1971763"/>
                <a:gridCol w="1805135"/>
              </a:tblGrid>
              <a:tr h="293973">
                <a:tc>
                  <a:txBody>
                    <a:bodyPr/>
                    <a:lstStyle/>
                    <a:p>
                      <a:pPr algn="ctr" fontAlgn="b"/>
                      <a:r>
                        <a:rPr lang="en-IN" sz="1600" b="1" i="0" u="none" strike="noStrike" dirty="0">
                          <a:solidFill>
                            <a:srgbClr val="002060"/>
                          </a:solidFill>
                          <a:latin typeface="Times New Roman" pitchFamily="18" charset="0"/>
                          <a:cs typeface="Times New Roman" pitchFamily="18" charset="0"/>
                        </a:rPr>
                        <a:t>SL NO:</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smtClean="0">
                          <a:solidFill>
                            <a:srgbClr val="002060"/>
                          </a:solidFill>
                          <a:latin typeface="Times New Roman" pitchFamily="18" charset="0"/>
                          <a:cs typeface="Times New Roman" pitchFamily="18" charset="0"/>
                        </a:rPr>
                        <a:t>ULB Name</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smtClean="0">
                          <a:solidFill>
                            <a:srgbClr val="002060"/>
                          </a:solidFill>
                          <a:latin typeface="Times New Roman" pitchFamily="18" charset="0"/>
                          <a:cs typeface="Times New Roman" pitchFamily="18" charset="0"/>
                        </a:rPr>
                        <a:t>Hoarding</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Banner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Pamphlet</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Nukkad Natak</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Wall Writing</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dirty="0">
                          <a:solidFill>
                            <a:srgbClr val="002060"/>
                          </a:solidFill>
                          <a:latin typeface="Times New Roman" pitchFamily="18" charset="0"/>
                          <a:cs typeface="Times New Roman" pitchFamily="18" charset="0"/>
                        </a:rPr>
                        <a:t>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Bairgania</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Bakhri</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Balia</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Banmankhi</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Barahiya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4">
                <a:tc>
                  <a:txBody>
                    <a:bodyPr/>
                    <a:lstStyle/>
                    <a:p>
                      <a:pPr algn="ctr" fontAlgn="b"/>
                      <a:r>
                        <a:rPr lang="en-IN" sz="1600" b="1" i="0" u="none" strike="noStrike">
                          <a:solidFill>
                            <a:srgbClr val="002060"/>
                          </a:solidFill>
                          <a:latin typeface="Times New Roman" pitchFamily="18" charset="0"/>
                          <a:cs typeface="Times New Roman" pitchFamily="18" charset="0"/>
                        </a:rPr>
                        <a:t>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Barauli</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Barh</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8</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Behea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9</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Belsand</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2060"/>
                          </a:solidFill>
                          <a:latin typeface="Times New Roman" pitchFamily="18" charset="0"/>
                          <a:cs typeface="Times New Roman" pitchFamily="18" charset="0"/>
                        </a:rPr>
                        <a:t>Bhagalpur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Bihiyan</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Bikramganj</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Birpur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Bodh Gaya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Chakia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Chhapra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Dalsinghsarai</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18</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Dhaka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a:solidFill>
                            <a:srgbClr val="002060"/>
                          </a:solidFill>
                          <a:latin typeface="Times New Roman" pitchFamily="18" charset="0"/>
                          <a:cs typeface="Times New Roman" pitchFamily="18" charset="0"/>
                        </a:rPr>
                        <a:t>19</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Dighwara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3">
                <a:tc>
                  <a:txBody>
                    <a:bodyPr/>
                    <a:lstStyle/>
                    <a:p>
                      <a:pPr algn="ctr" fontAlgn="b"/>
                      <a:r>
                        <a:rPr lang="en-IN" sz="1600" b="1" i="0" u="none" strike="noStrike">
                          <a:solidFill>
                            <a:srgbClr val="002060"/>
                          </a:solidFill>
                          <a:latin typeface="Times New Roman" pitchFamily="18" charset="0"/>
                          <a:cs typeface="Times New Roman" pitchFamily="18" charset="0"/>
                        </a:rPr>
                        <a:t>20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Forbesganj</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dirty="0">
                          <a:solidFill>
                            <a:srgbClr val="002060"/>
                          </a:solidFill>
                          <a:latin typeface="Times New Roman" pitchFamily="18" charset="0"/>
                          <a:cs typeface="Times New Roman" pitchFamily="18" charset="0"/>
                        </a:rPr>
                        <a:t>21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2060"/>
                          </a:solidFill>
                          <a:latin typeface="Times New Roman" pitchFamily="18" charset="0"/>
                          <a:cs typeface="Times New Roman" pitchFamily="18" charset="0"/>
                        </a:rPr>
                        <a:t>Gaya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66">
                <a:tc>
                  <a:txBody>
                    <a:bodyPr/>
                    <a:lstStyle/>
                    <a:p>
                      <a:pPr algn="ctr" fontAlgn="b"/>
                      <a:r>
                        <a:rPr lang="en-IN" sz="1600" b="1" i="0" u="none" strike="noStrike" dirty="0">
                          <a:solidFill>
                            <a:srgbClr val="002060"/>
                          </a:solidFill>
                          <a:latin typeface="Times New Roman" pitchFamily="18" charset="0"/>
                          <a:cs typeface="Times New Roman" pitchFamily="18" charset="0"/>
                        </a:rPr>
                        <a:t>22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Gogri Jamalpur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extBox 3"/>
          <p:cNvSpPr txBox="1"/>
          <p:nvPr/>
        </p:nvSpPr>
        <p:spPr>
          <a:xfrm>
            <a:off x="0" y="181102"/>
            <a:ext cx="12097340" cy="400110"/>
          </a:xfrm>
          <a:prstGeom prst="rect">
            <a:avLst/>
          </a:prstGeom>
          <a:noFill/>
        </p:spPr>
        <p:txBody>
          <a:bodyPr wrap="square" rtlCol="0">
            <a:spAutoFit/>
          </a:bodyPr>
          <a:lstStyle/>
          <a:p>
            <a:pPr algn="ctr"/>
            <a:r>
              <a:rPr lang="en-US" sz="2000" b="1" u="sng" dirty="0">
                <a:solidFill>
                  <a:srgbClr val="002060"/>
                </a:solidFill>
                <a:latin typeface="Times New Roman" pitchFamily="18" charset="0"/>
                <a:cs typeface="Times New Roman" pitchFamily="18" charset="0"/>
              </a:rPr>
              <a:t>List of ULB's that are Non Performer in terms of IEC Activities:</a:t>
            </a:r>
            <a:endParaRPr lang="en-IN" sz="2000" b="1" dirty="0">
              <a:solidFill>
                <a:srgbClr val="00206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857213" y="573210"/>
          <a:ext cx="10668074" cy="6055188"/>
        </p:xfrm>
        <a:graphic>
          <a:graphicData uri="http://schemas.openxmlformats.org/drawingml/2006/table">
            <a:tbl>
              <a:tblPr/>
              <a:tblGrid>
                <a:gridCol w="961763"/>
                <a:gridCol w="2435103"/>
                <a:gridCol w="1145932"/>
                <a:gridCol w="1043617"/>
                <a:gridCol w="1371025"/>
                <a:gridCol w="1937169"/>
                <a:gridCol w="1773465"/>
              </a:tblGrid>
              <a:tr h="254549">
                <a:tc>
                  <a:txBody>
                    <a:bodyPr/>
                    <a:lstStyle/>
                    <a:p>
                      <a:pPr algn="ctr" fontAlgn="b"/>
                      <a:r>
                        <a:rPr lang="en-IN" sz="1600" b="1" i="0" u="none" strike="noStrike" dirty="0">
                          <a:solidFill>
                            <a:srgbClr val="002060"/>
                          </a:solidFill>
                          <a:latin typeface="Times New Roman" pitchFamily="18" charset="0"/>
                          <a:cs typeface="Times New Roman" pitchFamily="18" charset="0"/>
                        </a:rPr>
                        <a:t>SL NO:</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smtClean="0">
                          <a:solidFill>
                            <a:srgbClr val="002060"/>
                          </a:solidFill>
                          <a:latin typeface="Times New Roman" pitchFamily="18" charset="0"/>
                          <a:cs typeface="Times New Roman" pitchFamily="18" charset="0"/>
                        </a:rPr>
                        <a:t>ULB Name</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smtClean="0">
                          <a:solidFill>
                            <a:srgbClr val="002060"/>
                          </a:solidFill>
                          <a:latin typeface="Times New Roman" pitchFamily="18" charset="0"/>
                          <a:cs typeface="Times New Roman" pitchFamily="18" charset="0"/>
                        </a:rPr>
                        <a:t>Hoarding</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Banner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Pamphlet</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Nukkad Natak</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Wall Writing</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641">
                <a:tc>
                  <a:txBody>
                    <a:bodyPr/>
                    <a:lstStyle/>
                    <a:p>
                      <a:pPr algn="ctr" fontAlgn="b"/>
                      <a:r>
                        <a:rPr lang="en-IN" sz="1600" b="1" i="0" u="none" strike="noStrike" dirty="0">
                          <a:solidFill>
                            <a:srgbClr val="002060"/>
                          </a:solidFill>
                          <a:latin typeface="Times New Roman" pitchFamily="18" charset="0"/>
                          <a:cs typeface="Times New Roman" pitchFamily="18" charset="0"/>
                        </a:rPr>
                        <a:t>23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Harnaut</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7">
                <a:tc>
                  <a:txBody>
                    <a:bodyPr/>
                    <a:lstStyle/>
                    <a:p>
                      <a:pPr algn="ctr" fontAlgn="b"/>
                      <a:r>
                        <a:rPr lang="en-IN" sz="1600" b="1" i="0" u="none" strike="noStrike">
                          <a:solidFill>
                            <a:srgbClr val="002060"/>
                          </a:solidFill>
                          <a:latin typeface="Times New Roman" pitchFamily="18" charset="0"/>
                          <a:cs typeface="Times New Roman" pitchFamily="18" charset="0"/>
                        </a:rPr>
                        <a:t>24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Haweli</a:t>
                      </a:r>
                      <a:r>
                        <a:rPr lang="en-IN" sz="1600" b="1" i="0" u="none" strike="noStrike" dirty="0">
                          <a:solidFill>
                            <a:srgbClr val="002060"/>
                          </a:solidFill>
                          <a:latin typeface="Times New Roman" pitchFamily="18" charset="0"/>
                          <a:cs typeface="Times New Roman" pitchFamily="18" charset="0"/>
                        </a:rPr>
                        <a:t> </a:t>
                      </a:r>
                      <a:r>
                        <a:rPr lang="en-IN" sz="1600" b="1" i="0" u="none" strike="noStrike" dirty="0" err="1">
                          <a:solidFill>
                            <a:srgbClr val="002060"/>
                          </a:solidFill>
                          <a:latin typeface="Times New Roman" pitchFamily="18" charset="0"/>
                          <a:cs typeface="Times New Roman" pitchFamily="18" charset="0"/>
                        </a:rPr>
                        <a:t>kharagpur</a:t>
                      </a:r>
                      <a:r>
                        <a:rPr lang="en-IN" sz="1600" b="1" i="0" u="none" strike="noStrike" dirty="0">
                          <a:solidFill>
                            <a:srgbClr val="002060"/>
                          </a:solidFill>
                          <a:latin typeface="Times New Roman" pitchFamily="18" charset="0"/>
                          <a:cs typeface="Times New Roman" pitchFamily="18" charset="0"/>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821">
                <a:tc>
                  <a:txBody>
                    <a:bodyPr/>
                    <a:lstStyle/>
                    <a:p>
                      <a:pPr algn="ctr" fontAlgn="b"/>
                      <a:r>
                        <a:rPr lang="en-IN" sz="1600" b="1" i="0" u="none" strike="noStrike" dirty="0">
                          <a:solidFill>
                            <a:srgbClr val="002060"/>
                          </a:solidFill>
                          <a:latin typeface="Times New Roman" pitchFamily="18" charset="0"/>
                          <a:cs typeface="Times New Roman" pitchFamily="18" charset="0"/>
                        </a:rPr>
                        <a:t>25</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Hisua</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809">
                <a:tc>
                  <a:txBody>
                    <a:bodyPr/>
                    <a:lstStyle/>
                    <a:p>
                      <a:pPr algn="ctr" fontAlgn="b"/>
                      <a:r>
                        <a:rPr lang="en-IN" sz="1600" b="1" i="0" u="none" strike="noStrike">
                          <a:solidFill>
                            <a:srgbClr val="002060"/>
                          </a:solidFill>
                          <a:latin typeface="Times New Roman" pitchFamily="18" charset="0"/>
                          <a:cs typeface="Times New Roman" pitchFamily="18" charset="0"/>
                        </a:rPr>
                        <a:t>26</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Islampur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091">
                <a:tc>
                  <a:txBody>
                    <a:bodyPr/>
                    <a:lstStyle/>
                    <a:p>
                      <a:pPr algn="ctr" fontAlgn="b"/>
                      <a:r>
                        <a:rPr lang="en-IN" sz="1600" b="1" i="0" u="none" strike="noStrike">
                          <a:solidFill>
                            <a:srgbClr val="002060"/>
                          </a:solidFill>
                          <a:latin typeface="Times New Roman" pitchFamily="18" charset="0"/>
                          <a:cs typeface="Times New Roman" pitchFamily="18" charset="0"/>
                        </a:rPr>
                        <a:t>27</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Janakpur</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601">
                <a:tc>
                  <a:txBody>
                    <a:bodyPr/>
                    <a:lstStyle/>
                    <a:p>
                      <a:pPr algn="ctr" fontAlgn="b"/>
                      <a:r>
                        <a:rPr lang="en-IN" sz="1600" b="1" i="0" u="none" strike="noStrike">
                          <a:solidFill>
                            <a:srgbClr val="002060"/>
                          </a:solidFill>
                          <a:latin typeface="Times New Roman" pitchFamily="18" charset="0"/>
                          <a:cs typeface="Times New Roman" pitchFamily="18" charset="0"/>
                        </a:rPr>
                        <a:t>28</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Jhajha</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532">
                <a:tc>
                  <a:txBody>
                    <a:bodyPr/>
                    <a:lstStyle/>
                    <a:p>
                      <a:pPr algn="ctr" fontAlgn="b"/>
                      <a:r>
                        <a:rPr lang="en-IN" sz="1600" b="1" i="0" u="none" strike="noStrike">
                          <a:solidFill>
                            <a:srgbClr val="002060"/>
                          </a:solidFill>
                          <a:latin typeface="Times New Roman" pitchFamily="18" charset="0"/>
                          <a:cs typeface="Times New Roman" pitchFamily="18" charset="0"/>
                        </a:rPr>
                        <a:t>29</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Jhanjharpur</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928">
                <a:tc>
                  <a:txBody>
                    <a:bodyPr/>
                    <a:lstStyle/>
                    <a:p>
                      <a:pPr algn="ctr" fontAlgn="b"/>
                      <a:r>
                        <a:rPr lang="en-IN" sz="1600" b="1" i="0" u="none" strike="noStrike">
                          <a:solidFill>
                            <a:srgbClr val="002060"/>
                          </a:solidFill>
                          <a:latin typeface="Times New Roman" pitchFamily="18" charset="0"/>
                          <a:cs typeface="Times New Roman" pitchFamily="18" charset="0"/>
                        </a:rPr>
                        <a:t>30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Kanti</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fontAlgn="b"/>
                      <a:r>
                        <a:rPr lang="en-IN" sz="1600" b="1" i="0" u="none" strike="noStrike">
                          <a:solidFill>
                            <a:srgbClr val="002060"/>
                          </a:solidFill>
                          <a:latin typeface="Times New Roman" pitchFamily="18" charset="0"/>
                          <a:cs typeface="Times New Roman" pitchFamily="18" charset="0"/>
                        </a:rPr>
                        <a:t>31</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Kasba</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254">
                <a:tc>
                  <a:txBody>
                    <a:bodyPr/>
                    <a:lstStyle/>
                    <a:p>
                      <a:pPr algn="ctr" fontAlgn="b"/>
                      <a:r>
                        <a:rPr lang="en-IN" sz="1600" b="1" i="0" u="none" strike="noStrike">
                          <a:solidFill>
                            <a:srgbClr val="002060"/>
                          </a:solidFill>
                          <a:latin typeface="Times New Roman" pitchFamily="18" charset="0"/>
                          <a:cs typeface="Times New Roman" pitchFamily="18" charset="0"/>
                        </a:rPr>
                        <a:t>32</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Kesaria</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fontAlgn="b"/>
                      <a:r>
                        <a:rPr lang="en-IN" sz="1600" b="1" i="0" u="none" strike="noStrike">
                          <a:solidFill>
                            <a:srgbClr val="002060"/>
                          </a:solidFill>
                          <a:latin typeface="Times New Roman" pitchFamily="18" charset="0"/>
                          <a:cs typeface="Times New Roman" pitchFamily="18" charset="0"/>
                        </a:rPr>
                        <a:t>33</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Koath</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877">
                <a:tc>
                  <a:txBody>
                    <a:bodyPr/>
                    <a:lstStyle/>
                    <a:p>
                      <a:pPr algn="ctr" fontAlgn="b"/>
                      <a:r>
                        <a:rPr lang="en-IN" sz="1600" b="1" i="0" u="none" strike="noStrike">
                          <a:solidFill>
                            <a:srgbClr val="002060"/>
                          </a:solidFill>
                          <a:latin typeface="Times New Roman" pitchFamily="18" charset="0"/>
                          <a:cs typeface="Times New Roman" pitchFamily="18" charset="0"/>
                        </a:rPr>
                        <a:t>34</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Koilwar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682">
                <a:tc>
                  <a:txBody>
                    <a:bodyPr/>
                    <a:lstStyle/>
                    <a:p>
                      <a:pPr algn="ctr" fontAlgn="b"/>
                      <a:r>
                        <a:rPr lang="en-IN" sz="1600" b="1" i="0" u="none" strike="noStrike">
                          <a:solidFill>
                            <a:srgbClr val="002060"/>
                          </a:solidFill>
                          <a:latin typeface="Times New Roman" pitchFamily="18" charset="0"/>
                          <a:cs typeface="Times New Roman" pitchFamily="18" charset="0"/>
                        </a:rPr>
                        <a:t>35</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Lalganj</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612">
                <a:tc>
                  <a:txBody>
                    <a:bodyPr/>
                    <a:lstStyle/>
                    <a:p>
                      <a:pPr algn="ctr" fontAlgn="b"/>
                      <a:r>
                        <a:rPr lang="en-IN" sz="1600" b="1" i="0" u="none" strike="noStrike">
                          <a:solidFill>
                            <a:srgbClr val="002060"/>
                          </a:solidFill>
                          <a:latin typeface="Times New Roman" pitchFamily="18" charset="0"/>
                          <a:cs typeface="Times New Roman" pitchFamily="18" charset="0"/>
                        </a:rPr>
                        <a:t>36</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Maharajganj</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61">
                <a:tc>
                  <a:txBody>
                    <a:bodyPr/>
                    <a:lstStyle/>
                    <a:p>
                      <a:pPr algn="ctr" fontAlgn="b"/>
                      <a:r>
                        <a:rPr lang="en-IN" sz="1600" b="1" i="0" u="none" strike="noStrike">
                          <a:solidFill>
                            <a:srgbClr val="002060"/>
                          </a:solidFill>
                          <a:latin typeface="Times New Roman" pitchFamily="18" charset="0"/>
                          <a:cs typeface="Times New Roman" pitchFamily="18" charset="0"/>
                        </a:rPr>
                        <a:t>37</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Marhaura</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700">
                <a:tc>
                  <a:txBody>
                    <a:bodyPr/>
                    <a:lstStyle/>
                    <a:p>
                      <a:pPr algn="ctr" fontAlgn="b"/>
                      <a:r>
                        <a:rPr lang="en-IN" sz="1600" b="1" i="0" u="none" strike="noStrike">
                          <a:solidFill>
                            <a:srgbClr val="002060"/>
                          </a:solidFill>
                          <a:latin typeface="Times New Roman" pitchFamily="18" charset="0"/>
                          <a:cs typeface="Times New Roman" pitchFamily="18" charset="0"/>
                        </a:rPr>
                        <a:t>38</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Mehsi</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31">
                <a:tc>
                  <a:txBody>
                    <a:bodyPr/>
                    <a:lstStyle/>
                    <a:p>
                      <a:pPr algn="ctr" fontAlgn="b"/>
                      <a:r>
                        <a:rPr lang="en-IN" sz="1600" b="1" i="0" u="none" strike="noStrike">
                          <a:solidFill>
                            <a:srgbClr val="002060"/>
                          </a:solidFill>
                          <a:latin typeface="Times New Roman" pitchFamily="18" charset="0"/>
                          <a:cs typeface="Times New Roman" pitchFamily="18" charset="0"/>
                        </a:rPr>
                        <a:t>39</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Mirganj</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379">
                <a:tc>
                  <a:txBody>
                    <a:bodyPr/>
                    <a:lstStyle/>
                    <a:p>
                      <a:pPr algn="ctr" fontAlgn="b"/>
                      <a:r>
                        <a:rPr lang="en-IN" sz="1600" b="1" i="0" u="none" strike="noStrike">
                          <a:solidFill>
                            <a:srgbClr val="002060"/>
                          </a:solidFill>
                          <a:latin typeface="Times New Roman" pitchFamily="18" charset="0"/>
                          <a:cs typeface="Times New Roman" pitchFamily="18" charset="0"/>
                        </a:rPr>
                        <a:t>40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Motihari</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719">
                <a:tc>
                  <a:txBody>
                    <a:bodyPr/>
                    <a:lstStyle/>
                    <a:p>
                      <a:pPr algn="ctr" fontAlgn="b"/>
                      <a:r>
                        <a:rPr lang="en-IN" sz="1600" b="1" i="0" u="none" strike="noStrike">
                          <a:solidFill>
                            <a:srgbClr val="002060"/>
                          </a:solidFill>
                          <a:latin typeface="Times New Roman" pitchFamily="18" charset="0"/>
                          <a:cs typeface="Times New Roman" pitchFamily="18" charset="0"/>
                        </a:rPr>
                        <a:t>41</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Motipur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62">
                <a:tc>
                  <a:txBody>
                    <a:bodyPr/>
                    <a:lstStyle/>
                    <a:p>
                      <a:pPr algn="ctr" fontAlgn="b"/>
                      <a:r>
                        <a:rPr lang="en-IN" sz="1600" b="1" i="0" u="none" strike="noStrike">
                          <a:solidFill>
                            <a:srgbClr val="002060"/>
                          </a:solidFill>
                          <a:latin typeface="Times New Roman" pitchFamily="18" charset="0"/>
                          <a:cs typeface="Times New Roman" pitchFamily="18" charset="0"/>
                        </a:rPr>
                        <a:t>42</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Munger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750">
                <a:tc>
                  <a:txBody>
                    <a:bodyPr/>
                    <a:lstStyle/>
                    <a:p>
                      <a:pPr algn="ctr" fontAlgn="b"/>
                      <a:r>
                        <a:rPr lang="en-IN" sz="1600" b="1" i="0" u="none" strike="noStrike">
                          <a:solidFill>
                            <a:srgbClr val="002060"/>
                          </a:solidFill>
                          <a:latin typeface="Times New Roman" pitchFamily="18" charset="0"/>
                          <a:cs typeface="Times New Roman" pitchFamily="18" charset="0"/>
                        </a:rPr>
                        <a:t>43</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Murliganj</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737">
                <a:tc>
                  <a:txBody>
                    <a:bodyPr/>
                    <a:lstStyle/>
                    <a:p>
                      <a:pPr algn="ctr" fontAlgn="b"/>
                      <a:r>
                        <a:rPr lang="en-IN" sz="1600" b="1" i="0" u="none" strike="noStrike">
                          <a:solidFill>
                            <a:srgbClr val="002060"/>
                          </a:solidFill>
                          <a:latin typeface="Times New Roman" pitchFamily="18" charset="0"/>
                          <a:cs typeface="Times New Roman" pitchFamily="18" charset="0"/>
                        </a:rPr>
                        <a:t>44</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Narkatiaganj</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549">
                <a:tc>
                  <a:txBody>
                    <a:bodyPr/>
                    <a:lstStyle/>
                    <a:p>
                      <a:pPr algn="ctr" fontAlgn="b"/>
                      <a:r>
                        <a:rPr lang="en-IN" sz="1600" b="1" i="0" u="none" strike="noStrike" dirty="0">
                          <a:solidFill>
                            <a:srgbClr val="002060"/>
                          </a:solidFill>
                          <a:latin typeface="Times New Roman" pitchFamily="18" charset="0"/>
                          <a:cs typeface="Times New Roman" pitchFamily="18" charset="0"/>
                        </a:rPr>
                        <a:t>45</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Navinagar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extBox 3"/>
          <p:cNvSpPr txBox="1"/>
          <p:nvPr/>
        </p:nvSpPr>
        <p:spPr>
          <a:xfrm>
            <a:off x="94660" y="177421"/>
            <a:ext cx="12097340" cy="400110"/>
          </a:xfrm>
          <a:prstGeom prst="rect">
            <a:avLst/>
          </a:prstGeom>
          <a:noFill/>
        </p:spPr>
        <p:txBody>
          <a:bodyPr wrap="square" rtlCol="0">
            <a:spAutoFit/>
          </a:bodyPr>
          <a:lstStyle/>
          <a:p>
            <a:pPr algn="ctr"/>
            <a:r>
              <a:rPr lang="en-US" sz="2000" b="1" u="sng" dirty="0">
                <a:solidFill>
                  <a:srgbClr val="002060"/>
                </a:solidFill>
                <a:latin typeface="Times New Roman" pitchFamily="18" charset="0"/>
                <a:cs typeface="Times New Roman" pitchFamily="18" charset="0"/>
              </a:rPr>
              <a:t>List of ULB's that are Non Performer in terms of IEC Activities:</a:t>
            </a:r>
            <a:endParaRPr lang="en-IN" sz="2000" b="1" dirty="0">
              <a:solidFill>
                <a:srgbClr val="00206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829917" y="547391"/>
          <a:ext cx="10668074" cy="5905583"/>
        </p:xfrm>
        <a:graphic>
          <a:graphicData uri="http://schemas.openxmlformats.org/drawingml/2006/table">
            <a:tbl>
              <a:tblPr/>
              <a:tblGrid>
                <a:gridCol w="961763"/>
                <a:gridCol w="2435103"/>
                <a:gridCol w="1145932"/>
                <a:gridCol w="1043617"/>
                <a:gridCol w="1371025"/>
                <a:gridCol w="1937169"/>
                <a:gridCol w="1773465"/>
              </a:tblGrid>
              <a:tr h="282427">
                <a:tc>
                  <a:txBody>
                    <a:bodyPr/>
                    <a:lstStyle/>
                    <a:p>
                      <a:pPr algn="ctr" fontAlgn="b"/>
                      <a:r>
                        <a:rPr lang="en-IN" sz="1600" b="1" i="0" u="none" strike="noStrike" dirty="0">
                          <a:solidFill>
                            <a:srgbClr val="002060"/>
                          </a:solidFill>
                          <a:latin typeface="Times New Roman" pitchFamily="18" charset="0"/>
                          <a:cs typeface="Times New Roman" pitchFamily="18" charset="0"/>
                        </a:rPr>
                        <a:t>SL NO:</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smtClean="0">
                          <a:solidFill>
                            <a:srgbClr val="002060"/>
                          </a:solidFill>
                          <a:latin typeface="Times New Roman" pitchFamily="18" charset="0"/>
                          <a:cs typeface="Times New Roman" pitchFamily="18" charset="0"/>
                        </a:rPr>
                        <a:t>ULB Name</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smtClean="0">
                          <a:solidFill>
                            <a:srgbClr val="002060"/>
                          </a:solidFill>
                          <a:latin typeface="Times New Roman" pitchFamily="18" charset="0"/>
                          <a:cs typeface="Times New Roman" pitchFamily="18" charset="0"/>
                        </a:rPr>
                        <a:t>Hoarding</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Banner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Pamphlet</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Nukkad Natak</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Wall Writing</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a:solidFill>
                            <a:srgbClr val="002060"/>
                          </a:solidFill>
                          <a:latin typeface="Times New Roman" pitchFamily="18" charset="0"/>
                          <a:cs typeface="Times New Roman" pitchFamily="18" charset="0"/>
                        </a:rPr>
                        <a:t>46</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Nirmali</a:t>
                      </a:r>
                      <a:endParaRPr lang="en-IN" sz="1600" b="1" i="0" u="none" strike="noStrike" dirty="0">
                        <a:solidFill>
                          <a:srgbClr val="002060"/>
                        </a:solidFill>
                        <a:latin typeface="Times New Roman" pitchFamily="18" charset="0"/>
                        <a:cs typeface="Times New Roman" pitchFamily="18" charset="0"/>
                      </a:endParaRP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47</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Pakridayal</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48</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Parsa Bazar</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0837" marR="10837"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a:solidFill>
                            <a:srgbClr val="002060"/>
                          </a:solidFill>
                          <a:latin typeface="Times New Roman" pitchFamily="18" charset="0"/>
                          <a:cs typeface="Times New Roman" pitchFamily="18" charset="0"/>
                        </a:rPr>
                        <a:t>49</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Phulwari Sharif</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Purnia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Rafiganj</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Rajgir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Ramnagar</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Revelganj</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Saharsa</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Sahebganj</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Samastipur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58</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Shahpur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59</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err="1">
                          <a:solidFill>
                            <a:srgbClr val="002060"/>
                          </a:solidFill>
                          <a:latin typeface="Times New Roman" pitchFamily="18" charset="0"/>
                          <a:cs typeface="Times New Roman" pitchFamily="18" charset="0"/>
                        </a:rPr>
                        <a:t>Sheikhpura</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60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Sherghati</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a:solidFill>
                            <a:srgbClr val="002060"/>
                          </a:solidFill>
                          <a:latin typeface="Times New Roman" pitchFamily="18" charset="0"/>
                          <a:cs typeface="Times New Roman" pitchFamily="18" charset="0"/>
                        </a:rPr>
                        <a:t>61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Silao</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682">
                <a:tc>
                  <a:txBody>
                    <a:bodyPr/>
                    <a:lstStyle/>
                    <a:p>
                      <a:pPr algn="ctr" fontAlgn="b"/>
                      <a:r>
                        <a:rPr lang="en-IN" sz="1600" b="1" i="0" u="none" strike="noStrike">
                          <a:solidFill>
                            <a:srgbClr val="002060"/>
                          </a:solidFill>
                          <a:latin typeface="Times New Roman" pitchFamily="18" charset="0"/>
                          <a:cs typeface="Times New Roman" pitchFamily="18" charset="0"/>
                        </a:rPr>
                        <a:t>62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Simri-Bakhtiarpur</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smtClean="0">
                          <a:solidFill>
                            <a:srgbClr val="002060"/>
                          </a:solidFill>
                          <a:latin typeface="Times New Roman" pitchFamily="18" charset="0"/>
                          <a:cs typeface="Times New Roman" pitchFamily="18" charset="0"/>
                        </a:rPr>
                        <a:t>63</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Sursand</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smtClean="0">
                          <a:solidFill>
                            <a:srgbClr val="002060"/>
                          </a:solidFill>
                          <a:latin typeface="Times New Roman" pitchFamily="18" charset="0"/>
                          <a:cs typeface="Times New Roman" pitchFamily="18" charset="0"/>
                        </a:rPr>
                        <a:t>64</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Tekari</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smtClean="0">
                          <a:solidFill>
                            <a:srgbClr val="002060"/>
                          </a:solidFill>
                          <a:latin typeface="Times New Roman" pitchFamily="18" charset="0"/>
                          <a:cs typeface="Times New Roman" pitchFamily="18" charset="0"/>
                        </a:rPr>
                        <a:t>65</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Thakurganj</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smtClean="0">
                          <a:solidFill>
                            <a:srgbClr val="002060"/>
                          </a:solidFill>
                          <a:latin typeface="Times New Roman" pitchFamily="18" charset="0"/>
                          <a:cs typeface="Times New Roman" pitchFamily="18" charset="0"/>
                        </a:rPr>
                        <a:t>66</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Vikram</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627">
                <a:tc>
                  <a:txBody>
                    <a:bodyPr/>
                    <a:lstStyle/>
                    <a:p>
                      <a:pPr algn="ctr" fontAlgn="b"/>
                      <a:r>
                        <a:rPr lang="en-IN" sz="1600" b="1" i="0" u="none" strike="noStrike" dirty="0" smtClean="0">
                          <a:solidFill>
                            <a:srgbClr val="002060"/>
                          </a:solidFill>
                          <a:latin typeface="Times New Roman" pitchFamily="18" charset="0"/>
                          <a:cs typeface="Times New Roman" pitchFamily="18" charset="0"/>
                        </a:rPr>
                        <a:t>67</a:t>
                      </a:r>
                      <a:endParaRPr lang="en-IN" sz="1600" b="1" i="0" u="none" strike="noStrike" dirty="0">
                        <a:solidFill>
                          <a:srgbClr val="002060"/>
                        </a:solidFill>
                        <a:latin typeface="Times New Roman" pitchFamily="18" charset="0"/>
                        <a:cs typeface="Times New Roman" pitchFamily="18" charset="0"/>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a:solidFill>
                            <a:srgbClr val="002060"/>
                          </a:solidFill>
                          <a:latin typeface="Times New Roman" pitchFamily="18" charset="0"/>
                          <a:cs typeface="Times New Roman" pitchFamily="18" charset="0"/>
                        </a:rPr>
                        <a:t>Warisaliganj</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2060"/>
                          </a:solidFill>
                          <a:latin typeface="Times New Roman" pitchFamily="18" charset="0"/>
                          <a:cs typeface="Times New Roman" pitchFamily="18" charset="0"/>
                        </a:rPr>
                        <a:t>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570" y="2482339"/>
            <a:ext cx="10566400" cy="1247775"/>
          </a:xfrm>
        </p:spPr>
        <p:txBody>
          <a:bodyPr anchor="ctr">
            <a:noAutofit/>
          </a:bodyPr>
          <a:lstStyle/>
          <a:p>
            <a:pPr algn="ctr"/>
            <a:r>
              <a:rPr lang="en-US" sz="9600" dirty="0" smtClean="0">
                <a:solidFill>
                  <a:schemeClr val="accent1">
                    <a:lumMod val="50000"/>
                  </a:schemeClr>
                </a:solidFill>
                <a:latin typeface="Times New Roman" panose="02020603050405020304" pitchFamily="18" charset="0"/>
                <a:cs typeface="Times New Roman" panose="02020603050405020304" pitchFamily="18" charset="0"/>
              </a:rPr>
              <a:t/>
            </a:r>
            <a:br>
              <a:rPr lang="en-US" sz="9600" dirty="0" smtClean="0">
                <a:solidFill>
                  <a:schemeClr val="accent1">
                    <a:lumMod val="50000"/>
                  </a:schemeClr>
                </a:solidFill>
                <a:latin typeface="Times New Roman" panose="02020603050405020304" pitchFamily="18" charset="0"/>
                <a:cs typeface="Times New Roman" panose="02020603050405020304" pitchFamily="18" charset="0"/>
              </a:rPr>
            </a:br>
            <a:r>
              <a:rPr lang="en-US" sz="9600" dirty="0" smtClean="0">
                <a:solidFill>
                  <a:schemeClr val="accent1">
                    <a:lumMod val="50000"/>
                  </a:schemeClr>
                </a:solidFill>
                <a:latin typeface="Times New Roman" panose="02020603050405020304" pitchFamily="18" charset="0"/>
                <a:cs typeface="Times New Roman" panose="02020603050405020304" pitchFamily="18" charset="0"/>
              </a:rPr>
              <a:t>Thank You</a:t>
            </a:r>
            <a:br>
              <a:rPr lang="en-US" sz="9600" dirty="0" smtClean="0">
                <a:solidFill>
                  <a:schemeClr val="accent1">
                    <a:lumMod val="50000"/>
                  </a:schemeClr>
                </a:solidFill>
                <a:latin typeface="Times New Roman" panose="02020603050405020304" pitchFamily="18" charset="0"/>
                <a:cs typeface="Times New Roman" panose="02020603050405020304" pitchFamily="18" charset="0"/>
              </a:rPr>
            </a:br>
            <a:endParaRPr lang="en-GB" sz="9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a:xfrm>
            <a:off x="11658229" y="6188282"/>
            <a:ext cx="435074" cy="566479"/>
          </a:xfrm>
        </p:spPr>
        <p:txBody>
          <a:bodyPr/>
          <a:lstStyle/>
          <a:p>
            <a:fld id="{48F63A3B-78C7-47BE-AE5E-E10140E04643}" type="slidenum">
              <a:rPr lang="en-US" smtClean="0"/>
              <a:pPr/>
              <a:t>8</a:t>
            </a:fld>
            <a:endParaRPr lang="en-US" dirty="0"/>
          </a:p>
        </p:txBody>
      </p:sp>
      <p:cxnSp>
        <p:nvCxnSpPr>
          <p:cNvPr id="8" name="Straight Connector 7"/>
          <p:cNvCxnSpPr/>
          <p:nvPr/>
        </p:nvCxnSpPr>
        <p:spPr>
          <a:xfrm>
            <a:off x="4937722" y="10929938"/>
            <a:ext cx="3762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2651" y="511176"/>
            <a:ext cx="1326320" cy="132632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9469959" y="491711"/>
            <a:ext cx="2258208" cy="951327"/>
          </a:xfrm>
          <a:prstGeom prst="rect">
            <a:avLst/>
          </a:prstGeom>
        </p:spPr>
      </p:pic>
    </p:spTree>
    <p:extLst>
      <p:ext uri="{BB962C8B-B14F-4D97-AF65-F5344CB8AC3E}">
        <p14:creationId xmlns:p14="http://schemas.microsoft.com/office/powerpoint/2010/main" xmlns="" val="5494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23307</TotalTime>
  <Words>681</Words>
  <Application>Microsoft Office PowerPoint</Application>
  <PresentationFormat>Custom</PresentationFormat>
  <Paragraphs>537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State Urban Livelihood Mission, Bihar    Deendayal Antyodaya Yojana- National Urban Livelihoods Mission (DAY-NULM)     CMM Review Meeting </vt:lpstr>
      <vt:lpstr>Slide 2</vt:lpstr>
      <vt:lpstr>Slide 3</vt:lpstr>
      <vt:lpstr>Points and Issues: </vt:lpstr>
      <vt:lpstr>Slide 5</vt:lpstr>
      <vt:lpstr>Slide 6</vt:lpstr>
      <vt:lpstr>Slide 7</vt:lpstr>
      <vt:lpstr> Thank You </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of Saubhagya and Gram Swaraj Abhiyaan</dc:title>
  <dc:creator>Debasis Mohapatra</dc:creator>
  <cp:lastModifiedBy>DAY SULM BIHAR</cp:lastModifiedBy>
  <cp:revision>1525</cp:revision>
  <cp:lastPrinted>2018-07-24T12:59:40Z</cp:lastPrinted>
  <dcterms:created xsi:type="dcterms:W3CDTF">2018-04-24T11:13:00Z</dcterms:created>
  <dcterms:modified xsi:type="dcterms:W3CDTF">2019-03-30T04:16:14Z</dcterms:modified>
</cp:coreProperties>
</file>